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22"/>
  </p:handoutMasterIdLst>
  <p:sldIdLst>
    <p:sldId id="256" r:id="rId2"/>
    <p:sldId id="290" r:id="rId3"/>
    <p:sldId id="291" r:id="rId4"/>
    <p:sldId id="292" r:id="rId5"/>
    <p:sldId id="293" r:id="rId6"/>
    <p:sldId id="294" r:id="rId7"/>
    <p:sldId id="295" r:id="rId8"/>
    <p:sldId id="296" r:id="rId9"/>
    <p:sldId id="297" r:id="rId10"/>
    <p:sldId id="298" r:id="rId11"/>
    <p:sldId id="257" r:id="rId12"/>
    <p:sldId id="259" r:id="rId13"/>
    <p:sldId id="262" r:id="rId14"/>
    <p:sldId id="263" r:id="rId15"/>
    <p:sldId id="284" r:id="rId16"/>
    <p:sldId id="285" r:id="rId17"/>
    <p:sldId id="286" r:id="rId18"/>
    <p:sldId id="288" r:id="rId19"/>
    <p:sldId id="289" r:id="rId20"/>
    <p:sldId id="287" r:id="rId21"/>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69" autoAdjust="0"/>
    <p:restoredTop sz="94660"/>
  </p:normalViewPr>
  <p:slideViewPr>
    <p:cSldViewPr snapToGrid="0">
      <p:cViewPr varScale="1">
        <p:scale>
          <a:sx n="74" d="100"/>
          <a:sy n="74" d="100"/>
        </p:scale>
        <p:origin x="156" y="6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2D37D1E4-9381-4A08-B87C-1F0CD6C86B7E}" type="datetimeFigureOut">
              <a:rPr lang="en-US" smtClean="0"/>
              <a:t>10/30/2018</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5D7118FA-735D-42E8-9E4D-A764332163A0}" type="slidenum">
              <a:rPr lang="en-US" smtClean="0"/>
              <a:t>‹#›</a:t>
            </a:fld>
            <a:endParaRPr lang="en-US"/>
          </a:p>
        </p:txBody>
      </p:sp>
    </p:spTree>
    <p:extLst>
      <p:ext uri="{BB962C8B-B14F-4D97-AF65-F5344CB8AC3E}">
        <p14:creationId xmlns:p14="http://schemas.microsoft.com/office/powerpoint/2010/main" val="191824115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10/30/2018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10/30/2018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10/30/2018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10/30/2018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samhsa.gov"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naadac.org/recovery-to-practice-initiative"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hogg.utexas.edu"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hyperlink" Target="https://www.samhsa.gov/recovery-to-practice" TargetMode="External"/><Relationship Id="rId2" Type="http://schemas.openxmlformats.org/officeDocument/2006/relationships/hyperlink" Target="https://store.samhsa.gov/shin/content/SMA12-" TargetMode="External"/><Relationship Id="rId1" Type="http://schemas.openxmlformats.org/officeDocument/2006/relationships/slideLayout" Target="../slideLayouts/slideLayout2.xml"/><Relationship Id="rId4" Type="http://schemas.openxmlformats.org/officeDocument/2006/relationships/hyperlink" Target="http://blog.samhsa.gov/2012/03/23/samhsas-working-definition-o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store.samhsa.gov/shin/content/SMA12-4171/SMA12-4171.pd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2A22E-EEEB-45CF-82BE-78D31F2D3B47}"/>
              </a:ext>
            </a:extLst>
          </p:cNvPr>
          <p:cNvSpPr>
            <a:spLocks noGrp="1"/>
          </p:cNvSpPr>
          <p:nvPr>
            <p:ph type="ctrTitle"/>
          </p:nvPr>
        </p:nvSpPr>
        <p:spPr/>
        <p:txBody>
          <a:bodyPr/>
          <a:lstStyle/>
          <a:p>
            <a:r>
              <a:rPr lang="en-US" dirty="0" smtClean="0">
                <a:solidFill>
                  <a:schemeClr val="accent1">
                    <a:lumMod val="75000"/>
                  </a:schemeClr>
                </a:solidFill>
              </a:rPr>
              <a:t>Course Introduction</a:t>
            </a:r>
            <a:endParaRPr lang="en-US" dirty="0">
              <a:solidFill>
                <a:schemeClr val="accent1">
                  <a:lumMod val="75000"/>
                </a:schemeClr>
              </a:solidFill>
            </a:endParaRPr>
          </a:p>
        </p:txBody>
      </p:sp>
    </p:spTree>
    <p:extLst>
      <p:ext uri="{BB962C8B-B14F-4D97-AF65-F5344CB8AC3E}">
        <p14:creationId xmlns:p14="http://schemas.microsoft.com/office/powerpoint/2010/main" val="2515978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TAP 21      </a:t>
            </a:r>
            <a:r>
              <a:rPr lang="en-US" sz="2800" dirty="0" smtClean="0"/>
              <a:t>Addiction Counselor Competencies</a:t>
            </a:r>
            <a:endParaRPr lang="en-US" sz="2800" dirty="0"/>
          </a:p>
        </p:txBody>
      </p:sp>
      <p:sp>
        <p:nvSpPr>
          <p:cNvPr id="3" name="Content Placeholder 2"/>
          <p:cNvSpPr>
            <a:spLocks noGrp="1"/>
          </p:cNvSpPr>
          <p:nvPr>
            <p:ph idx="1"/>
          </p:nvPr>
        </p:nvSpPr>
        <p:spPr/>
        <p:txBody>
          <a:bodyPr>
            <a:normAutofit/>
          </a:bodyPr>
          <a:lstStyle/>
          <a:p>
            <a:r>
              <a:rPr lang="en-US" dirty="0"/>
              <a:t> </a:t>
            </a:r>
            <a:r>
              <a:rPr lang="en-US" dirty="0" smtClean="0"/>
              <a:t>The </a:t>
            </a:r>
            <a:r>
              <a:rPr lang="en-US" dirty="0"/>
              <a:t>TAP 21 outlines addiction counselor competencies as an ability to perform duties that include: </a:t>
            </a:r>
          </a:p>
          <a:p>
            <a:pPr lvl="1"/>
            <a:r>
              <a:rPr lang="en-US" dirty="0"/>
              <a:t>Clinical evaluation;</a:t>
            </a:r>
          </a:p>
          <a:p>
            <a:pPr lvl="1"/>
            <a:r>
              <a:rPr lang="en-US" dirty="0"/>
              <a:t>Treatment Planning;</a:t>
            </a:r>
          </a:p>
          <a:p>
            <a:pPr lvl="1"/>
            <a:r>
              <a:rPr lang="en-US" dirty="0"/>
              <a:t>Referral;</a:t>
            </a:r>
          </a:p>
          <a:p>
            <a:pPr lvl="1"/>
            <a:r>
              <a:rPr lang="en-US" dirty="0"/>
              <a:t>Service Coordination; </a:t>
            </a:r>
          </a:p>
          <a:p>
            <a:pPr lvl="1"/>
            <a:r>
              <a:rPr lang="en-US" dirty="0"/>
              <a:t>Counseling; </a:t>
            </a:r>
          </a:p>
          <a:p>
            <a:pPr lvl="1"/>
            <a:r>
              <a:rPr lang="en-US" dirty="0"/>
              <a:t>Client, family, and community education; </a:t>
            </a:r>
          </a:p>
          <a:p>
            <a:pPr lvl="1"/>
            <a:r>
              <a:rPr lang="en-US" dirty="0"/>
              <a:t>Documentation; and </a:t>
            </a:r>
          </a:p>
          <a:p>
            <a:pPr lvl="1"/>
            <a:r>
              <a:rPr lang="en-US" dirty="0"/>
              <a:t>Professional and ethical responsibilities (SAMHSA, 2012).</a:t>
            </a:r>
          </a:p>
          <a:p>
            <a:endParaRPr lang="en-US" dirty="0"/>
          </a:p>
        </p:txBody>
      </p:sp>
    </p:spTree>
    <p:extLst>
      <p:ext uri="{BB962C8B-B14F-4D97-AF65-F5344CB8AC3E}">
        <p14:creationId xmlns:p14="http://schemas.microsoft.com/office/powerpoint/2010/main" val="11557657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DA1A1-4FCE-4B01-BA81-26D2E577EB48}"/>
              </a:ext>
            </a:extLst>
          </p:cNvPr>
          <p:cNvSpPr>
            <a:spLocks noGrp="1"/>
          </p:cNvSpPr>
          <p:nvPr>
            <p:ph type="title"/>
          </p:nvPr>
        </p:nvSpPr>
        <p:spPr/>
        <p:txBody>
          <a:bodyPr/>
          <a:lstStyle/>
          <a:p>
            <a:r>
              <a:rPr lang="en-US" dirty="0" smtClean="0"/>
              <a:t>Recovery to Practice </a:t>
            </a:r>
            <a:endParaRPr lang="en-US" dirty="0"/>
          </a:p>
        </p:txBody>
      </p:sp>
      <p:sp>
        <p:nvSpPr>
          <p:cNvPr id="3" name="Content Placeholder 2">
            <a:extLst>
              <a:ext uri="{FF2B5EF4-FFF2-40B4-BE49-F238E27FC236}">
                <a16:creationId xmlns:a16="http://schemas.microsoft.com/office/drawing/2014/main" id="{2556E157-3D3E-405B-AB13-5C0E7FB408AC}"/>
              </a:ext>
            </a:extLst>
          </p:cNvPr>
          <p:cNvSpPr>
            <a:spLocks noGrp="1"/>
          </p:cNvSpPr>
          <p:nvPr>
            <p:ph idx="1"/>
          </p:nvPr>
        </p:nvSpPr>
        <p:spPr/>
        <p:txBody>
          <a:bodyPr/>
          <a:lstStyle/>
          <a:p>
            <a:pPr marL="0" indent="0">
              <a:buNone/>
            </a:pPr>
            <a:endParaRPr lang="en-US" dirty="0"/>
          </a:p>
          <a:p>
            <a:r>
              <a:rPr lang="en-US" dirty="0"/>
              <a:t>Part of </a:t>
            </a:r>
            <a:r>
              <a:rPr lang="en-US" dirty="0" smtClean="0"/>
              <a:t>the course </a:t>
            </a:r>
            <a:r>
              <a:rPr lang="en-US" dirty="0"/>
              <a:t>curriculum is taken from Recovery to Practice developed at UNT.</a:t>
            </a:r>
          </a:p>
          <a:p>
            <a:pPr marL="0" indent="0">
              <a:buNone/>
            </a:pPr>
            <a:endParaRPr lang="en-US" sz="800" dirty="0"/>
          </a:p>
          <a:p>
            <a:pPr lvl="1"/>
            <a:r>
              <a:rPr lang="en-US" dirty="0"/>
              <a:t>UNT began the UNT RTP in April 2014.</a:t>
            </a:r>
          </a:p>
          <a:p>
            <a:pPr marL="457200" lvl="1" indent="0">
              <a:buNone/>
            </a:pPr>
            <a:endParaRPr lang="en-US" sz="800" dirty="0"/>
          </a:p>
          <a:p>
            <a:r>
              <a:rPr lang="en-US" u="sng" dirty="0">
                <a:hlinkClick r:id="rId2"/>
              </a:rPr>
              <a:t>The Substance Abuse and Mental Health Services Administration</a:t>
            </a:r>
            <a:r>
              <a:rPr lang="en-US" dirty="0"/>
              <a:t> (SAMHSA) launched </a:t>
            </a:r>
            <a:r>
              <a:rPr lang="en-US" b="1" i="1" dirty="0"/>
              <a:t>Recovery to Practice</a:t>
            </a:r>
            <a:r>
              <a:rPr lang="en-US" dirty="0"/>
              <a:t> (RTP) in an effort to promote recovery from mental illness and/or addiction.  </a:t>
            </a:r>
          </a:p>
          <a:p>
            <a:pPr marL="0" indent="0">
              <a:buNone/>
            </a:pPr>
            <a:endParaRPr lang="en-US" sz="800" dirty="0"/>
          </a:p>
          <a:p>
            <a:pPr lvl="1"/>
            <a:r>
              <a:rPr lang="en-US" dirty="0"/>
              <a:t>SAMHSA began RTP in May 2009</a:t>
            </a:r>
          </a:p>
        </p:txBody>
      </p:sp>
    </p:spTree>
    <p:extLst>
      <p:ext uri="{BB962C8B-B14F-4D97-AF65-F5344CB8AC3E}">
        <p14:creationId xmlns:p14="http://schemas.microsoft.com/office/powerpoint/2010/main" val="24053665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A77CA-9990-472B-A3E8-AC404FF25B0C}"/>
              </a:ext>
            </a:extLst>
          </p:cNvPr>
          <p:cNvSpPr>
            <a:spLocks noGrp="1"/>
          </p:cNvSpPr>
          <p:nvPr>
            <p:ph type="title"/>
          </p:nvPr>
        </p:nvSpPr>
        <p:spPr/>
        <p:txBody>
          <a:bodyPr>
            <a:normAutofit/>
          </a:bodyPr>
          <a:lstStyle/>
          <a:p>
            <a:r>
              <a:rPr lang="en-US" dirty="0" smtClean="0"/>
              <a:t>NAADAC, the National Association for Addiction Counselors</a:t>
            </a:r>
            <a:endParaRPr lang="en-US" dirty="0"/>
          </a:p>
        </p:txBody>
      </p:sp>
      <p:sp>
        <p:nvSpPr>
          <p:cNvPr id="3" name="Content Placeholder 2">
            <a:extLst>
              <a:ext uri="{FF2B5EF4-FFF2-40B4-BE49-F238E27FC236}">
                <a16:creationId xmlns:a16="http://schemas.microsoft.com/office/drawing/2014/main" id="{122C9841-87E1-4B2C-9E8B-959EE2DAF261}"/>
              </a:ext>
            </a:extLst>
          </p:cNvPr>
          <p:cNvSpPr>
            <a:spLocks noGrp="1"/>
          </p:cNvSpPr>
          <p:nvPr>
            <p:ph idx="1"/>
          </p:nvPr>
        </p:nvSpPr>
        <p:spPr/>
        <p:txBody>
          <a:bodyPr/>
          <a:lstStyle/>
          <a:p>
            <a:r>
              <a:rPr lang="en-US" dirty="0" smtClean="0"/>
              <a:t>Developed </a:t>
            </a:r>
            <a:r>
              <a:rPr lang="en-US" dirty="0"/>
              <a:t>a </a:t>
            </a:r>
            <a:r>
              <a:rPr lang="en-US" u="sng" dirty="0">
                <a:hlinkClick r:id="rId2"/>
              </a:rPr>
              <a:t>national training curriculum</a:t>
            </a:r>
            <a:r>
              <a:rPr lang="en-US" dirty="0"/>
              <a:t> for Recovery to Practice. </a:t>
            </a:r>
          </a:p>
          <a:p>
            <a:r>
              <a:rPr lang="en-US" dirty="0"/>
              <a:t>The NAADAC curriculum can still be accessed, at no cost</a:t>
            </a:r>
          </a:p>
          <a:p>
            <a:pPr marL="0" indent="0">
              <a:buNone/>
            </a:pPr>
            <a:endParaRPr lang="en-US" dirty="0"/>
          </a:p>
          <a:p>
            <a:r>
              <a:rPr lang="en-US" dirty="0"/>
              <a:t>Within their RTP curriculum, NAADAC included: </a:t>
            </a:r>
          </a:p>
          <a:p>
            <a:pPr lvl="1"/>
            <a:r>
              <a:rPr lang="en-US" dirty="0"/>
              <a:t>Recovery to Practice webinar series</a:t>
            </a:r>
          </a:p>
          <a:p>
            <a:pPr lvl="1"/>
            <a:r>
              <a:rPr lang="en-US" dirty="0"/>
              <a:t>Recovery to Practice Certificate program</a:t>
            </a:r>
          </a:p>
          <a:p>
            <a:pPr lvl="1"/>
            <a:r>
              <a:rPr lang="en-US" dirty="0"/>
              <a:t>Recover-Oriented definitions</a:t>
            </a:r>
          </a:p>
          <a:p>
            <a:pPr lvl="1"/>
            <a:r>
              <a:rPr lang="en-US" dirty="0"/>
              <a:t>Recovery Resources</a:t>
            </a:r>
          </a:p>
          <a:p>
            <a:pPr lvl="1"/>
            <a:r>
              <a:rPr lang="en-US" dirty="0"/>
              <a:t>Results of the environmental scan</a:t>
            </a:r>
          </a:p>
          <a:p>
            <a:pPr marL="0" indent="0">
              <a:buNone/>
            </a:pPr>
            <a:endParaRPr lang="en-US" dirty="0"/>
          </a:p>
        </p:txBody>
      </p:sp>
    </p:spTree>
    <p:extLst>
      <p:ext uri="{BB962C8B-B14F-4D97-AF65-F5344CB8AC3E}">
        <p14:creationId xmlns:p14="http://schemas.microsoft.com/office/powerpoint/2010/main" val="3690432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FCBA9-C6F6-427B-8637-A095105121C1}"/>
              </a:ext>
            </a:extLst>
          </p:cNvPr>
          <p:cNvSpPr>
            <a:spLocks noGrp="1"/>
          </p:cNvSpPr>
          <p:nvPr>
            <p:ph type="title"/>
          </p:nvPr>
        </p:nvSpPr>
        <p:spPr/>
        <p:txBody>
          <a:bodyPr/>
          <a:lstStyle/>
          <a:p>
            <a:r>
              <a:rPr lang="en-US" dirty="0" smtClean="0"/>
              <a:t>Texas</a:t>
            </a:r>
            <a:endParaRPr lang="en-US" dirty="0"/>
          </a:p>
        </p:txBody>
      </p:sp>
      <p:sp>
        <p:nvSpPr>
          <p:cNvPr id="3" name="Content Placeholder 2">
            <a:extLst>
              <a:ext uri="{FF2B5EF4-FFF2-40B4-BE49-F238E27FC236}">
                <a16:creationId xmlns:a16="http://schemas.microsoft.com/office/drawing/2014/main" id="{DDB9E29B-FC26-47C3-8312-F76AE4F95164}"/>
              </a:ext>
            </a:extLst>
          </p:cNvPr>
          <p:cNvSpPr>
            <a:spLocks noGrp="1"/>
          </p:cNvSpPr>
          <p:nvPr>
            <p:ph idx="1"/>
          </p:nvPr>
        </p:nvSpPr>
        <p:spPr>
          <a:xfrm>
            <a:off x="677334" y="1583863"/>
            <a:ext cx="8596668" cy="3880773"/>
          </a:xfrm>
        </p:spPr>
        <p:txBody>
          <a:bodyPr/>
          <a:lstStyle/>
          <a:p>
            <a:r>
              <a:rPr lang="en-US" dirty="0"/>
              <a:t>In Texas, The </a:t>
            </a:r>
            <a:r>
              <a:rPr lang="en-US" u="sng" dirty="0">
                <a:hlinkClick r:id="rId2"/>
              </a:rPr>
              <a:t>Hogg Foundation</a:t>
            </a:r>
            <a:r>
              <a:rPr lang="en-US" dirty="0"/>
              <a:t> is responsible for distributing and administration for Recovery to Practice grants in the state. </a:t>
            </a:r>
          </a:p>
        </p:txBody>
      </p:sp>
    </p:spTree>
    <p:extLst>
      <p:ext uri="{BB962C8B-B14F-4D97-AF65-F5344CB8AC3E}">
        <p14:creationId xmlns:p14="http://schemas.microsoft.com/office/powerpoint/2010/main" val="13985599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71CC2-F4DA-4FCE-93CA-274170ACCB7F}"/>
              </a:ext>
            </a:extLst>
          </p:cNvPr>
          <p:cNvSpPr>
            <a:spLocks noGrp="1"/>
          </p:cNvSpPr>
          <p:nvPr>
            <p:ph type="title"/>
          </p:nvPr>
        </p:nvSpPr>
        <p:spPr/>
        <p:txBody>
          <a:bodyPr/>
          <a:lstStyle/>
          <a:p>
            <a:r>
              <a:rPr lang="en-US" dirty="0" smtClean="0"/>
              <a:t>Guiding Principles of Recovery</a:t>
            </a:r>
            <a:endParaRPr lang="en-US" dirty="0"/>
          </a:p>
        </p:txBody>
      </p:sp>
      <p:sp>
        <p:nvSpPr>
          <p:cNvPr id="3" name="Content Placeholder 2">
            <a:extLst>
              <a:ext uri="{FF2B5EF4-FFF2-40B4-BE49-F238E27FC236}">
                <a16:creationId xmlns:a16="http://schemas.microsoft.com/office/drawing/2014/main" id="{B463DDA5-0F5C-45CA-B853-26982024A652}"/>
              </a:ext>
            </a:extLst>
          </p:cNvPr>
          <p:cNvSpPr>
            <a:spLocks noGrp="1"/>
          </p:cNvSpPr>
          <p:nvPr>
            <p:ph idx="1"/>
          </p:nvPr>
        </p:nvSpPr>
        <p:spPr/>
        <p:txBody>
          <a:bodyPr/>
          <a:lstStyle/>
          <a:p>
            <a:pPr marL="0" indent="0">
              <a:buNone/>
            </a:pPr>
            <a:r>
              <a:rPr lang="en-US" b="1" dirty="0"/>
              <a:t>Recovery emerges from hope</a:t>
            </a:r>
            <a:r>
              <a:rPr lang="en-US" dirty="0"/>
              <a:t>: The belief that recovery is real provides the essential and motivating message of a better future – that people can and do overcome the internal and external challenges, barriers, and obstacles that confront them</a:t>
            </a:r>
            <a:r>
              <a:rPr lang="en-US" dirty="0" smtClean="0"/>
              <a:t>.</a:t>
            </a:r>
          </a:p>
          <a:p>
            <a:pPr marL="0" indent="0">
              <a:buNone/>
            </a:pPr>
            <a:r>
              <a:rPr lang="en-US" b="1" dirty="0"/>
              <a:t>Recovery is person-drive</a:t>
            </a:r>
            <a:r>
              <a:rPr lang="en-US" dirty="0"/>
              <a:t>n: Self-determination and self-direction are the foundations for recovery as individuals define their own life goals and design their unique path(s).</a:t>
            </a:r>
          </a:p>
          <a:p>
            <a:pPr marL="0" indent="0">
              <a:buNone/>
            </a:pPr>
            <a:r>
              <a:rPr lang="en-US" b="1" dirty="0"/>
              <a:t>Recovery occurs via many pathways</a:t>
            </a:r>
            <a:r>
              <a:rPr lang="en-US" dirty="0"/>
              <a:t>: Individuals are unique with distinct needs, strengths, preferences, goals, culture and backgrounds, including trauma experiences that affect and determine their pathway(s) to recovery. Abstinence is the safest approach for those with substance use disorders.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4280678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71CC2-F4DA-4FCE-93CA-274170ACCB7F}"/>
              </a:ext>
            </a:extLst>
          </p:cNvPr>
          <p:cNvSpPr>
            <a:spLocks noGrp="1"/>
          </p:cNvSpPr>
          <p:nvPr>
            <p:ph type="title"/>
          </p:nvPr>
        </p:nvSpPr>
        <p:spPr/>
        <p:txBody>
          <a:bodyPr/>
          <a:lstStyle/>
          <a:p>
            <a:r>
              <a:rPr lang="en-US" dirty="0" smtClean="0"/>
              <a:t>Guiding Principles of Recovery</a:t>
            </a:r>
            <a:endParaRPr lang="en-US" dirty="0"/>
          </a:p>
        </p:txBody>
      </p:sp>
      <p:sp>
        <p:nvSpPr>
          <p:cNvPr id="3" name="Content Placeholder 2">
            <a:extLst>
              <a:ext uri="{FF2B5EF4-FFF2-40B4-BE49-F238E27FC236}">
                <a16:creationId xmlns:a16="http://schemas.microsoft.com/office/drawing/2014/main" id="{B463DDA5-0F5C-45CA-B853-26982024A652}"/>
              </a:ext>
            </a:extLst>
          </p:cNvPr>
          <p:cNvSpPr>
            <a:spLocks noGrp="1"/>
          </p:cNvSpPr>
          <p:nvPr>
            <p:ph idx="1"/>
          </p:nvPr>
        </p:nvSpPr>
        <p:spPr/>
        <p:txBody>
          <a:bodyPr/>
          <a:lstStyle/>
          <a:p>
            <a:r>
              <a:rPr lang="en-US" b="1" dirty="0" smtClean="0"/>
              <a:t>Recovery </a:t>
            </a:r>
            <a:r>
              <a:rPr lang="en-US" b="1" dirty="0"/>
              <a:t>is holistic</a:t>
            </a:r>
            <a:r>
              <a:rPr lang="en-US" dirty="0"/>
              <a:t>: Recovery encompasses an individual’s whole life, including mind, body, spirit, and community. The array of services and supports available should be integrated and coordinated.</a:t>
            </a:r>
          </a:p>
          <a:p>
            <a:r>
              <a:rPr lang="en-US" b="1" dirty="0"/>
              <a:t>Recovery is supported by peers and allies</a:t>
            </a:r>
            <a:r>
              <a:rPr lang="en-US" dirty="0"/>
              <a:t>: Mutual support and mutual aid groups, including the sharing of experiential knowledge and skills, as well as social learning, play an invaluable role in recovery.</a:t>
            </a:r>
          </a:p>
          <a:p>
            <a:r>
              <a:rPr lang="en-US" b="1" dirty="0"/>
              <a:t>Recovery is supported through relationship and social networks</a:t>
            </a:r>
            <a:r>
              <a:rPr lang="en-US" dirty="0"/>
              <a:t>: An important factor in the recovery process is the presence and involvement of people who believe in the person’s ability to recover; who offer hope, support and encouragement; and who also suggest strategies and resources for change</a:t>
            </a:r>
            <a:r>
              <a:rPr lang="en-US" dirty="0" smtClean="0"/>
              <a:t>.</a:t>
            </a:r>
            <a:endParaRPr lang="en-US" dirty="0"/>
          </a:p>
          <a:p>
            <a:pPr marL="0" indent="0">
              <a:buNone/>
            </a:pPr>
            <a:endParaRPr lang="en-US" dirty="0"/>
          </a:p>
        </p:txBody>
      </p:sp>
    </p:spTree>
    <p:extLst>
      <p:ext uri="{BB962C8B-B14F-4D97-AF65-F5344CB8AC3E}">
        <p14:creationId xmlns:p14="http://schemas.microsoft.com/office/powerpoint/2010/main" val="9580443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71CC2-F4DA-4FCE-93CA-274170ACCB7F}"/>
              </a:ext>
            </a:extLst>
          </p:cNvPr>
          <p:cNvSpPr>
            <a:spLocks noGrp="1"/>
          </p:cNvSpPr>
          <p:nvPr>
            <p:ph type="title"/>
          </p:nvPr>
        </p:nvSpPr>
        <p:spPr/>
        <p:txBody>
          <a:bodyPr/>
          <a:lstStyle/>
          <a:p>
            <a:r>
              <a:rPr lang="en-US" dirty="0" smtClean="0"/>
              <a:t>Guiding Principles of Recovery</a:t>
            </a:r>
            <a:endParaRPr lang="en-US" dirty="0"/>
          </a:p>
        </p:txBody>
      </p:sp>
      <p:sp>
        <p:nvSpPr>
          <p:cNvPr id="3" name="Content Placeholder 2">
            <a:extLst>
              <a:ext uri="{FF2B5EF4-FFF2-40B4-BE49-F238E27FC236}">
                <a16:creationId xmlns:a16="http://schemas.microsoft.com/office/drawing/2014/main" id="{B463DDA5-0F5C-45CA-B853-26982024A652}"/>
              </a:ext>
            </a:extLst>
          </p:cNvPr>
          <p:cNvSpPr>
            <a:spLocks noGrp="1"/>
          </p:cNvSpPr>
          <p:nvPr>
            <p:ph idx="1"/>
          </p:nvPr>
        </p:nvSpPr>
        <p:spPr/>
        <p:txBody>
          <a:bodyPr/>
          <a:lstStyle/>
          <a:p>
            <a:r>
              <a:rPr lang="en-US" b="1" dirty="0"/>
              <a:t>Recovery is culturally based and influenced</a:t>
            </a:r>
            <a:r>
              <a:rPr lang="en-US" dirty="0"/>
              <a:t>: Culture and cultural background in all of its diverse representations, including values, traditions, and beliefs, are keys in determining a person’s journey and unique pathway to recovery.</a:t>
            </a:r>
          </a:p>
          <a:p>
            <a:r>
              <a:rPr lang="en-US" b="1" dirty="0"/>
              <a:t>Recovery is supported by addressing trauma</a:t>
            </a:r>
            <a:r>
              <a:rPr lang="en-US" dirty="0"/>
              <a:t>: Services and supports should be trauma-informed to foster safety (physical and emotional) and trust, as well as promote choice, empowerment and collaboration.</a:t>
            </a:r>
          </a:p>
          <a:p>
            <a:r>
              <a:rPr lang="en-US" b="1" dirty="0"/>
              <a:t>Recovery involves individual, family and community strengths and responsibility</a:t>
            </a:r>
            <a:r>
              <a:rPr lang="en-US" dirty="0"/>
              <a:t>: Individuals, families and communities have strengths and resources that serve as a foundation for recovery</a:t>
            </a:r>
            <a:r>
              <a:rPr lang="en-US" dirty="0" smtClean="0"/>
              <a:t>.</a:t>
            </a:r>
            <a:endParaRPr lang="en-US" dirty="0"/>
          </a:p>
        </p:txBody>
      </p:sp>
    </p:spTree>
    <p:extLst>
      <p:ext uri="{BB962C8B-B14F-4D97-AF65-F5344CB8AC3E}">
        <p14:creationId xmlns:p14="http://schemas.microsoft.com/office/powerpoint/2010/main" val="27515228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71CC2-F4DA-4FCE-93CA-274170ACCB7F}"/>
              </a:ext>
            </a:extLst>
          </p:cNvPr>
          <p:cNvSpPr>
            <a:spLocks noGrp="1"/>
          </p:cNvSpPr>
          <p:nvPr>
            <p:ph type="title"/>
          </p:nvPr>
        </p:nvSpPr>
        <p:spPr/>
        <p:txBody>
          <a:bodyPr/>
          <a:lstStyle/>
          <a:p>
            <a:r>
              <a:rPr lang="en-US" dirty="0" smtClean="0"/>
              <a:t>Guiding Principles of Recovery</a:t>
            </a:r>
            <a:endParaRPr lang="en-US" dirty="0"/>
          </a:p>
        </p:txBody>
      </p:sp>
      <p:sp>
        <p:nvSpPr>
          <p:cNvPr id="3" name="Content Placeholder 2">
            <a:extLst>
              <a:ext uri="{FF2B5EF4-FFF2-40B4-BE49-F238E27FC236}">
                <a16:creationId xmlns:a16="http://schemas.microsoft.com/office/drawing/2014/main" id="{B463DDA5-0F5C-45CA-B853-26982024A652}"/>
              </a:ext>
            </a:extLst>
          </p:cNvPr>
          <p:cNvSpPr>
            <a:spLocks noGrp="1"/>
          </p:cNvSpPr>
          <p:nvPr>
            <p:ph idx="1"/>
          </p:nvPr>
        </p:nvSpPr>
        <p:spPr/>
        <p:txBody>
          <a:bodyPr/>
          <a:lstStyle/>
          <a:p>
            <a:r>
              <a:rPr lang="en-US" b="1" dirty="0"/>
              <a:t>Recovery is based on respect</a:t>
            </a:r>
            <a:r>
              <a:rPr lang="en-US" dirty="0"/>
              <a:t>: Community, systems, and societal acceptance and appreciation for people affected by mental health and substance use problems – including protecting their rights and eliminating discrimination – are crucial in achieving </a:t>
            </a:r>
            <a:r>
              <a:rPr lang="en-US" dirty="0" smtClean="0"/>
              <a:t>recovery (SAMHSA, 2015).</a:t>
            </a:r>
            <a:r>
              <a:rPr lang="en-US" dirty="0"/>
              <a:t> </a:t>
            </a:r>
          </a:p>
          <a:p>
            <a:pPr marL="0" indent="0">
              <a:buNone/>
            </a:pPr>
            <a:endParaRPr lang="en-US" dirty="0"/>
          </a:p>
        </p:txBody>
      </p:sp>
    </p:spTree>
    <p:extLst>
      <p:ext uri="{BB962C8B-B14F-4D97-AF65-F5344CB8AC3E}">
        <p14:creationId xmlns:p14="http://schemas.microsoft.com/office/powerpoint/2010/main" val="1814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Dimensions of  Recovery </a:t>
            </a:r>
            <a:endParaRPr lang="en-US" dirty="0"/>
          </a:p>
        </p:txBody>
      </p:sp>
      <p:pic>
        <p:nvPicPr>
          <p:cNvPr id="4" name="Content Placeholder 3" descr="4 dimensions of recovery .png" title="SAMHSA Image"/>
          <p:cNvPicPr>
            <a:picLocks noGrp="1" noChangeAspect="1"/>
          </p:cNvPicPr>
          <p:nvPr>
            <p:ph idx="1"/>
          </p:nvPr>
        </p:nvPicPr>
        <p:blipFill>
          <a:blip r:embed="rId2">
            <a:extLst>
              <a:ext uri="{28A0092B-C50C-407E-A947-70E740481C1C}">
                <a14:useLocalDpi xmlns:a14="http://schemas.microsoft.com/office/drawing/2010/main" val="0"/>
              </a:ext>
            </a:extLst>
          </a:blip>
          <a:srcRect l="-67438" r="-67438"/>
          <a:stretch>
            <a:fillRect/>
          </a:stretch>
        </p:blipFill>
        <p:spPr>
          <a:xfrm>
            <a:off x="677863" y="2160588"/>
            <a:ext cx="8596312" cy="3881437"/>
          </a:xfrm>
          <a:prstGeom prst="rect">
            <a:avLst/>
          </a:prstGeom>
        </p:spPr>
      </p:pic>
    </p:spTree>
    <p:extLst>
      <p:ext uri="{BB962C8B-B14F-4D97-AF65-F5344CB8AC3E}">
        <p14:creationId xmlns:p14="http://schemas.microsoft.com/office/powerpoint/2010/main" val="39649598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Hope</a:t>
            </a:r>
            <a:endParaRPr lang="en-US" dirty="0"/>
          </a:p>
        </p:txBody>
      </p:sp>
      <p:sp>
        <p:nvSpPr>
          <p:cNvPr id="3" name="Content Placeholder 2"/>
          <p:cNvSpPr>
            <a:spLocks noGrp="1"/>
          </p:cNvSpPr>
          <p:nvPr>
            <p:ph idx="1"/>
          </p:nvPr>
        </p:nvSpPr>
        <p:spPr/>
        <p:txBody>
          <a:bodyPr/>
          <a:lstStyle/>
          <a:p>
            <a:r>
              <a:rPr lang="en-US" dirty="0"/>
              <a:t>Hope is seen as the foundation of recovery. </a:t>
            </a:r>
          </a:p>
          <a:p>
            <a:r>
              <a:rPr lang="en-US"/>
              <a:t>Hope is a belief that conditions and situations can be overcome. </a:t>
            </a:r>
          </a:p>
          <a:p>
            <a:pPr marL="0" indent="0">
              <a:buNone/>
            </a:pPr>
            <a:endParaRPr lang="en-US"/>
          </a:p>
        </p:txBody>
      </p:sp>
    </p:spTree>
    <p:extLst>
      <p:ext uri="{BB962C8B-B14F-4D97-AF65-F5344CB8AC3E}">
        <p14:creationId xmlns:p14="http://schemas.microsoft.com/office/powerpoint/2010/main" val="2343177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Competencies Course Topics</a:t>
            </a:r>
            <a:endParaRPr lang="en-US" dirty="0"/>
          </a:p>
        </p:txBody>
      </p:sp>
      <p:sp>
        <p:nvSpPr>
          <p:cNvPr id="4" name="Content Placeholder 3"/>
          <p:cNvSpPr>
            <a:spLocks noGrp="1"/>
          </p:cNvSpPr>
          <p:nvPr>
            <p:ph sz="half" idx="1"/>
          </p:nvPr>
        </p:nvSpPr>
        <p:spPr/>
        <p:txBody>
          <a:bodyPr>
            <a:normAutofit fontScale="92500" lnSpcReduction="20000"/>
          </a:bodyPr>
          <a:lstStyle/>
          <a:p>
            <a:r>
              <a:rPr lang="en-US" dirty="0"/>
              <a:t>The definition of recovery; </a:t>
            </a:r>
          </a:p>
          <a:p>
            <a:r>
              <a:rPr lang="en-US" dirty="0"/>
              <a:t>The history of addiction &amp; recovery; </a:t>
            </a:r>
          </a:p>
          <a:p>
            <a:r>
              <a:rPr lang="en-US" dirty="0"/>
              <a:t>Stigma and bias related to addiction; </a:t>
            </a:r>
          </a:p>
          <a:p>
            <a:r>
              <a:rPr lang="en-US" dirty="0"/>
              <a:t>Levels of care in treatment; </a:t>
            </a:r>
          </a:p>
          <a:p>
            <a:r>
              <a:rPr lang="en-US" dirty="0"/>
              <a:t>State requirements for treatment facilities; </a:t>
            </a:r>
          </a:p>
          <a:p>
            <a:r>
              <a:rPr lang="en-US" dirty="0"/>
              <a:t>State requirements of LCDC’s and LCDC-Interns; </a:t>
            </a:r>
          </a:p>
          <a:p>
            <a:r>
              <a:rPr lang="en-US" dirty="0"/>
              <a:t>Documentation expectations; </a:t>
            </a:r>
          </a:p>
          <a:p>
            <a:r>
              <a:rPr lang="en-US" dirty="0"/>
              <a:t>Daily operations in treatment; </a:t>
            </a:r>
          </a:p>
        </p:txBody>
      </p:sp>
      <p:sp>
        <p:nvSpPr>
          <p:cNvPr id="5" name="Content Placeholder 4"/>
          <p:cNvSpPr>
            <a:spLocks noGrp="1"/>
          </p:cNvSpPr>
          <p:nvPr>
            <p:ph sz="half" idx="2"/>
          </p:nvPr>
        </p:nvSpPr>
        <p:spPr/>
        <p:txBody>
          <a:bodyPr>
            <a:normAutofit fontScale="92500" lnSpcReduction="20000"/>
          </a:bodyPr>
          <a:lstStyle/>
          <a:p>
            <a:r>
              <a:rPr lang="en-US" dirty="0"/>
              <a:t>Recovery &amp; the community; </a:t>
            </a:r>
          </a:p>
          <a:p>
            <a:r>
              <a:rPr lang="en-US" dirty="0"/>
              <a:t>Various pathways to recovery; </a:t>
            </a:r>
          </a:p>
          <a:p>
            <a:r>
              <a:rPr lang="en-US" dirty="0"/>
              <a:t>Diverse populations in recovery; </a:t>
            </a:r>
          </a:p>
          <a:p>
            <a:r>
              <a:rPr lang="en-US" dirty="0"/>
              <a:t>Culturally based influences on recovery; </a:t>
            </a:r>
          </a:p>
          <a:p>
            <a:r>
              <a:rPr lang="en-US" dirty="0"/>
              <a:t>Professional ethics; </a:t>
            </a:r>
          </a:p>
          <a:p>
            <a:r>
              <a:rPr lang="en-US" dirty="0"/>
              <a:t>Medication Assisted Treatment and Recovery; </a:t>
            </a:r>
          </a:p>
          <a:p>
            <a:r>
              <a:rPr lang="en-US" dirty="0"/>
              <a:t>Trauma &amp; recovery; </a:t>
            </a:r>
          </a:p>
          <a:p>
            <a:r>
              <a:rPr lang="en-US" dirty="0"/>
              <a:t>Recovery planning; and</a:t>
            </a:r>
          </a:p>
          <a:p>
            <a:r>
              <a:rPr lang="en-US" dirty="0"/>
              <a:t>Addiction, recovery, and treatment terminology</a:t>
            </a:r>
            <a:r>
              <a:rPr lang="en-US" dirty="0" smtClean="0"/>
              <a:t>.</a:t>
            </a:r>
            <a:endParaRPr lang="en-US" dirty="0"/>
          </a:p>
        </p:txBody>
      </p:sp>
    </p:spTree>
    <p:extLst>
      <p:ext uri="{BB962C8B-B14F-4D97-AF65-F5344CB8AC3E}">
        <p14:creationId xmlns:p14="http://schemas.microsoft.com/office/powerpoint/2010/main" val="21469950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pPr marL="0" indent="-457200">
              <a:buNone/>
            </a:pPr>
            <a:r>
              <a:rPr lang="en-US" dirty="0" smtClean="0"/>
              <a:t>Curriculum </a:t>
            </a:r>
            <a:r>
              <a:rPr lang="en-US" dirty="0"/>
              <a:t>Committee. (2015). </a:t>
            </a:r>
            <a:r>
              <a:rPr lang="en-US" i="1" dirty="0"/>
              <a:t>TAP 21: Addiction Counseling Competencies The </a:t>
            </a:r>
            <a:r>
              <a:rPr lang="en-US" i="1" dirty="0" smtClean="0"/>
              <a:t>	Knowledge</a:t>
            </a:r>
            <a:r>
              <a:rPr lang="en-US" i="1" dirty="0"/>
              <a:t>, Skills, and Attitudes of Professional Practice</a:t>
            </a:r>
            <a:r>
              <a:rPr lang="en-US" dirty="0"/>
              <a:t> (Technical </a:t>
            </a:r>
            <a:r>
              <a:rPr lang="en-US" dirty="0" smtClean="0"/>
              <a:t>	Assistance </a:t>
            </a:r>
            <a:r>
              <a:rPr lang="en-US" dirty="0"/>
              <a:t>Publication Series, Publication No. SMA15-4171). Retrieved </a:t>
            </a:r>
            <a:r>
              <a:rPr lang="en-US" dirty="0" smtClean="0"/>
              <a:t>	August</a:t>
            </a:r>
            <a:r>
              <a:rPr lang="en-US" dirty="0"/>
              <a:t>, 2018, from </a:t>
            </a:r>
            <a:r>
              <a:rPr lang="en-US" dirty="0">
                <a:hlinkClick r:id="rId2"/>
              </a:rPr>
              <a:t>https://</a:t>
            </a:r>
            <a:r>
              <a:rPr lang="en-US" dirty="0" smtClean="0">
                <a:hlinkClick r:id="rId2"/>
              </a:rPr>
              <a:t>store.samhsa.gov/shin/content/SMA12-</a:t>
            </a:r>
            <a:r>
              <a:rPr lang="en-US" dirty="0" smtClean="0"/>
              <a:t>	4171/SMA12-4171.pdf</a:t>
            </a:r>
            <a:endParaRPr lang="en-US" dirty="0"/>
          </a:p>
          <a:p>
            <a:pPr marL="0" indent="-457200">
              <a:buNone/>
            </a:pPr>
            <a:r>
              <a:rPr lang="en-US" dirty="0" smtClean="0"/>
              <a:t>Ducker</a:t>
            </a:r>
            <a:r>
              <a:rPr lang="en-US" dirty="0"/>
              <a:t>, G. (2015, September 17). Recovery to Practice. Retrieved September 01, </a:t>
            </a:r>
            <a:r>
              <a:rPr lang="en-US" dirty="0" smtClean="0"/>
              <a:t>	2018</a:t>
            </a:r>
            <a:r>
              <a:rPr lang="en-US" dirty="0"/>
              <a:t>, from </a:t>
            </a:r>
            <a:r>
              <a:rPr lang="en-US" dirty="0">
                <a:hlinkClick r:id="rId3"/>
              </a:rPr>
              <a:t>https://</a:t>
            </a:r>
            <a:r>
              <a:rPr lang="en-US" dirty="0" smtClean="0">
                <a:hlinkClick r:id="rId3"/>
              </a:rPr>
              <a:t>www.samhsa.gov/recovery-to-practice</a:t>
            </a:r>
            <a:endParaRPr lang="en-US" dirty="0" smtClean="0"/>
          </a:p>
          <a:p>
            <a:pPr marL="0" indent="0">
              <a:buNone/>
            </a:pPr>
            <a:r>
              <a:rPr lang="en-US" dirty="0" smtClean="0"/>
              <a:t>Del </a:t>
            </a:r>
            <a:r>
              <a:rPr lang="en-US" dirty="0" err="1"/>
              <a:t>Vecchio</a:t>
            </a:r>
            <a:r>
              <a:rPr lang="en-US" dirty="0"/>
              <a:t>, P. (2012, March 23). SAMHSA's Working Definition of Recovery </a:t>
            </a:r>
            <a:r>
              <a:rPr lang="en-US" dirty="0" smtClean="0"/>
              <a:t>	Updated</a:t>
            </a:r>
            <a:r>
              <a:rPr lang="en-US" dirty="0"/>
              <a:t>. Retrieved August 01, 2018, </a:t>
            </a:r>
            <a:r>
              <a:rPr lang="en-US"/>
              <a:t>from </a:t>
            </a:r>
            <a:r>
              <a:rPr lang="en-US" smtClean="0"/>
              <a:t>	</a:t>
            </a:r>
            <a:r>
              <a:rPr lang="en-US" smtClean="0">
                <a:hlinkClick r:id="rId4"/>
              </a:rPr>
              <a:t>http</a:t>
            </a:r>
            <a:r>
              <a:rPr lang="en-US">
                <a:hlinkClick r:id="rId4"/>
              </a:rPr>
              <a:t>://</a:t>
            </a:r>
            <a:r>
              <a:rPr lang="en-US" smtClean="0">
                <a:hlinkClick r:id="rId4"/>
              </a:rPr>
              <a:t>blog.samhsa.gov/2012/03/23/samhsas-working-definition-of-</a:t>
            </a:r>
            <a:r>
              <a:rPr lang="en-US" smtClean="0"/>
              <a:t>	recovery-updated</a:t>
            </a:r>
            <a:endParaRPr lang="en-US" dirty="0"/>
          </a:p>
          <a:p>
            <a:pPr marL="0" indent="-457200">
              <a:buNone/>
            </a:pPr>
            <a:endParaRPr lang="en-US" dirty="0"/>
          </a:p>
          <a:p>
            <a:pPr marL="0" indent="0">
              <a:buNone/>
            </a:pPr>
            <a:endParaRPr lang="en-US" dirty="0"/>
          </a:p>
        </p:txBody>
      </p:sp>
    </p:spTree>
    <p:extLst>
      <p:ext uri="{BB962C8B-B14F-4D97-AF65-F5344CB8AC3E}">
        <p14:creationId xmlns:p14="http://schemas.microsoft.com/office/powerpoint/2010/main" val="4020001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Tips for Academic Success</a:t>
            </a:r>
            <a:endParaRPr lang="en-US" dirty="0"/>
          </a:p>
        </p:txBody>
      </p:sp>
      <p:sp>
        <p:nvSpPr>
          <p:cNvPr id="6" name="Content Placeholder 5"/>
          <p:cNvSpPr>
            <a:spLocks noGrp="1"/>
          </p:cNvSpPr>
          <p:nvPr>
            <p:ph idx="1"/>
          </p:nvPr>
        </p:nvSpPr>
        <p:spPr/>
        <p:txBody>
          <a:bodyPr/>
          <a:lstStyle/>
          <a:p>
            <a:r>
              <a:rPr lang="en-US" dirty="0"/>
              <a:t>Be </a:t>
            </a:r>
            <a:r>
              <a:rPr lang="en-US" dirty="0" smtClean="0"/>
              <a:t>Professional</a:t>
            </a:r>
          </a:p>
          <a:p>
            <a:r>
              <a:rPr lang="en-US" dirty="0" smtClean="0"/>
              <a:t>Attend class</a:t>
            </a:r>
          </a:p>
          <a:p>
            <a:r>
              <a:rPr lang="en-US" dirty="0" smtClean="0"/>
              <a:t>Develop a community network</a:t>
            </a:r>
          </a:p>
          <a:p>
            <a:r>
              <a:rPr lang="en-US" dirty="0" smtClean="0"/>
              <a:t>Practice mental, physical, and emotional wellness</a:t>
            </a:r>
          </a:p>
          <a:p>
            <a:r>
              <a:rPr lang="en-US" dirty="0" smtClean="0"/>
              <a:t>Be organized</a:t>
            </a:r>
          </a:p>
          <a:p>
            <a:r>
              <a:rPr lang="en-US" dirty="0" smtClean="0"/>
              <a:t>Take notes</a:t>
            </a:r>
          </a:p>
          <a:p>
            <a:r>
              <a:rPr lang="en-US" dirty="0" smtClean="0"/>
              <a:t>Study</a:t>
            </a:r>
          </a:p>
          <a:p>
            <a:r>
              <a:rPr lang="en-US" dirty="0" smtClean="0"/>
              <a:t>Practice writing skills</a:t>
            </a:r>
          </a:p>
          <a:p>
            <a:r>
              <a:rPr lang="en-US" dirty="0" smtClean="0"/>
              <a:t>Complete assignments on time</a:t>
            </a:r>
            <a:endParaRPr lang="en-US" dirty="0"/>
          </a:p>
          <a:p>
            <a:endParaRPr lang="en-US" dirty="0"/>
          </a:p>
        </p:txBody>
      </p:sp>
    </p:spTree>
    <p:extLst>
      <p:ext uri="{BB962C8B-B14F-4D97-AF65-F5344CB8AC3E}">
        <p14:creationId xmlns:p14="http://schemas.microsoft.com/office/powerpoint/2010/main" val="22082554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Tips for Academic Success</a:t>
            </a:r>
            <a:endParaRPr lang="en-US" dirty="0"/>
          </a:p>
        </p:txBody>
      </p:sp>
      <p:sp>
        <p:nvSpPr>
          <p:cNvPr id="6" name="Content Placeholder 5"/>
          <p:cNvSpPr>
            <a:spLocks noGrp="1"/>
          </p:cNvSpPr>
          <p:nvPr>
            <p:ph idx="1"/>
          </p:nvPr>
        </p:nvSpPr>
        <p:spPr/>
        <p:txBody>
          <a:bodyPr/>
          <a:lstStyle/>
          <a:p>
            <a:r>
              <a:rPr lang="en-US" dirty="0" smtClean="0"/>
              <a:t>Participate</a:t>
            </a:r>
          </a:p>
          <a:p>
            <a:r>
              <a:rPr lang="en-US" dirty="0" smtClean="0"/>
              <a:t>Read</a:t>
            </a:r>
          </a:p>
          <a:p>
            <a:r>
              <a:rPr lang="en-US" dirty="0" smtClean="0"/>
              <a:t>Communicate</a:t>
            </a:r>
          </a:p>
          <a:p>
            <a:r>
              <a:rPr lang="en-US" dirty="0" smtClean="0"/>
              <a:t>Check computer capabilities</a:t>
            </a:r>
          </a:p>
          <a:p>
            <a:r>
              <a:rPr lang="en-US" dirty="0" smtClean="0"/>
              <a:t>Locate computers for use when needed</a:t>
            </a:r>
          </a:p>
          <a:p>
            <a:r>
              <a:rPr lang="en-US" dirty="0" smtClean="0"/>
              <a:t>Create a study space</a:t>
            </a:r>
          </a:p>
          <a:p>
            <a:r>
              <a:rPr lang="en-US" dirty="0" smtClean="0"/>
              <a:t>Set goals</a:t>
            </a:r>
          </a:p>
          <a:p>
            <a:r>
              <a:rPr lang="en-US" dirty="0" smtClean="0"/>
              <a:t>Be self-aware</a:t>
            </a:r>
          </a:p>
          <a:p>
            <a:r>
              <a:rPr lang="en-US" dirty="0" smtClean="0"/>
              <a:t>Be grateful</a:t>
            </a:r>
            <a:endParaRPr lang="en-US" dirty="0"/>
          </a:p>
        </p:txBody>
      </p:sp>
    </p:spTree>
    <p:extLst>
      <p:ext uri="{BB962C8B-B14F-4D97-AF65-F5344CB8AC3E}">
        <p14:creationId xmlns:p14="http://schemas.microsoft.com/office/powerpoint/2010/main" val="2881606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Tips for Academic Success</a:t>
            </a:r>
            <a:endParaRPr lang="en-US" dirty="0"/>
          </a:p>
        </p:txBody>
      </p:sp>
      <p:sp>
        <p:nvSpPr>
          <p:cNvPr id="6" name="Content Placeholder 5"/>
          <p:cNvSpPr>
            <a:spLocks noGrp="1"/>
          </p:cNvSpPr>
          <p:nvPr>
            <p:ph idx="1"/>
          </p:nvPr>
        </p:nvSpPr>
        <p:spPr/>
        <p:txBody>
          <a:bodyPr/>
          <a:lstStyle/>
          <a:p>
            <a:r>
              <a:rPr lang="en-US" dirty="0" smtClean="0"/>
              <a:t>Be kind</a:t>
            </a:r>
          </a:p>
          <a:p>
            <a:r>
              <a:rPr lang="en-US" dirty="0" smtClean="0"/>
              <a:t>Take steps to determine your major</a:t>
            </a:r>
          </a:p>
          <a:p>
            <a:r>
              <a:rPr lang="en-US" dirty="0" smtClean="0"/>
              <a:t>Reward yourself</a:t>
            </a:r>
          </a:p>
          <a:p>
            <a:pPr marL="0" indent="0">
              <a:buNone/>
            </a:pPr>
            <a:endParaRPr lang="en-US" dirty="0"/>
          </a:p>
        </p:txBody>
      </p:sp>
    </p:spTree>
    <p:extLst>
      <p:ext uri="{BB962C8B-B14F-4D97-AF65-F5344CB8AC3E}">
        <p14:creationId xmlns:p14="http://schemas.microsoft.com/office/powerpoint/2010/main" val="38004741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Online Learning</a:t>
            </a:r>
            <a:endParaRPr lang="en-US" dirty="0"/>
          </a:p>
        </p:txBody>
      </p:sp>
      <p:sp>
        <p:nvSpPr>
          <p:cNvPr id="3" name="Content Placeholder 2"/>
          <p:cNvSpPr>
            <a:spLocks noGrp="1"/>
          </p:cNvSpPr>
          <p:nvPr>
            <p:ph idx="1"/>
          </p:nvPr>
        </p:nvSpPr>
        <p:spPr/>
        <p:txBody>
          <a:bodyPr/>
          <a:lstStyle/>
          <a:p>
            <a:r>
              <a:rPr lang="en-US" dirty="0" smtClean="0"/>
              <a:t>Do not give up if overwhelmed</a:t>
            </a:r>
          </a:p>
          <a:p>
            <a:r>
              <a:rPr lang="en-US" dirty="0" smtClean="0"/>
              <a:t>Use resources available</a:t>
            </a:r>
          </a:p>
          <a:p>
            <a:r>
              <a:rPr lang="en-US" dirty="0" smtClean="0"/>
              <a:t>Contact TA or Instructor</a:t>
            </a:r>
          </a:p>
          <a:p>
            <a:r>
              <a:rPr lang="en-US" dirty="0" smtClean="0"/>
              <a:t>Online courses are not easier than on campus</a:t>
            </a:r>
          </a:p>
          <a:p>
            <a:r>
              <a:rPr lang="en-US" dirty="0" smtClean="0"/>
              <a:t>Log in frequently</a:t>
            </a:r>
          </a:p>
          <a:p>
            <a:r>
              <a:rPr lang="en-US" dirty="0" smtClean="0"/>
              <a:t>Use netiquette </a:t>
            </a:r>
            <a:endParaRPr lang="en-US" dirty="0"/>
          </a:p>
        </p:txBody>
      </p:sp>
    </p:spTree>
    <p:extLst>
      <p:ext uri="{BB962C8B-B14F-4D97-AF65-F5344CB8AC3E}">
        <p14:creationId xmlns:p14="http://schemas.microsoft.com/office/powerpoint/2010/main" val="1178931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Tips for Addiction Counselors</a:t>
            </a:r>
            <a:endParaRPr lang="en-US" dirty="0"/>
          </a:p>
        </p:txBody>
      </p:sp>
      <p:sp>
        <p:nvSpPr>
          <p:cNvPr id="3" name="Content Placeholder 2"/>
          <p:cNvSpPr>
            <a:spLocks noGrp="1"/>
          </p:cNvSpPr>
          <p:nvPr>
            <p:ph idx="1"/>
          </p:nvPr>
        </p:nvSpPr>
        <p:spPr/>
        <p:txBody>
          <a:bodyPr/>
          <a:lstStyle/>
          <a:p>
            <a:r>
              <a:rPr lang="en-US" dirty="0" smtClean="0"/>
              <a:t>Use Supervision</a:t>
            </a:r>
          </a:p>
          <a:p>
            <a:r>
              <a:rPr lang="en-US" dirty="0" smtClean="0"/>
              <a:t>Develop your KSA’s</a:t>
            </a:r>
          </a:p>
          <a:p>
            <a:r>
              <a:rPr lang="en-US" dirty="0" smtClean="0"/>
              <a:t>Learn and apply addiction counseling theories</a:t>
            </a:r>
          </a:p>
          <a:p>
            <a:r>
              <a:rPr lang="en-US" dirty="0" smtClean="0"/>
              <a:t>Read and know agency policies and procedures </a:t>
            </a:r>
          </a:p>
          <a:p>
            <a:r>
              <a:rPr lang="en-US" dirty="0" smtClean="0"/>
              <a:t>Develop confidence in skills</a:t>
            </a:r>
          </a:p>
          <a:p>
            <a:r>
              <a:rPr lang="en-US" dirty="0" smtClean="0"/>
              <a:t>Set and work toward professional goals</a:t>
            </a:r>
          </a:p>
          <a:p>
            <a:r>
              <a:rPr lang="en-US" dirty="0" smtClean="0"/>
              <a:t>Identify strengths and weaknesses</a:t>
            </a:r>
          </a:p>
          <a:p>
            <a:r>
              <a:rPr lang="en-US" dirty="0" smtClean="0"/>
              <a:t>Develop weaknesses</a:t>
            </a:r>
          </a:p>
          <a:p>
            <a:r>
              <a:rPr lang="en-US" dirty="0" smtClean="0"/>
              <a:t>Stay within in your scope of practice</a:t>
            </a:r>
          </a:p>
          <a:p>
            <a:endParaRPr lang="en-US" dirty="0"/>
          </a:p>
        </p:txBody>
      </p:sp>
    </p:spTree>
    <p:extLst>
      <p:ext uri="{BB962C8B-B14F-4D97-AF65-F5344CB8AC3E}">
        <p14:creationId xmlns:p14="http://schemas.microsoft.com/office/powerpoint/2010/main" val="294153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Tips for Addiction Counselors</a:t>
            </a:r>
            <a:endParaRPr lang="en-US" dirty="0"/>
          </a:p>
        </p:txBody>
      </p:sp>
      <p:sp>
        <p:nvSpPr>
          <p:cNvPr id="3" name="Content Placeholder 2"/>
          <p:cNvSpPr>
            <a:spLocks noGrp="1"/>
          </p:cNvSpPr>
          <p:nvPr>
            <p:ph idx="1"/>
          </p:nvPr>
        </p:nvSpPr>
        <p:spPr/>
        <p:txBody>
          <a:bodyPr/>
          <a:lstStyle/>
          <a:p>
            <a:r>
              <a:rPr lang="en-US" dirty="0" smtClean="0"/>
              <a:t>Observe other counselors </a:t>
            </a:r>
          </a:p>
          <a:p>
            <a:r>
              <a:rPr lang="en-US" dirty="0" smtClean="0"/>
              <a:t>Stay open to being observed by other counselors</a:t>
            </a:r>
          </a:p>
          <a:p>
            <a:r>
              <a:rPr lang="en-US" dirty="0" smtClean="0"/>
              <a:t>Learn and practice healthy and effective communication </a:t>
            </a:r>
          </a:p>
          <a:p>
            <a:r>
              <a:rPr lang="en-US" dirty="0" smtClean="0"/>
              <a:t>Actively listen</a:t>
            </a:r>
          </a:p>
          <a:p>
            <a:r>
              <a:rPr lang="en-US" dirty="0" smtClean="0"/>
              <a:t>Practice empathy</a:t>
            </a:r>
          </a:p>
          <a:p>
            <a:r>
              <a:rPr lang="en-US" dirty="0" smtClean="0"/>
              <a:t>Build rapport</a:t>
            </a:r>
          </a:p>
          <a:p>
            <a:r>
              <a:rPr lang="en-US" dirty="0" smtClean="0"/>
              <a:t>Develop self-awareness</a:t>
            </a:r>
          </a:p>
          <a:p>
            <a:r>
              <a:rPr lang="en-US" dirty="0" smtClean="0"/>
              <a:t>Set and keep healthy boundaries</a:t>
            </a:r>
          </a:p>
          <a:p>
            <a:r>
              <a:rPr lang="en-US" dirty="0" smtClean="0"/>
              <a:t>Become competent</a:t>
            </a:r>
          </a:p>
          <a:p>
            <a:endParaRPr lang="en-US" dirty="0"/>
          </a:p>
        </p:txBody>
      </p:sp>
    </p:spTree>
    <p:extLst>
      <p:ext uri="{BB962C8B-B14F-4D97-AF65-F5344CB8AC3E}">
        <p14:creationId xmlns:p14="http://schemas.microsoft.com/office/powerpoint/2010/main" val="42331251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TAP 21      </a:t>
            </a:r>
            <a:r>
              <a:rPr lang="en-US" sz="2800" dirty="0" smtClean="0"/>
              <a:t>Addiction Counselor Competencies</a:t>
            </a:r>
            <a:endParaRPr lang="en-US" sz="2800" dirty="0"/>
          </a:p>
        </p:txBody>
      </p:sp>
      <p:sp>
        <p:nvSpPr>
          <p:cNvPr id="3" name="Content Placeholder 2"/>
          <p:cNvSpPr>
            <a:spLocks noGrp="1"/>
          </p:cNvSpPr>
          <p:nvPr>
            <p:ph idx="1"/>
          </p:nvPr>
        </p:nvSpPr>
        <p:spPr/>
        <p:txBody>
          <a:bodyPr/>
          <a:lstStyle/>
          <a:p>
            <a:r>
              <a:rPr lang="en-US" dirty="0"/>
              <a:t>Addiction counselor competencies found in the </a:t>
            </a:r>
            <a:r>
              <a:rPr lang="en-US" u="sng" dirty="0">
                <a:hlinkClick r:id="rId2"/>
              </a:rPr>
              <a:t>TAP 21</a:t>
            </a:r>
            <a:r>
              <a:rPr lang="en-US" dirty="0"/>
              <a:t> include: </a:t>
            </a:r>
          </a:p>
          <a:p>
            <a:pPr lvl="1"/>
            <a:r>
              <a:rPr lang="en-US" dirty="0"/>
              <a:t>Understanding addiction; </a:t>
            </a:r>
          </a:p>
          <a:p>
            <a:pPr lvl="1"/>
            <a:r>
              <a:rPr lang="en-US" dirty="0"/>
              <a:t>Knowledge of treatment; </a:t>
            </a:r>
          </a:p>
          <a:p>
            <a:pPr lvl="1"/>
            <a:r>
              <a:rPr lang="en-US" dirty="0"/>
              <a:t>Ability to apply knowledge to clinical practice; and</a:t>
            </a:r>
          </a:p>
          <a:p>
            <a:pPr lvl="1"/>
            <a:r>
              <a:rPr lang="en-US" dirty="0"/>
              <a:t>Professional readiness (SAMHSA, 2012</a:t>
            </a:r>
            <a:r>
              <a:rPr lang="en-US" dirty="0" smtClean="0"/>
              <a:t>).</a:t>
            </a:r>
            <a:endParaRPr lang="en-US" dirty="0"/>
          </a:p>
        </p:txBody>
      </p:sp>
    </p:spTree>
    <p:extLst>
      <p:ext uri="{BB962C8B-B14F-4D97-AF65-F5344CB8AC3E}">
        <p14:creationId xmlns:p14="http://schemas.microsoft.com/office/powerpoint/2010/main" val="75540016"/>
      </p:ext>
    </p:extLst>
  </p:cSld>
  <p:clrMapOvr>
    <a:masterClrMapping/>
  </p:clrMapOvr>
</p:sld>
</file>

<file path=ppt/theme/theme1.xml><?xml version="1.0" encoding="utf-8"?>
<a:theme xmlns:a="http://schemas.openxmlformats.org/drawingml/2006/main" name="Facet">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116</TotalTime>
  <Words>534</Words>
  <Application>Microsoft Office PowerPoint</Application>
  <PresentationFormat>Widescreen</PresentationFormat>
  <Paragraphs>129</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Trebuchet MS</vt:lpstr>
      <vt:lpstr>Wingdings 3</vt:lpstr>
      <vt:lpstr>Facet</vt:lpstr>
      <vt:lpstr>Course Introduction</vt:lpstr>
      <vt:lpstr>Competencies Course Topics</vt:lpstr>
      <vt:lpstr>Tips for Academic Success</vt:lpstr>
      <vt:lpstr>Tips for Academic Success</vt:lpstr>
      <vt:lpstr>Tips for Academic Success</vt:lpstr>
      <vt:lpstr>Online Learning</vt:lpstr>
      <vt:lpstr>Tips for Addiction Counselors</vt:lpstr>
      <vt:lpstr>Tips for Addiction Counselors</vt:lpstr>
      <vt:lpstr>TAP 21      Addiction Counselor Competencies</vt:lpstr>
      <vt:lpstr>TAP 21      Addiction Counselor Competencies</vt:lpstr>
      <vt:lpstr>Recovery to Practice </vt:lpstr>
      <vt:lpstr>NAADAC, the National Association for Addiction Counselors</vt:lpstr>
      <vt:lpstr>Texas</vt:lpstr>
      <vt:lpstr>Guiding Principles of Recovery</vt:lpstr>
      <vt:lpstr>Guiding Principles of Recovery</vt:lpstr>
      <vt:lpstr>Guiding Principles of Recovery</vt:lpstr>
      <vt:lpstr>Guiding Principles of Recovery</vt:lpstr>
      <vt:lpstr>4 Dimensions of  Recovery </vt:lpstr>
      <vt:lpstr>Hope</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Many Pathways to Recovery</dc:title>
  <dc:creator>Paula Heller Garland</dc:creator>
  <cp:lastModifiedBy>Heller-Garland, Paula</cp:lastModifiedBy>
  <cp:revision>14</cp:revision>
  <cp:lastPrinted>2018-10-30T20:37:28Z</cp:lastPrinted>
  <dcterms:created xsi:type="dcterms:W3CDTF">2018-10-07T18:10:14Z</dcterms:created>
  <dcterms:modified xsi:type="dcterms:W3CDTF">2018-10-30T20:37:36Z</dcterms:modified>
</cp:coreProperties>
</file>