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diagrams/data1.xml" ContentType="application/vnd.openxmlformats-officedocument.drawingml.diagramData+xml"/>
  <Override PartName="/ppt/presentation.xml" ContentType="application/vnd.openxmlformats-officedocument.presentationml.presentation.main+xml"/>
  <Override PartName="/ppt/slides/slide3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29.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commentAuthors.xml" ContentType="application/vnd.openxmlformats-officedocument.presentationml.commentAuthors+xml"/>
  <Override PartName="/ppt/diagrams/layout1.xml" ContentType="application/vnd.openxmlformats-officedocument.drawingml.diagramLayout+xml"/>
  <Override PartName="/ppt/media/image6.jpg" ContentType="image/tiff"/>
  <Override PartName="/ppt/handoutMasters/handoutMaster1.xml" ContentType="application/vnd.openxmlformats-officedocument.presentationml.handoutMaster+xml"/>
  <Override PartName="/ppt/media/image4.jpg" ContentType="image/tiff"/>
  <Override PartName="/ppt/notesMasters/notesMaster1.xml" ContentType="application/vnd.openxmlformats-officedocument.presentationml.notesMaster+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theme/theme4.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33"/>
  </p:notesMasterIdLst>
  <p:handoutMasterIdLst>
    <p:handoutMasterId r:id="rId34"/>
  </p:handoutMasterIdLst>
  <p:sldIdLst>
    <p:sldId id="257" r:id="rId3"/>
    <p:sldId id="266" r:id="rId4"/>
    <p:sldId id="267" r:id="rId5"/>
    <p:sldId id="268" r:id="rId6"/>
    <p:sldId id="269"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rikh, Parul H. (CDC/OD/OADP) (CTR)" initials="PPH((" lastIdx="1" clrIdx="0">
    <p:extLst>
      <p:ext uri="{19B8F6BF-5375-455C-9EA6-DF929625EA0E}">
        <p15:presenceInfo xmlns:p15="http://schemas.microsoft.com/office/powerpoint/2012/main" userId="S-1-5-21-1207783550-2075000910-922709458-2325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4" autoAdjust="0"/>
    <p:restoredTop sz="94669" autoAdjust="0"/>
  </p:normalViewPr>
  <p:slideViewPr>
    <p:cSldViewPr snapToGrid="0" snapToObjects="1">
      <p:cViewPr varScale="1">
        <p:scale>
          <a:sx n="70" d="100"/>
          <a:sy n="70" d="100"/>
        </p:scale>
        <p:origin x="111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handoutMaster" Target="handoutMasters/handoutMaster1.xml"/><Relationship Id="rId42"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E2D04A-96A4-854B-99E7-E8A54C023669}" type="doc">
      <dgm:prSet loTypeId="urn:microsoft.com/office/officeart/2005/8/layout/cycle7" loCatId="cycle" qsTypeId="urn:microsoft.com/office/officeart/2005/8/quickstyle/simple4" qsCatId="simple" csTypeId="urn:microsoft.com/office/officeart/2005/8/colors/accent1_2" csCatId="accent1" phldr="1"/>
      <dgm:spPr/>
      <dgm:t>
        <a:bodyPr/>
        <a:lstStyle/>
        <a:p>
          <a:endParaRPr lang="en-US"/>
        </a:p>
      </dgm:t>
    </dgm:pt>
    <dgm:pt modelId="{2A03447D-6907-AB49-A173-F16DB50C2AEB}">
      <dgm:prSet phldrT="[Text]" custT="1"/>
      <dgm:spPr>
        <a:solidFill>
          <a:schemeClr val="accent1">
            <a:lumMod val="75000"/>
          </a:schemeClr>
        </a:solidFill>
      </dgm:spPr>
      <dgm:t>
        <a:bodyPr/>
        <a:lstStyle/>
        <a:p>
          <a:r>
            <a:rPr lang="en-US" sz="1800" dirty="0" smtClean="0">
              <a:solidFill>
                <a:schemeClr val="bg1"/>
              </a:solidFill>
            </a:rPr>
            <a:t>- Excessive amounts used </a:t>
          </a:r>
          <a:br>
            <a:rPr lang="en-US" sz="1800" dirty="0" smtClean="0">
              <a:solidFill>
                <a:schemeClr val="bg1"/>
              </a:solidFill>
            </a:rPr>
          </a:br>
          <a:r>
            <a:rPr lang="en-US" sz="1800" dirty="0" smtClean="0">
              <a:solidFill>
                <a:schemeClr val="bg1"/>
              </a:solidFill>
            </a:rPr>
            <a:t>- Excessive time spent using/obtaining</a:t>
          </a:r>
        </a:p>
      </dgm:t>
    </dgm:pt>
    <dgm:pt modelId="{052D9F21-AE15-AB48-A060-69A492300888}" type="parTrans" cxnId="{28C6E21D-D22E-B947-B427-C7D0AFEAE989}">
      <dgm:prSet/>
      <dgm:spPr/>
      <dgm:t>
        <a:bodyPr/>
        <a:lstStyle/>
        <a:p>
          <a:endParaRPr lang="en-US"/>
        </a:p>
      </dgm:t>
    </dgm:pt>
    <dgm:pt modelId="{D293545F-AF0D-0149-9442-4055832FC625}" type="sibTrans" cxnId="{28C6E21D-D22E-B947-B427-C7D0AFEAE989}">
      <dgm:prSet custT="1"/>
      <dgm:spPr/>
      <dgm:t>
        <a:bodyPr/>
        <a:lstStyle/>
        <a:p>
          <a:endParaRPr lang="en-US" sz="1800"/>
        </a:p>
      </dgm:t>
    </dgm:pt>
    <dgm:pt modelId="{8E4F3696-172A-244C-B1D4-21D0EB29DE3E}">
      <dgm:prSet phldrT="[Text]" custT="1"/>
      <dgm:spPr>
        <a:solidFill>
          <a:schemeClr val="accent1">
            <a:lumMod val="75000"/>
          </a:schemeClr>
        </a:solidFill>
      </dgm:spPr>
      <dgm:t>
        <a:bodyPr/>
        <a:lstStyle/>
        <a:p>
          <a:r>
            <a:rPr lang="en-US" sz="1800" dirty="0" smtClean="0">
              <a:solidFill>
                <a:schemeClr val="bg1"/>
              </a:solidFill>
            </a:rPr>
            <a:t>- Hazardous use despite</a:t>
          </a:r>
          <a:br>
            <a:rPr lang="en-US" sz="1800" dirty="0" smtClean="0">
              <a:solidFill>
                <a:schemeClr val="bg1"/>
              </a:solidFill>
            </a:rPr>
          </a:br>
          <a:r>
            <a:rPr lang="en-US" sz="1800" dirty="0" smtClean="0">
              <a:solidFill>
                <a:schemeClr val="bg1"/>
              </a:solidFill>
            </a:rPr>
            <a:t>   </a:t>
          </a:r>
          <a:r>
            <a:rPr lang="en-US" sz="1600" dirty="0" smtClean="0">
              <a:solidFill>
                <a:schemeClr val="bg1"/>
              </a:solidFill>
            </a:rPr>
            <a:t>- Health problems</a:t>
          </a:r>
          <a:br>
            <a:rPr lang="en-US" sz="1600" dirty="0" smtClean="0">
              <a:solidFill>
                <a:schemeClr val="bg1"/>
              </a:solidFill>
            </a:rPr>
          </a:br>
          <a:r>
            <a:rPr lang="en-US" sz="1600" dirty="0" smtClean="0">
              <a:solidFill>
                <a:schemeClr val="bg1"/>
              </a:solidFill>
            </a:rPr>
            <a:t>       - Missed obligations</a:t>
          </a:r>
          <a:br>
            <a:rPr lang="en-US" sz="1600" dirty="0" smtClean="0">
              <a:solidFill>
                <a:schemeClr val="bg1"/>
              </a:solidFill>
            </a:rPr>
          </a:br>
          <a:r>
            <a:rPr lang="en-US" sz="1600" dirty="0" smtClean="0">
              <a:solidFill>
                <a:schemeClr val="bg1"/>
              </a:solidFill>
            </a:rPr>
            <a:t>                    - Interference with activities</a:t>
          </a:r>
          <a:br>
            <a:rPr lang="en-US" sz="1600" dirty="0" smtClean="0">
              <a:solidFill>
                <a:schemeClr val="bg1"/>
              </a:solidFill>
            </a:rPr>
          </a:br>
          <a:r>
            <a:rPr lang="en-US" sz="1600" dirty="0" smtClean="0">
              <a:solidFill>
                <a:schemeClr val="bg1"/>
              </a:solidFill>
            </a:rPr>
            <a:t>       - Personal problems</a:t>
          </a:r>
        </a:p>
      </dgm:t>
    </dgm:pt>
    <dgm:pt modelId="{8E2667C3-B651-4D49-8826-89E61005C4D8}" type="parTrans" cxnId="{F28C3798-9F40-B040-8F0C-923C096988E1}">
      <dgm:prSet/>
      <dgm:spPr/>
      <dgm:t>
        <a:bodyPr/>
        <a:lstStyle/>
        <a:p>
          <a:endParaRPr lang="en-US"/>
        </a:p>
      </dgm:t>
    </dgm:pt>
    <dgm:pt modelId="{DEC4CB47-861F-C548-8101-D46257ED4F6F}" type="sibTrans" cxnId="{F28C3798-9F40-B040-8F0C-923C096988E1}">
      <dgm:prSet custT="1"/>
      <dgm:spPr/>
      <dgm:t>
        <a:bodyPr/>
        <a:lstStyle/>
        <a:p>
          <a:endParaRPr lang="en-US" sz="1800"/>
        </a:p>
      </dgm:t>
    </dgm:pt>
    <dgm:pt modelId="{76BB7254-E019-784F-8314-9ED24FB3A8DC}">
      <dgm:prSet phldrT="[Text]" custT="1"/>
      <dgm:spPr>
        <a:solidFill>
          <a:schemeClr val="accent1">
            <a:lumMod val="75000"/>
          </a:schemeClr>
        </a:solidFill>
      </dgm:spPr>
      <dgm:t>
        <a:bodyPr/>
        <a:lstStyle/>
        <a:p>
          <a:r>
            <a:rPr lang="en-US" sz="1800" dirty="0" smtClean="0">
              <a:solidFill>
                <a:schemeClr val="bg1"/>
              </a:solidFill>
            </a:rPr>
            <a:t>- Tolerance</a:t>
          </a:r>
          <a:br>
            <a:rPr lang="en-US" sz="1800" dirty="0" smtClean="0">
              <a:solidFill>
                <a:schemeClr val="bg1"/>
              </a:solidFill>
            </a:rPr>
          </a:br>
          <a:r>
            <a:rPr lang="en-US" sz="1800" dirty="0" smtClean="0">
              <a:solidFill>
                <a:schemeClr val="bg1"/>
              </a:solidFill>
            </a:rPr>
            <a:t>- Withdrawal </a:t>
          </a:r>
        </a:p>
      </dgm:t>
    </dgm:pt>
    <dgm:pt modelId="{1CDFAEB7-BDD9-9A47-B2E3-B12DA21CCF5F}" type="sibTrans" cxnId="{F3DF24B7-0C3D-C840-9000-72F57CF82E26}">
      <dgm:prSet custT="1"/>
      <dgm:spPr/>
      <dgm:t>
        <a:bodyPr/>
        <a:lstStyle/>
        <a:p>
          <a:endParaRPr lang="en-US" sz="1800"/>
        </a:p>
      </dgm:t>
    </dgm:pt>
    <dgm:pt modelId="{3FAA712E-331B-0E47-9785-C3B3EB074334}" type="parTrans" cxnId="{F3DF24B7-0C3D-C840-9000-72F57CF82E26}">
      <dgm:prSet/>
      <dgm:spPr/>
      <dgm:t>
        <a:bodyPr/>
        <a:lstStyle/>
        <a:p>
          <a:endParaRPr lang="en-US"/>
        </a:p>
      </dgm:t>
    </dgm:pt>
    <dgm:pt modelId="{373F96E8-5EC7-FF49-B727-13EC39C6FEB3}">
      <dgm:prSet custT="1"/>
      <dgm:spPr>
        <a:solidFill>
          <a:schemeClr val="accent1">
            <a:lumMod val="75000"/>
          </a:schemeClr>
        </a:solidFill>
      </dgm:spPr>
      <dgm:t>
        <a:bodyPr/>
        <a:lstStyle/>
        <a:p>
          <a:r>
            <a:rPr lang="en-US" sz="1800" dirty="0" smtClean="0">
              <a:solidFill>
                <a:schemeClr val="bg1"/>
              </a:solidFill>
            </a:rPr>
            <a:t> </a:t>
          </a:r>
          <a:br>
            <a:rPr lang="en-US" sz="1800" dirty="0" smtClean="0">
              <a:solidFill>
                <a:schemeClr val="bg1"/>
              </a:solidFill>
            </a:rPr>
          </a:br>
          <a:r>
            <a:rPr lang="en-US" sz="1800" dirty="0" smtClean="0">
              <a:solidFill>
                <a:schemeClr val="bg1"/>
              </a:solidFill>
            </a:rPr>
            <a:t>- Craving or urges to use</a:t>
          </a:r>
          <a:br>
            <a:rPr lang="en-US" sz="1800" dirty="0" smtClean="0">
              <a:solidFill>
                <a:schemeClr val="bg1"/>
              </a:solidFill>
            </a:rPr>
          </a:br>
          <a:r>
            <a:rPr lang="en-US" sz="1800" dirty="0" smtClean="0">
              <a:solidFill>
                <a:schemeClr val="bg1"/>
              </a:solidFill>
            </a:rPr>
            <a:t>- Unsuccessful attempts to cut down</a:t>
          </a:r>
          <a:br>
            <a:rPr lang="en-US" sz="1800" dirty="0" smtClean="0">
              <a:solidFill>
                <a:schemeClr val="bg1"/>
              </a:solidFill>
            </a:rPr>
          </a:br>
          <a:endParaRPr lang="en-US" sz="1800" dirty="0">
            <a:solidFill>
              <a:schemeClr val="bg1"/>
            </a:solidFill>
          </a:endParaRPr>
        </a:p>
      </dgm:t>
    </dgm:pt>
    <dgm:pt modelId="{446EB098-7520-214C-8BDA-5FC2AD4AD46F}" type="parTrans" cxnId="{F0921637-6DE2-084D-8432-BD27FEC120CF}">
      <dgm:prSet/>
      <dgm:spPr/>
      <dgm:t>
        <a:bodyPr/>
        <a:lstStyle/>
        <a:p>
          <a:endParaRPr lang="en-US"/>
        </a:p>
      </dgm:t>
    </dgm:pt>
    <dgm:pt modelId="{AD0B3BBF-0757-2647-997E-6CD7987A6BC1}" type="sibTrans" cxnId="{F0921637-6DE2-084D-8432-BD27FEC120CF}">
      <dgm:prSet custT="1"/>
      <dgm:spPr/>
      <dgm:t>
        <a:bodyPr/>
        <a:lstStyle/>
        <a:p>
          <a:endParaRPr lang="en-US" sz="1800"/>
        </a:p>
      </dgm:t>
    </dgm:pt>
    <dgm:pt modelId="{A98C3550-7E1A-2141-89B9-C254C74078CD}" type="pres">
      <dgm:prSet presAssocID="{E8E2D04A-96A4-854B-99E7-E8A54C023669}" presName="Name0" presStyleCnt="0">
        <dgm:presLayoutVars>
          <dgm:dir/>
          <dgm:resizeHandles val="exact"/>
        </dgm:presLayoutVars>
      </dgm:prSet>
      <dgm:spPr/>
      <dgm:t>
        <a:bodyPr/>
        <a:lstStyle/>
        <a:p>
          <a:endParaRPr lang="en-US"/>
        </a:p>
      </dgm:t>
    </dgm:pt>
    <dgm:pt modelId="{11C48174-D1DF-9647-B53F-B26B91421997}" type="pres">
      <dgm:prSet presAssocID="{2A03447D-6907-AB49-A173-F16DB50C2AEB}" presName="node" presStyleLbl="node1" presStyleIdx="0" presStyleCnt="4" custScaleX="186878" custScaleY="85139">
        <dgm:presLayoutVars>
          <dgm:bulletEnabled val="1"/>
        </dgm:presLayoutVars>
      </dgm:prSet>
      <dgm:spPr/>
      <dgm:t>
        <a:bodyPr/>
        <a:lstStyle/>
        <a:p>
          <a:endParaRPr lang="en-US"/>
        </a:p>
      </dgm:t>
    </dgm:pt>
    <dgm:pt modelId="{824857F2-C513-0E41-A13B-351B116862BF}" type="pres">
      <dgm:prSet presAssocID="{D293545F-AF0D-0149-9442-4055832FC625}" presName="sibTrans" presStyleLbl="sibTrans2D1" presStyleIdx="0" presStyleCnt="4"/>
      <dgm:spPr/>
      <dgm:t>
        <a:bodyPr/>
        <a:lstStyle/>
        <a:p>
          <a:endParaRPr lang="en-US"/>
        </a:p>
      </dgm:t>
    </dgm:pt>
    <dgm:pt modelId="{3C9B2DE6-C2D8-6747-B404-4744277C136C}" type="pres">
      <dgm:prSet presAssocID="{D293545F-AF0D-0149-9442-4055832FC625}" presName="connectorText" presStyleLbl="sibTrans2D1" presStyleIdx="0" presStyleCnt="4"/>
      <dgm:spPr/>
      <dgm:t>
        <a:bodyPr/>
        <a:lstStyle/>
        <a:p>
          <a:endParaRPr lang="en-US"/>
        </a:p>
      </dgm:t>
    </dgm:pt>
    <dgm:pt modelId="{615DF4E7-0934-4443-AB81-0D1F12A3D830}" type="pres">
      <dgm:prSet presAssocID="{76BB7254-E019-784F-8314-9ED24FB3A8DC}" presName="node" presStyleLbl="node1" presStyleIdx="1" presStyleCnt="4" custScaleX="132578" custScaleY="117687" custRadScaleRad="141100" custRadScaleInc="-1933">
        <dgm:presLayoutVars>
          <dgm:bulletEnabled val="1"/>
        </dgm:presLayoutVars>
      </dgm:prSet>
      <dgm:spPr/>
      <dgm:t>
        <a:bodyPr/>
        <a:lstStyle/>
        <a:p>
          <a:endParaRPr lang="en-US"/>
        </a:p>
      </dgm:t>
    </dgm:pt>
    <dgm:pt modelId="{3D24BBAC-2752-C043-920A-B0AC538369E8}" type="pres">
      <dgm:prSet presAssocID="{1CDFAEB7-BDD9-9A47-B2E3-B12DA21CCF5F}" presName="sibTrans" presStyleLbl="sibTrans2D1" presStyleIdx="1" presStyleCnt="4"/>
      <dgm:spPr/>
      <dgm:t>
        <a:bodyPr/>
        <a:lstStyle/>
        <a:p>
          <a:endParaRPr lang="en-US"/>
        </a:p>
      </dgm:t>
    </dgm:pt>
    <dgm:pt modelId="{78AD1970-19C0-6744-9157-B5608E98169C}" type="pres">
      <dgm:prSet presAssocID="{1CDFAEB7-BDD9-9A47-B2E3-B12DA21CCF5F}" presName="connectorText" presStyleLbl="sibTrans2D1" presStyleIdx="1" presStyleCnt="4"/>
      <dgm:spPr/>
      <dgm:t>
        <a:bodyPr/>
        <a:lstStyle/>
        <a:p>
          <a:endParaRPr lang="en-US"/>
        </a:p>
      </dgm:t>
    </dgm:pt>
    <dgm:pt modelId="{A09634AB-A5CF-6941-8083-585949433A85}" type="pres">
      <dgm:prSet presAssocID="{8E4F3696-172A-244C-B1D4-21D0EB29DE3E}" presName="node" presStyleLbl="node1" presStyleIdx="2" presStyleCnt="4" custScaleX="206011" custScaleY="147093">
        <dgm:presLayoutVars>
          <dgm:bulletEnabled val="1"/>
        </dgm:presLayoutVars>
      </dgm:prSet>
      <dgm:spPr/>
      <dgm:t>
        <a:bodyPr/>
        <a:lstStyle/>
        <a:p>
          <a:endParaRPr lang="en-US"/>
        </a:p>
      </dgm:t>
    </dgm:pt>
    <dgm:pt modelId="{A6449AD7-60F1-7546-A864-42BE41D51413}" type="pres">
      <dgm:prSet presAssocID="{DEC4CB47-861F-C548-8101-D46257ED4F6F}" presName="sibTrans" presStyleLbl="sibTrans2D1" presStyleIdx="2" presStyleCnt="4"/>
      <dgm:spPr/>
      <dgm:t>
        <a:bodyPr/>
        <a:lstStyle/>
        <a:p>
          <a:endParaRPr lang="en-US"/>
        </a:p>
      </dgm:t>
    </dgm:pt>
    <dgm:pt modelId="{CD7337FF-9673-D041-8C70-9C1750781D08}" type="pres">
      <dgm:prSet presAssocID="{DEC4CB47-861F-C548-8101-D46257ED4F6F}" presName="connectorText" presStyleLbl="sibTrans2D1" presStyleIdx="2" presStyleCnt="4"/>
      <dgm:spPr/>
      <dgm:t>
        <a:bodyPr/>
        <a:lstStyle/>
        <a:p>
          <a:endParaRPr lang="en-US"/>
        </a:p>
      </dgm:t>
    </dgm:pt>
    <dgm:pt modelId="{E62DE979-7BA8-1E40-BB4A-8ABAAAD90E3B}" type="pres">
      <dgm:prSet presAssocID="{373F96E8-5EC7-FF49-B727-13EC39C6FEB3}" presName="node" presStyleLbl="node1" presStyleIdx="3" presStyleCnt="4" custScaleX="146137" custScaleY="120795" custRadScaleRad="143722" custRadScaleInc="1898">
        <dgm:presLayoutVars>
          <dgm:bulletEnabled val="1"/>
        </dgm:presLayoutVars>
      </dgm:prSet>
      <dgm:spPr/>
      <dgm:t>
        <a:bodyPr/>
        <a:lstStyle/>
        <a:p>
          <a:endParaRPr lang="en-US"/>
        </a:p>
      </dgm:t>
    </dgm:pt>
    <dgm:pt modelId="{C2C10730-13A4-844D-BF9F-8D4D95A45119}" type="pres">
      <dgm:prSet presAssocID="{AD0B3BBF-0757-2647-997E-6CD7987A6BC1}" presName="sibTrans" presStyleLbl="sibTrans2D1" presStyleIdx="3" presStyleCnt="4"/>
      <dgm:spPr/>
      <dgm:t>
        <a:bodyPr/>
        <a:lstStyle/>
        <a:p>
          <a:endParaRPr lang="en-US"/>
        </a:p>
      </dgm:t>
    </dgm:pt>
    <dgm:pt modelId="{9FCAFEF7-99DC-C64D-9111-F1F823379C6E}" type="pres">
      <dgm:prSet presAssocID="{AD0B3BBF-0757-2647-997E-6CD7987A6BC1}" presName="connectorText" presStyleLbl="sibTrans2D1" presStyleIdx="3" presStyleCnt="4"/>
      <dgm:spPr/>
      <dgm:t>
        <a:bodyPr/>
        <a:lstStyle/>
        <a:p>
          <a:endParaRPr lang="en-US"/>
        </a:p>
      </dgm:t>
    </dgm:pt>
  </dgm:ptLst>
  <dgm:cxnLst>
    <dgm:cxn modelId="{F3DF24B7-0C3D-C840-9000-72F57CF82E26}" srcId="{E8E2D04A-96A4-854B-99E7-E8A54C023669}" destId="{76BB7254-E019-784F-8314-9ED24FB3A8DC}" srcOrd="1" destOrd="0" parTransId="{3FAA712E-331B-0E47-9785-C3B3EB074334}" sibTransId="{1CDFAEB7-BDD9-9A47-B2E3-B12DA21CCF5F}"/>
    <dgm:cxn modelId="{28C6E21D-D22E-B947-B427-C7D0AFEAE989}" srcId="{E8E2D04A-96A4-854B-99E7-E8A54C023669}" destId="{2A03447D-6907-AB49-A173-F16DB50C2AEB}" srcOrd="0" destOrd="0" parTransId="{052D9F21-AE15-AB48-A060-69A492300888}" sibTransId="{D293545F-AF0D-0149-9442-4055832FC625}"/>
    <dgm:cxn modelId="{63F3C507-AA1A-4432-9144-0311AA9984BA}" type="presOf" srcId="{DEC4CB47-861F-C548-8101-D46257ED4F6F}" destId="{A6449AD7-60F1-7546-A864-42BE41D51413}" srcOrd="0" destOrd="0" presId="urn:microsoft.com/office/officeart/2005/8/layout/cycle7"/>
    <dgm:cxn modelId="{F0921637-6DE2-084D-8432-BD27FEC120CF}" srcId="{E8E2D04A-96A4-854B-99E7-E8A54C023669}" destId="{373F96E8-5EC7-FF49-B727-13EC39C6FEB3}" srcOrd="3" destOrd="0" parTransId="{446EB098-7520-214C-8BDA-5FC2AD4AD46F}" sibTransId="{AD0B3BBF-0757-2647-997E-6CD7987A6BC1}"/>
    <dgm:cxn modelId="{70F6D227-3985-48D4-994F-2B90AFFC9F10}" type="presOf" srcId="{E8E2D04A-96A4-854B-99E7-E8A54C023669}" destId="{A98C3550-7E1A-2141-89B9-C254C74078CD}" srcOrd="0" destOrd="0" presId="urn:microsoft.com/office/officeart/2005/8/layout/cycle7"/>
    <dgm:cxn modelId="{15A30D44-C49B-4909-A712-BFB2397ABE2D}" type="presOf" srcId="{AD0B3BBF-0757-2647-997E-6CD7987A6BC1}" destId="{9FCAFEF7-99DC-C64D-9111-F1F823379C6E}" srcOrd="1" destOrd="0" presId="urn:microsoft.com/office/officeart/2005/8/layout/cycle7"/>
    <dgm:cxn modelId="{AA50BC62-0EE1-4204-B82E-422B55ADD222}" type="presOf" srcId="{1CDFAEB7-BDD9-9A47-B2E3-B12DA21CCF5F}" destId="{78AD1970-19C0-6744-9157-B5608E98169C}" srcOrd="1" destOrd="0" presId="urn:microsoft.com/office/officeart/2005/8/layout/cycle7"/>
    <dgm:cxn modelId="{1CAAA46C-E5A0-4BD4-9C46-991A47A4059E}" type="presOf" srcId="{8E4F3696-172A-244C-B1D4-21D0EB29DE3E}" destId="{A09634AB-A5CF-6941-8083-585949433A85}" srcOrd="0" destOrd="0" presId="urn:microsoft.com/office/officeart/2005/8/layout/cycle7"/>
    <dgm:cxn modelId="{0FA2CAC7-8E27-44B7-ABC0-C8ADAE9AE16B}" type="presOf" srcId="{AD0B3BBF-0757-2647-997E-6CD7987A6BC1}" destId="{C2C10730-13A4-844D-BF9F-8D4D95A45119}" srcOrd="0" destOrd="0" presId="urn:microsoft.com/office/officeart/2005/8/layout/cycle7"/>
    <dgm:cxn modelId="{F3A2BF49-D654-49F9-A1B5-B95A6A2DA822}" type="presOf" srcId="{D293545F-AF0D-0149-9442-4055832FC625}" destId="{3C9B2DE6-C2D8-6747-B404-4744277C136C}" srcOrd="1" destOrd="0" presId="urn:microsoft.com/office/officeart/2005/8/layout/cycle7"/>
    <dgm:cxn modelId="{23B2B1D6-C1D0-42C0-9CA8-A9826F237F4B}" type="presOf" srcId="{2A03447D-6907-AB49-A173-F16DB50C2AEB}" destId="{11C48174-D1DF-9647-B53F-B26B91421997}" srcOrd="0" destOrd="0" presId="urn:microsoft.com/office/officeart/2005/8/layout/cycle7"/>
    <dgm:cxn modelId="{0A091F61-03F5-487C-9CDB-E2D5260CCAEA}" type="presOf" srcId="{D293545F-AF0D-0149-9442-4055832FC625}" destId="{824857F2-C513-0E41-A13B-351B116862BF}" srcOrd="0" destOrd="0" presId="urn:microsoft.com/office/officeart/2005/8/layout/cycle7"/>
    <dgm:cxn modelId="{9B40EF23-46E8-4AEF-8511-C315EF534302}" type="presOf" srcId="{373F96E8-5EC7-FF49-B727-13EC39C6FEB3}" destId="{E62DE979-7BA8-1E40-BB4A-8ABAAAD90E3B}" srcOrd="0" destOrd="0" presId="urn:microsoft.com/office/officeart/2005/8/layout/cycle7"/>
    <dgm:cxn modelId="{199028AB-DCC4-425D-A77C-B038E9DD702C}" type="presOf" srcId="{1CDFAEB7-BDD9-9A47-B2E3-B12DA21CCF5F}" destId="{3D24BBAC-2752-C043-920A-B0AC538369E8}" srcOrd="0" destOrd="0" presId="urn:microsoft.com/office/officeart/2005/8/layout/cycle7"/>
    <dgm:cxn modelId="{61286C8D-7920-4715-943B-03459A12B033}" type="presOf" srcId="{DEC4CB47-861F-C548-8101-D46257ED4F6F}" destId="{CD7337FF-9673-D041-8C70-9C1750781D08}" srcOrd="1" destOrd="0" presId="urn:microsoft.com/office/officeart/2005/8/layout/cycle7"/>
    <dgm:cxn modelId="{F28C3798-9F40-B040-8F0C-923C096988E1}" srcId="{E8E2D04A-96A4-854B-99E7-E8A54C023669}" destId="{8E4F3696-172A-244C-B1D4-21D0EB29DE3E}" srcOrd="2" destOrd="0" parTransId="{8E2667C3-B651-4D49-8826-89E61005C4D8}" sibTransId="{DEC4CB47-861F-C548-8101-D46257ED4F6F}"/>
    <dgm:cxn modelId="{C544E8B0-E113-4037-AB84-73554C76FB7D}" type="presOf" srcId="{76BB7254-E019-784F-8314-9ED24FB3A8DC}" destId="{615DF4E7-0934-4443-AB81-0D1F12A3D830}" srcOrd="0" destOrd="0" presId="urn:microsoft.com/office/officeart/2005/8/layout/cycle7"/>
    <dgm:cxn modelId="{731FDCB2-C008-43A5-BBC1-61B6D1934959}" type="presParOf" srcId="{A98C3550-7E1A-2141-89B9-C254C74078CD}" destId="{11C48174-D1DF-9647-B53F-B26B91421997}" srcOrd="0" destOrd="0" presId="urn:microsoft.com/office/officeart/2005/8/layout/cycle7"/>
    <dgm:cxn modelId="{EC5695B7-E74B-404B-A297-2CDE6B898564}" type="presParOf" srcId="{A98C3550-7E1A-2141-89B9-C254C74078CD}" destId="{824857F2-C513-0E41-A13B-351B116862BF}" srcOrd="1" destOrd="0" presId="urn:microsoft.com/office/officeart/2005/8/layout/cycle7"/>
    <dgm:cxn modelId="{0E2DF61B-78F4-41EB-BF66-A9206BD3E1C7}" type="presParOf" srcId="{824857F2-C513-0E41-A13B-351B116862BF}" destId="{3C9B2DE6-C2D8-6747-B404-4744277C136C}" srcOrd="0" destOrd="0" presId="urn:microsoft.com/office/officeart/2005/8/layout/cycle7"/>
    <dgm:cxn modelId="{BF880D0D-2E3E-49BC-9787-14BF567CD2FC}" type="presParOf" srcId="{A98C3550-7E1A-2141-89B9-C254C74078CD}" destId="{615DF4E7-0934-4443-AB81-0D1F12A3D830}" srcOrd="2" destOrd="0" presId="urn:microsoft.com/office/officeart/2005/8/layout/cycle7"/>
    <dgm:cxn modelId="{219A9522-1582-47CE-A23B-BECB46A2C00A}" type="presParOf" srcId="{A98C3550-7E1A-2141-89B9-C254C74078CD}" destId="{3D24BBAC-2752-C043-920A-B0AC538369E8}" srcOrd="3" destOrd="0" presId="urn:microsoft.com/office/officeart/2005/8/layout/cycle7"/>
    <dgm:cxn modelId="{504813DA-CCC3-4938-B173-AEE30325CCE8}" type="presParOf" srcId="{3D24BBAC-2752-C043-920A-B0AC538369E8}" destId="{78AD1970-19C0-6744-9157-B5608E98169C}" srcOrd="0" destOrd="0" presId="urn:microsoft.com/office/officeart/2005/8/layout/cycle7"/>
    <dgm:cxn modelId="{13545D0B-B658-4B76-8258-974CF9FDB0EC}" type="presParOf" srcId="{A98C3550-7E1A-2141-89B9-C254C74078CD}" destId="{A09634AB-A5CF-6941-8083-585949433A85}" srcOrd="4" destOrd="0" presId="urn:microsoft.com/office/officeart/2005/8/layout/cycle7"/>
    <dgm:cxn modelId="{EFF16EC3-1A24-4CA4-85DB-5B02472EBB30}" type="presParOf" srcId="{A98C3550-7E1A-2141-89B9-C254C74078CD}" destId="{A6449AD7-60F1-7546-A864-42BE41D51413}" srcOrd="5" destOrd="0" presId="urn:microsoft.com/office/officeart/2005/8/layout/cycle7"/>
    <dgm:cxn modelId="{34C54DD2-0D5E-4860-A877-933ECBBFFFAD}" type="presParOf" srcId="{A6449AD7-60F1-7546-A864-42BE41D51413}" destId="{CD7337FF-9673-D041-8C70-9C1750781D08}" srcOrd="0" destOrd="0" presId="urn:microsoft.com/office/officeart/2005/8/layout/cycle7"/>
    <dgm:cxn modelId="{D904083E-EC2E-4530-845F-56AE059CB916}" type="presParOf" srcId="{A98C3550-7E1A-2141-89B9-C254C74078CD}" destId="{E62DE979-7BA8-1E40-BB4A-8ABAAAD90E3B}" srcOrd="6" destOrd="0" presId="urn:microsoft.com/office/officeart/2005/8/layout/cycle7"/>
    <dgm:cxn modelId="{A3F26E4F-658E-4F03-BE0E-36478A3BAC87}" type="presParOf" srcId="{A98C3550-7E1A-2141-89B9-C254C74078CD}" destId="{C2C10730-13A4-844D-BF9F-8D4D95A45119}" srcOrd="7" destOrd="0" presId="urn:microsoft.com/office/officeart/2005/8/layout/cycle7"/>
    <dgm:cxn modelId="{C25A0B88-3DF1-40DB-885D-08B689635AB4}" type="presParOf" srcId="{C2C10730-13A4-844D-BF9F-8D4D95A45119}" destId="{9FCAFEF7-99DC-C64D-9111-F1F823379C6E}"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C48174-D1DF-9647-B53F-B26B91421997}">
      <dsp:nvSpPr>
        <dsp:cNvPr id="0" name=""/>
        <dsp:cNvSpPr/>
      </dsp:nvSpPr>
      <dsp:spPr>
        <a:xfrm>
          <a:off x="2323641" y="-40903"/>
          <a:ext cx="3717167" cy="846744"/>
        </a:xfrm>
        <a:prstGeom prst="roundRect">
          <a:avLst>
            <a:gd name="adj" fmla="val 10000"/>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 Excessive amounts used </a:t>
          </a:r>
          <a:br>
            <a:rPr lang="en-US" sz="1800" kern="1200" dirty="0" smtClean="0">
              <a:solidFill>
                <a:schemeClr val="bg1"/>
              </a:solidFill>
            </a:rPr>
          </a:br>
          <a:r>
            <a:rPr lang="en-US" sz="1800" kern="1200" dirty="0" smtClean="0">
              <a:solidFill>
                <a:schemeClr val="bg1"/>
              </a:solidFill>
            </a:rPr>
            <a:t>- Excessive time spent using/obtaining</a:t>
          </a:r>
        </a:p>
      </dsp:txBody>
      <dsp:txXfrm>
        <a:off x="2348441" y="-16103"/>
        <a:ext cx="3667567" cy="797144"/>
      </dsp:txXfrm>
    </dsp:sp>
    <dsp:sp modelId="{824857F2-C513-0E41-A13B-351B116862BF}">
      <dsp:nvSpPr>
        <dsp:cNvPr id="0" name=""/>
        <dsp:cNvSpPr/>
      </dsp:nvSpPr>
      <dsp:spPr>
        <a:xfrm rot="2084748">
          <a:off x="4987297" y="1061984"/>
          <a:ext cx="851045" cy="348090"/>
        </a:xfrm>
        <a:prstGeom prst="lef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5091724" y="1131602"/>
        <a:ext cx="642191" cy="208854"/>
      </dsp:txXfrm>
    </dsp:sp>
    <dsp:sp modelId="{615DF4E7-0934-4443-AB81-0D1F12A3D830}">
      <dsp:nvSpPr>
        <dsp:cNvPr id="0" name=""/>
        <dsp:cNvSpPr/>
      </dsp:nvSpPr>
      <dsp:spPr>
        <a:xfrm>
          <a:off x="5558214" y="1666217"/>
          <a:ext cx="2637092" cy="1170448"/>
        </a:xfrm>
        <a:prstGeom prst="roundRect">
          <a:avLst>
            <a:gd name="adj" fmla="val 10000"/>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 Tolerance</a:t>
          </a:r>
          <a:br>
            <a:rPr lang="en-US" sz="1800" kern="1200" dirty="0" smtClean="0">
              <a:solidFill>
                <a:schemeClr val="bg1"/>
              </a:solidFill>
            </a:rPr>
          </a:br>
          <a:r>
            <a:rPr lang="en-US" sz="1800" kern="1200" dirty="0" smtClean="0">
              <a:solidFill>
                <a:schemeClr val="bg1"/>
              </a:solidFill>
            </a:rPr>
            <a:t>- Withdrawal </a:t>
          </a:r>
        </a:p>
      </dsp:txBody>
      <dsp:txXfrm>
        <a:off x="5592495" y="1700498"/>
        <a:ext cx="2568530" cy="1101886"/>
      </dsp:txXfrm>
    </dsp:sp>
    <dsp:sp modelId="{3D24BBAC-2752-C043-920A-B0AC538369E8}">
      <dsp:nvSpPr>
        <dsp:cNvPr id="0" name=""/>
        <dsp:cNvSpPr/>
      </dsp:nvSpPr>
      <dsp:spPr>
        <a:xfrm rot="8645769">
          <a:off x="5204959" y="2979680"/>
          <a:ext cx="851045" cy="348090"/>
        </a:xfrm>
        <a:prstGeom prst="lef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5309386" y="3049298"/>
        <a:ext cx="642191" cy="208854"/>
      </dsp:txXfrm>
    </dsp:sp>
    <dsp:sp modelId="{A09634AB-A5CF-6941-8083-585949433A85}">
      <dsp:nvSpPr>
        <dsp:cNvPr id="0" name=""/>
        <dsp:cNvSpPr/>
      </dsp:nvSpPr>
      <dsp:spPr>
        <a:xfrm>
          <a:off x="2133355" y="3470785"/>
          <a:ext cx="4097739" cy="1462904"/>
        </a:xfrm>
        <a:prstGeom prst="roundRect">
          <a:avLst>
            <a:gd name="adj" fmla="val 10000"/>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 Hazardous use despite</a:t>
          </a:r>
          <a:br>
            <a:rPr lang="en-US" sz="1800" kern="1200" dirty="0" smtClean="0">
              <a:solidFill>
                <a:schemeClr val="bg1"/>
              </a:solidFill>
            </a:rPr>
          </a:br>
          <a:r>
            <a:rPr lang="en-US" sz="1800" kern="1200" dirty="0" smtClean="0">
              <a:solidFill>
                <a:schemeClr val="bg1"/>
              </a:solidFill>
            </a:rPr>
            <a:t>   </a:t>
          </a:r>
          <a:r>
            <a:rPr lang="en-US" sz="1600" kern="1200" dirty="0" smtClean="0">
              <a:solidFill>
                <a:schemeClr val="bg1"/>
              </a:solidFill>
            </a:rPr>
            <a:t>- Health problems</a:t>
          </a:r>
          <a:br>
            <a:rPr lang="en-US" sz="1600" kern="1200" dirty="0" smtClean="0">
              <a:solidFill>
                <a:schemeClr val="bg1"/>
              </a:solidFill>
            </a:rPr>
          </a:br>
          <a:r>
            <a:rPr lang="en-US" sz="1600" kern="1200" dirty="0" smtClean="0">
              <a:solidFill>
                <a:schemeClr val="bg1"/>
              </a:solidFill>
            </a:rPr>
            <a:t>       - Missed obligations</a:t>
          </a:r>
          <a:br>
            <a:rPr lang="en-US" sz="1600" kern="1200" dirty="0" smtClean="0">
              <a:solidFill>
                <a:schemeClr val="bg1"/>
              </a:solidFill>
            </a:rPr>
          </a:br>
          <a:r>
            <a:rPr lang="en-US" sz="1600" kern="1200" dirty="0" smtClean="0">
              <a:solidFill>
                <a:schemeClr val="bg1"/>
              </a:solidFill>
            </a:rPr>
            <a:t>                    - Interference with activities</a:t>
          </a:r>
          <a:br>
            <a:rPr lang="en-US" sz="1600" kern="1200" dirty="0" smtClean="0">
              <a:solidFill>
                <a:schemeClr val="bg1"/>
              </a:solidFill>
            </a:rPr>
          </a:br>
          <a:r>
            <a:rPr lang="en-US" sz="1600" kern="1200" dirty="0" smtClean="0">
              <a:solidFill>
                <a:schemeClr val="bg1"/>
              </a:solidFill>
            </a:rPr>
            <a:t>       - Personal problems</a:t>
          </a:r>
        </a:p>
      </dsp:txBody>
      <dsp:txXfrm>
        <a:off x="2176202" y="3513632"/>
        <a:ext cx="4012045" cy="1377210"/>
      </dsp:txXfrm>
    </dsp:sp>
    <dsp:sp modelId="{A6449AD7-60F1-7546-A864-42BE41D51413}">
      <dsp:nvSpPr>
        <dsp:cNvPr id="0" name=""/>
        <dsp:cNvSpPr/>
      </dsp:nvSpPr>
      <dsp:spPr>
        <a:xfrm rot="12933627">
          <a:off x="2300824" y="2987405"/>
          <a:ext cx="851045" cy="348090"/>
        </a:xfrm>
        <a:prstGeom prst="lef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2405251" y="3057023"/>
        <a:ext cx="642191" cy="208854"/>
      </dsp:txXfrm>
    </dsp:sp>
    <dsp:sp modelId="{E62DE979-7BA8-1E40-BB4A-8ABAAAD90E3B}">
      <dsp:nvSpPr>
        <dsp:cNvPr id="0" name=""/>
        <dsp:cNvSpPr/>
      </dsp:nvSpPr>
      <dsp:spPr>
        <a:xfrm>
          <a:off x="0" y="1650757"/>
          <a:ext cx="2906793" cy="1201359"/>
        </a:xfrm>
        <a:prstGeom prst="roundRect">
          <a:avLst>
            <a:gd name="adj" fmla="val 10000"/>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 </a:t>
          </a:r>
          <a:br>
            <a:rPr lang="en-US" sz="1800" kern="1200" dirty="0" smtClean="0">
              <a:solidFill>
                <a:schemeClr val="bg1"/>
              </a:solidFill>
            </a:rPr>
          </a:br>
          <a:r>
            <a:rPr lang="en-US" sz="1800" kern="1200" dirty="0" smtClean="0">
              <a:solidFill>
                <a:schemeClr val="bg1"/>
              </a:solidFill>
            </a:rPr>
            <a:t>- Craving or urges to use</a:t>
          </a:r>
          <a:br>
            <a:rPr lang="en-US" sz="1800" kern="1200" dirty="0" smtClean="0">
              <a:solidFill>
                <a:schemeClr val="bg1"/>
              </a:solidFill>
            </a:rPr>
          </a:br>
          <a:r>
            <a:rPr lang="en-US" sz="1800" kern="1200" dirty="0" smtClean="0">
              <a:solidFill>
                <a:schemeClr val="bg1"/>
              </a:solidFill>
            </a:rPr>
            <a:t>- Unsuccessful attempts to cut down</a:t>
          </a:r>
          <a:br>
            <a:rPr lang="en-US" sz="1800" kern="1200" dirty="0" smtClean="0">
              <a:solidFill>
                <a:schemeClr val="bg1"/>
              </a:solidFill>
            </a:rPr>
          </a:br>
          <a:endParaRPr lang="en-US" sz="1800" kern="1200" dirty="0">
            <a:solidFill>
              <a:schemeClr val="bg1"/>
            </a:solidFill>
          </a:endParaRPr>
        </a:p>
      </dsp:txBody>
      <dsp:txXfrm>
        <a:off x="35187" y="1685944"/>
        <a:ext cx="2836419" cy="1130985"/>
      </dsp:txXfrm>
    </dsp:sp>
    <dsp:sp modelId="{C2C10730-13A4-844D-BF9F-8D4D95A45119}">
      <dsp:nvSpPr>
        <dsp:cNvPr id="0" name=""/>
        <dsp:cNvSpPr/>
      </dsp:nvSpPr>
      <dsp:spPr>
        <a:xfrm rot="19535571">
          <a:off x="2521728" y="1054254"/>
          <a:ext cx="851045" cy="348090"/>
        </a:xfrm>
        <a:prstGeom prst="lef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2626155" y="1123872"/>
        <a:ext cx="642191" cy="208854"/>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21AC0E2-2CA4-C646-8351-F239D4C08A5E}" type="datetime1">
              <a:rPr lang="en-US" smtClean="0"/>
              <a:t>11/30/2018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BFF09D6A-688C-2F44-A299-1A795F8A3CB6}" type="slidenum">
              <a:rPr lang="en-US" smtClean="0"/>
              <a:t>‹#›</a:t>
            </a:fld>
            <a:endParaRPr lang="en-US"/>
          </a:p>
        </p:txBody>
      </p:sp>
    </p:spTree>
    <p:extLst>
      <p:ext uri="{BB962C8B-B14F-4D97-AF65-F5344CB8AC3E}">
        <p14:creationId xmlns:p14="http://schemas.microsoft.com/office/powerpoint/2010/main" val="12979401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FE7C7B1-0407-4E4A-8A90-BAF9881FF38E}" type="datetime1">
              <a:rPr lang="en-US" smtClean="0"/>
              <a:t>11/30/2018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F830512-99F6-D84B-940C-0E7E5449D752}" type="slidenum">
              <a:rPr lang="en-US" smtClean="0"/>
              <a:t>‹#›</a:t>
            </a:fld>
            <a:endParaRPr lang="en-US"/>
          </a:p>
        </p:txBody>
      </p:sp>
    </p:spTree>
    <p:extLst>
      <p:ext uri="{BB962C8B-B14F-4D97-AF65-F5344CB8AC3E}">
        <p14:creationId xmlns:p14="http://schemas.microsoft.com/office/powerpoint/2010/main" val="374178987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tCon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429974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7275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65150" y="1361408"/>
            <a:ext cx="7893050" cy="664212"/>
          </a:xfrm>
        </p:spPr>
        <p:txBody>
          <a:bodyPr/>
          <a:lstStyle>
            <a:lvl1pPr marL="0" indent="0" algn="ctr">
              <a:buNone/>
              <a:defRPr b="1">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Subheading</a:t>
            </a:r>
            <a:endParaRPr lang="en-US" dirty="0"/>
          </a:p>
        </p:txBody>
      </p:sp>
      <p:sp>
        <p:nvSpPr>
          <p:cNvPr id="7" name="Subtitle 2"/>
          <p:cNvSpPr txBox="1">
            <a:spLocks/>
          </p:cNvSpPr>
          <p:nvPr userDrawn="1"/>
        </p:nvSpPr>
        <p:spPr>
          <a:xfrm>
            <a:off x="565150" y="2453068"/>
            <a:ext cx="7893050" cy="281642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rgbClr val="000000"/>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2000" dirty="0" smtClean="0"/>
          </a:p>
        </p:txBody>
      </p:sp>
      <p:sp>
        <p:nvSpPr>
          <p:cNvPr id="11" name="Text Placeholder 10"/>
          <p:cNvSpPr>
            <a:spLocks noGrp="1"/>
          </p:cNvSpPr>
          <p:nvPr>
            <p:ph type="body" sz="quarter" idx="13"/>
          </p:nvPr>
        </p:nvSpPr>
        <p:spPr>
          <a:xfrm>
            <a:off x="565150" y="2327656"/>
            <a:ext cx="7893050" cy="352704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Placeholder 1"/>
          <p:cNvSpPr>
            <a:spLocks noGrp="1"/>
          </p:cNvSpPr>
          <p:nvPr>
            <p:ph type="title"/>
          </p:nvPr>
        </p:nvSpPr>
        <p:spPr>
          <a:xfrm>
            <a:off x="457200" y="192332"/>
            <a:ext cx="8229600" cy="690416"/>
          </a:xfrm>
          <a:prstGeom prst="rect">
            <a:avLst/>
          </a:prstGeom>
        </p:spPr>
        <p:txBody>
          <a:bodyPr vert="horz" lIns="91440" tIns="45720" rIns="91440" bIns="45720" rtlCol="0" anchor="ctr">
            <a:noAutofit/>
          </a:bodyPr>
          <a:lstStyle/>
          <a:p>
            <a:r>
              <a:rPr lang="en-US" dirty="0" smtClean="0"/>
              <a:t>Slide Title</a:t>
            </a:r>
            <a:endParaRPr lang="en-US" dirty="0"/>
          </a:p>
        </p:txBody>
      </p:sp>
    </p:spTree>
    <p:extLst>
      <p:ext uri="{BB962C8B-B14F-4D97-AF65-F5344CB8AC3E}">
        <p14:creationId xmlns:p14="http://schemas.microsoft.com/office/powerpoint/2010/main" val="11876700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tCon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157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 Info">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368300" y="1334440"/>
            <a:ext cx="3842039" cy="47361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Content Placeholder 2"/>
          <p:cNvSpPr>
            <a:spLocks noGrp="1"/>
          </p:cNvSpPr>
          <p:nvPr>
            <p:ph idx="13"/>
          </p:nvPr>
        </p:nvSpPr>
        <p:spPr>
          <a:xfrm>
            <a:off x="4391448" y="1317680"/>
            <a:ext cx="4447275" cy="4752920"/>
          </a:xfrm>
        </p:spPr>
        <p:txBody>
          <a:bodyPr/>
          <a:lstStyle>
            <a:lvl1pPr>
              <a:defRPr b="0" i="0">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Placeholder 1"/>
          <p:cNvSpPr>
            <a:spLocks noGrp="1"/>
          </p:cNvSpPr>
          <p:nvPr>
            <p:ph type="title"/>
          </p:nvPr>
        </p:nvSpPr>
        <p:spPr>
          <a:xfrm>
            <a:off x="457200" y="192332"/>
            <a:ext cx="8229600" cy="690416"/>
          </a:xfrm>
          <a:prstGeom prst="rect">
            <a:avLst/>
          </a:prstGeom>
        </p:spPr>
        <p:txBody>
          <a:bodyPr vert="horz" lIns="91440" tIns="45720" rIns="91440" bIns="45720" rtlCol="0" anchor="ctr">
            <a:noAutofit/>
          </a:bodyPr>
          <a:lstStyle/>
          <a:p>
            <a:r>
              <a:rPr lang="en-US" dirty="0" smtClean="0"/>
              <a:t>Slide Title</a:t>
            </a:r>
            <a:endParaRPr lang="en-US" dirty="0"/>
          </a:p>
        </p:txBody>
      </p:sp>
    </p:spTree>
    <p:extLst>
      <p:ext uri="{BB962C8B-B14F-4D97-AF65-F5344CB8AC3E}">
        <p14:creationId xmlns:p14="http://schemas.microsoft.com/office/powerpoint/2010/main" val="108845071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tCon Blank w/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65072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Picture Placeholder 2"/>
          <p:cNvSpPr>
            <a:spLocks noGrp="1"/>
          </p:cNvSpPr>
          <p:nvPr>
            <p:ph type="pic" idx="1"/>
          </p:nvPr>
        </p:nvSpPr>
        <p:spPr>
          <a:xfrm>
            <a:off x="368299" y="1280164"/>
            <a:ext cx="8470423" cy="47142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itle Placeholder 1"/>
          <p:cNvSpPr>
            <a:spLocks noGrp="1"/>
          </p:cNvSpPr>
          <p:nvPr>
            <p:ph type="title"/>
          </p:nvPr>
        </p:nvSpPr>
        <p:spPr>
          <a:xfrm>
            <a:off x="457200" y="192332"/>
            <a:ext cx="8229600" cy="690416"/>
          </a:xfrm>
          <a:prstGeom prst="rect">
            <a:avLst/>
          </a:prstGeom>
        </p:spPr>
        <p:txBody>
          <a:bodyPr vert="horz" lIns="91440" tIns="45720" rIns="91440" bIns="45720" rtlCol="0" anchor="ctr">
            <a:noAutofit/>
          </a:bodyPr>
          <a:lstStyle/>
          <a:p>
            <a:r>
              <a:rPr lang="en-US" dirty="0" smtClean="0"/>
              <a:t>Slide Title</a:t>
            </a:r>
            <a:endParaRPr lang="en-US" dirty="0"/>
          </a:p>
        </p:txBody>
      </p:sp>
    </p:spTree>
    <p:extLst>
      <p:ext uri="{BB962C8B-B14F-4D97-AF65-F5344CB8AC3E}">
        <p14:creationId xmlns:p14="http://schemas.microsoft.com/office/powerpoint/2010/main" val="344486398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tCon Slide Titl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192332"/>
            <a:ext cx="8229600" cy="690416"/>
          </a:xfrm>
          <a:prstGeom prst="rect">
            <a:avLst/>
          </a:prstGeom>
        </p:spPr>
        <p:txBody>
          <a:bodyPr vert="horz" lIns="91440" tIns="45720" rIns="91440" bIns="45720" rtlCol="0" anchor="ctr">
            <a:noAutofit/>
          </a:bodyPr>
          <a:lstStyle/>
          <a:p>
            <a:r>
              <a:rPr lang="en-US" dirty="0" smtClean="0"/>
              <a:t>Slide Title</a:t>
            </a:r>
            <a:endParaRPr lang="en-US" dirty="0"/>
          </a:p>
        </p:txBody>
      </p:sp>
    </p:spTree>
    <p:extLst>
      <p:ext uri="{BB962C8B-B14F-4D97-AF65-F5344CB8AC3E}">
        <p14:creationId xmlns:p14="http://schemas.microsoft.com/office/powerpoint/2010/main" val="30264365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w/Title and Content">
    <p:spTree>
      <p:nvGrpSpPr>
        <p:cNvPr id="1" name=""/>
        <p:cNvGrpSpPr/>
        <p:nvPr/>
      </p:nvGrpSpPr>
      <p:grpSpPr>
        <a:xfrm>
          <a:off x="0" y="0"/>
          <a:ext cx="0" cy="0"/>
          <a:chOff x="0" y="0"/>
          <a:chExt cx="0" cy="0"/>
        </a:xfrm>
      </p:grpSpPr>
      <p:sp>
        <p:nvSpPr>
          <p:cNvPr id="2" name="Text Placeholder 2"/>
          <p:cNvSpPr>
            <a:spLocks noGrp="1"/>
          </p:cNvSpPr>
          <p:nvPr>
            <p:ph idx="1" hasCustomPrompt="1"/>
          </p:nvPr>
        </p:nvSpPr>
        <p:spPr>
          <a:xfrm>
            <a:off x="457200" y="1600200"/>
            <a:ext cx="8229600" cy="4525963"/>
          </a:xfrm>
          <a:prstGeom prst="rect">
            <a:avLst/>
          </a:prstGeom>
        </p:spPr>
        <p:txBody>
          <a:bodyPr vert="horz" lIns="91440" tIns="45720" rIns="91440" bIns="45720" rtlCol="0">
            <a:normAutofit/>
          </a:bodyPr>
          <a:lstStyle>
            <a:lvl1pPr marL="0" indent="0">
              <a:buNone/>
              <a:defRPr/>
            </a:lvl1pPr>
            <a:lvl2pPr marL="457200" indent="0">
              <a:buNone/>
              <a:defRPr/>
            </a:lvl2pPr>
            <a:lvl3pPr marL="914400" indent="0">
              <a:buNone/>
              <a:defRPr/>
            </a:lvl3pPr>
            <a:lvl4pPr marL="1371600" indent="0">
              <a:buNone/>
              <a:defRPr baseline="0"/>
            </a:lvl4pPr>
            <a:lvl5pPr marL="1828800" indent="0">
              <a:buNone/>
              <a:defRPr/>
            </a:lvl5pPr>
          </a:lstStyle>
          <a:p>
            <a:pPr lvl="0"/>
            <a:r>
              <a:rPr lang="en-US" dirty="0" smtClean="0"/>
              <a:t>Heading 1</a:t>
            </a:r>
          </a:p>
          <a:p>
            <a:pPr lvl="1"/>
            <a:r>
              <a:rPr lang="en-US" dirty="0" smtClean="0"/>
              <a:t>Heading 2</a:t>
            </a:r>
          </a:p>
          <a:p>
            <a:pPr lvl="2"/>
            <a:r>
              <a:rPr lang="en-US" dirty="0" smtClean="0"/>
              <a:t>Heading 3</a:t>
            </a:r>
          </a:p>
          <a:p>
            <a:pPr lvl="3"/>
            <a:r>
              <a:rPr lang="en-US" dirty="0" smtClean="0"/>
              <a:t>Content Content Content</a:t>
            </a:r>
          </a:p>
        </p:txBody>
      </p:sp>
      <p:sp>
        <p:nvSpPr>
          <p:cNvPr id="3" name="Title Placeholder 1"/>
          <p:cNvSpPr>
            <a:spLocks noGrp="1"/>
          </p:cNvSpPr>
          <p:nvPr>
            <p:ph type="title"/>
          </p:nvPr>
        </p:nvSpPr>
        <p:spPr>
          <a:xfrm>
            <a:off x="457200" y="192332"/>
            <a:ext cx="8229600" cy="1407868"/>
          </a:xfrm>
          <a:prstGeom prst="rect">
            <a:avLst/>
          </a:prstGeom>
        </p:spPr>
        <p:txBody>
          <a:bodyPr vert="horz" lIns="91440" tIns="45720" rIns="91440" bIns="45720" rtlCol="0" anchor="ctr">
            <a:normAutofit/>
          </a:bodyPr>
          <a:lstStyle/>
          <a:p>
            <a:r>
              <a:rPr lang="en-US" dirty="0" smtClean="0"/>
              <a:t>Slide Title</a:t>
            </a:r>
            <a:endParaRPr lang="en-US" dirty="0"/>
          </a:p>
        </p:txBody>
      </p:sp>
    </p:spTree>
    <p:extLst>
      <p:ext uri="{BB962C8B-B14F-4D97-AF65-F5344CB8AC3E}">
        <p14:creationId xmlns:p14="http://schemas.microsoft.com/office/powerpoint/2010/main" val="41750481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Title and Content">
    <p:spTree>
      <p:nvGrpSpPr>
        <p:cNvPr id="1" name=""/>
        <p:cNvGrpSpPr/>
        <p:nvPr/>
      </p:nvGrpSpPr>
      <p:grpSpPr>
        <a:xfrm>
          <a:off x="0" y="0"/>
          <a:ext cx="0" cy="0"/>
          <a:chOff x="0" y="0"/>
          <a:chExt cx="0" cy="0"/>
        </a:xfrm>
      </p:grpSpPr>
      <p:sp>
        <p:nvSpPr>
          <p:cNvPr id="2" name="Text Placeholder 2"/>
          <p:cNvSpPr>
            <a:spLocks noGrp="1"/>
          </p:cNvSpPr>
          <p:nvPr>
            <p:ph idx="1" hasCustomPrompt="1"/>
          </p:nvPr>
        </p:nvSpPr>
        <p:spPr>
          <a:xfrm>
            <a:off x="457200" y="1600200"/>
            <a:ext cx="8229600" cy="4525963"/>
          </a:xfrm>
          <a:prstGeom prst="rect">
            <a:avLst/>
          </a:prstGeom>
        </p:spPr>
        <p:txBody>
          <a:bodyPr vert="horz" lIns="91440" tIns="45720" rIns="91440" bIns="45720" rtlCol="0">
            <a:normAutofit/>
          </a:bodyPr>
          <a:lstStyle>
            <a:lvl1pPr marL="0" indent="0">
              <a:buNone/>
              <a:defRPr/>
            </a:lvl1pPr>
            <a:lvl2pPr marL="457200" indent="0">
              <a:buNone/>
              <a:defRPr/>
            </a:lvl2pPr>
            <a:lvl3pPr marL="914400" indent="0">
              <a:buNone/>
              <a:defRPr/>
            </a:lvl3pPr>
            <a:lvl4pPr marL="1371600" indent="0">
              <a:buNone/>
              <a:defRPr baseline="0"/>
            </a:lvl4pPr>
            <a:lvl5pPr marL="1828800" indent="0">
              <a:buNone/>
              <a:defRPr/>
            </a:lvl5pPr>
          </a:lstStyle>
          <a:p>
            <a:pPr lvl="0"/>
            <a:r>
              <a:rPr lang="en-US" dirty="0" smtClean="0"/>
              <a:t>Heading 1</a:t>
            </a:r>
          </a:p>
          <a:p>
            <a:pPr lvl="1"/>
            <a:r>
              <a:rPr lang="en-US" dirty="0" smtClean="0"/>
              <a:t>Heading 2</a:t>
            </a:r>
          </a:p>
          <a:p>
            <a:pPr lvl="2"/>
            <a:r>
              <a:rPr lang="en-US" dirty="0" smtClean="0"/>
              <a:t>Heading 3</a:t>
            </a:r>
          </a:p>
          <a:p>
            <a:pPr lvl="3"/>
            <a:r>
              <a:rPr lang="en-US" dirty="0" smtClean="0"/>
              <a:t>Content Content Content</a:t>
            </a:r>
          </a:p>
        </p:txBody>
      </p:sp>
      <p:sp>
        <p:nvSpPr>
          <p:cNvPr id="3" name="Title Placeholder 1"/>
          <p:cNvSpPr>
            <a:spLocks noGrp="1"/>
          </p:cNvSpPr>
          <p:nvPr>
            <p:ph type="title"/>
          </p:nvPr>
        </p:nvSpPr>
        <p:spPr>
          <a:xfrm>
            <a:off x="457200" y="192332"/>
            <a:ext cx="8229600" cy="690416"/>
          </a:xfrm>
          <a:prstGeom prst="rect">
            <a:avLst/>
          </a:prstGeom>
        </p:spPr>
        <p:txBody>
          <a:bodyPr vert="horz" lIns="91440" tIns="45720" rIns="91440" bIns="45720" rtlCol="0" anchor="ctr">
            <a:normAutofit/>
          </a:bodyPr>
          <a:lstStyle/>
          <a:p>
            <a:r>
              <a:rPr lang="en-US" dirty="0" smtClean="0"/>
              <a:t>Slide Title</a:t>
            </a:r>
            <a:endParaRPr lang="en-US" dirty="0"/>
          </a:p>
        </p:txBody>
      </p:sp>
    </p:spTree>
    <p:extLst>
      <p:ext uri="{BB962C8B-B14F-4D97-AF65-F5344CB8AC3E}">
        <p14:creationId xmlns:p14="http://schemas.microsoft.com/office/powerpoint/2010/main" val="409205634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2332"/>
            <a:ext cx="8229600" cy="690416"/>
          </a:xfrm>
          <a:prstGeom prst="rect">
            <a:avLst/>
          </a:prstGeom>
        </p:spPr>
        <p:txBody>
          <a:bodyPr vert="horz" lIns="91440" tIns="45720" rIns="91440" bIns="45720" rtlCol="0" anchor="ctr">
            <a:noAutofit/>
          </a:bodyPr>
          <a:lstStyle/>
          <a:p>
            <a:r>
              <a:rPr lang="en-US" dirty="0" smtClean="0"/>
              <a:t>Slide Title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94325349"/>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2" r:id="rId3"/>
    <p:sldLayoutId id="2147483660" r:id="rId4"/>
    <p:sldLayoutId id="2147483672" r:id="rId5"/>
    <p:sldLayoutId id="2147483651" r:id="rId6"/>
    <p:sldLayoutId id="2147483655" r:id="rId7"/>
    <p:sldLayoutId id="2147483674" r:id="rId8"/>
  </p:sldLayoutIdLst>
  <p:timing>
    <p:tnLst>
      <p:par>
        <p:cTn id="1" dur="indefinite" restart="never" nodeType="tmRoot"/>
      </p:par>
    </p:tnLst>
  </p:timing>
  <p:hf sldNum="0" hdr="0" ftr="0"/>
  <p:txStyles>
    <p:titleStyle>
      <a:lvl1pPr algn="ctr" defTabSz="457200" rtl="0" eaLnBrk="1" latinLnBrk="0" hangingPunct="1">
        <a:spcBef>
          <a:spcPct val="0"/>
        </a:spcBef>
        <a:buNone/>
        <a:defRPr sz="4800" b="1" i="0" kern="1200" baseline="0">
          <a:solidFill>
            <a:srgbClr val="558ED5"/>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Placeholder 1"/>
          <p:cNvSpPr>
            <a:spLocks noGrp="1"/>
          </p:cNvSpPr>
          <p:nvPr>
            <p:ph type="title"/>
          </p:nvPr>
        </p:nvSpPr>
        <p:spPr>
          <a:xfrm>
            <a:off x="457200" y="192332"/>
            <a:ext cx="8229600" cy="690416"/>
          </a:xfrm>
          <a:prstGeom prst="rect">
            <a:avLst/>
          </a:prstGeom>
        </p:spPr>
        <p:txBody>
          <a:bodyPr vert="horz" lIns="91440" tIns="45720" rIns="91440" bIns="45720" rtlCol="0" anchor="ctr">
            <a:noAutofit/>
          </a:bodyPr>
          <a:lstStyle/>
          <a:p>
            <a:r>
              <a:rPr lang="en-US" dirty="0" smtClean="0"/>
              <a:t>Slide Title</a:t>
            </a:r>
            <a:endParaRPr lang="en-US" dirty="0"/>
          </a:p>
        </p:txBody>
      </p:sp>
    </p:spTree>
    <p:extLst>
      <p:ext uri="{BB962C8B-B14F-4D97-AF65-F5344CB8AC3E}">
        <p14:creationId xmlns:p14="http://schemas.microsoft.com/office/powerpoint/2010/main" val="1495534943"/>
      </p:ext>
    </p:extLst>
  </p:cSld>
  <p:clrMap bg1="lt1" tx1="dk1" bg2="lt2" tx2="dk2" accent1="accent1" accent2="accent2" accent3="accent3" accent4="accent4" accent5="accent5" accent6="accent6" hlink="hlink" folHlink="folHlink"/>
  <p:sldLayoutIdLst>
    <p:sldLayoutId id="2147483669" r:id="rId1"/>
    <p:sldLayoutId id="2147483673" r:id="rId2"/>
  </p:sldLayoutIdLst>
  <p:timing>
    <p:tnLst>
      <p:par>
        <p:cTn id="1" dur="indefinite" restart="never" nodeType="tmRoot"/>
      </p:par>
    </p:tnLst>
  </p:timing>
  <p:hf sldNum="0" hdr="0" ftr="0"/>
  <p:txStyles>
    <p:titleStyle>
      <a:lvl1pPr algn="ctr" defTabSz="457200" rtl="0" eaLnBrk="1" latinLnBrk="0" hangingPunct="1">
        <a:spcBef>
          <a:spcPct val="0"/>
        </a:spcBef>
        <a:buNone/>
        <a:defRPr sz="4800" b="1" i="0" kern="1200">
          <a:solidFill>
            <a:srgbClr val="558ED5"/>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7.tif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8.tif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9.tif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0.tiff"/></Relationships>
</file>

<file path=ppt/slides/_rels/slide23.xml.rels><?xml version="1.0" encoding="UTF-8" standalone="yes"?>
<Relationships xmlns="http://schemas.openxmlformats.org/package/2006/relationships"><Relationship Id="rId3" Type="http://schemas.microsoft.com/office/2007/relationships/media" Target="../media/media14.m4a"/><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jpeg"/><Relationship Id="rId5" Type="http://schemas.openxmlformats.org/officeDocument/2006/relationships/slideLayout" Target="../slideLayouts/slideLayout4.xml"/><Relationship Id="rId4" Type="http://schemas.openxmlformats.org/officeDocument/2006/relationships/audio" Target="../media/media14.m4a"/></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hyperlink" Target="http://pcssmat.org/"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4.xml"/><Relationship Id="rId7" Type="http://schemas.openxmlformats.org/officeDocument/2006/relationships/diagramColors" Target="../diagrams/colors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idx="1"/>
          </p:nvPr>
        </p:nvSpPr>
        <p:spPr>
          <a:xfrm>
            <a:off x="457200" y="2925233"/>
            <a:ext cx="8229600" cy="2709863"/>
          </a:xfrm>
        </p:spPr>
        <p:txBody>
          <a:bodyPr>
            <a:normAutofit/>
          </a:bodyPr>
          <a:lstStyle/>
          <a:p>
            <a:pPr algn="ctr"/>
            <a:r>
              <a:rPr lang="en-US" b="1" dirty="0" smtClean="0"/>
              <a:t>Arthur Robin Williams, M.D.</a:t>
            </a:r>
          </a:p>
          <a:p>
            <a:pPr algn="ctr"/>
            <a:endParaRPr lang="en-US" sz="2000" b="1" dirty="0" smtClean="0"/>
          </a:p>
          <a:p>
            <a:pPr algn="ctr"/>
            <a:r>
              <a:rPr lang="en-US" sz="2000" dirty="0" smtClean="0"/>
              <a:t>October 13, 2016</a:t>
            </a:r>
          </a:p>
          <a:p>
            <a:pPr algn="ctr"/>
            <a:endParaRPr lang="en-US" dirty="0"/>
          </a:p>
        </p:txBody>
      </p:sp>
      <p:sp>
        <p:nvSpPr>
          <p:cNvPr id="7" name="Title 6"/>
          <p:cNvSpPr>
            <a:spLocks noGrp="1"/>
          </p:cNvSpPr>
          <p:nvPr>
            <p:ph type="title"/>
          </p:nvPr>
        </p:nvSpPr>
        <p:spPr>
          <a:xfrm>
            <a:off x="457200" y="719667"/>
            <a:ext cx="8229600" cy="2345266"/>
          </a:xfrm>
        </p:spPr>
        <p:txBody>
          <a:bodyPr>
            <a:normAutofit fontScale="90000"/>
          </a:bodyPr>
          <a:lstStyle/>
          <a:p>
            <a:r>
              <a:rPr lang="en-US" sz="4400" dirty="0" smtClean="0"/>
              <a:t>Medication-Assisted Treatment (MAT): Maintenance, Treatment, </a:t>
            </a:r>
            <a:r>
              <a:rPr lang="en-US" sz="4400" dirty="0"/>
              <a:t>and </a:t>
            </a:r>
            <a:r>
              <a:rPr lang="en-US" sz="4400" dirty="0" smtClean="0"/>
              <a:t>Outcomes</a:t>
            </a:r>
            <a:endParaRPr lang="en-US" dirty="0"/>
          </a:p>
        </p:txBody>
      </p:sp>
      <p:pic>
        <p:nvPicPr>
          <p:cNvPr id="4" name="Explanation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tretch>
            <a:fillRect/>
          </a:stretch>
        </p:blipFill>
        <p:spPr>
          <a:xfrm>
            <a:off x="4267200" y="5025496"/>
            <a:ext cx="609600" cy="609600"/>
          </a:xfrm>
          <a:prstGeom prst="rect">
            <a:avLst/>
          </a:prstGeom>
          <a:ln w="38100">
            <a:solidFill>
              <a:srgbClr val="FF0000"/>
            </a:solidFill>
          </a:ln>
        </p:spPr>
      </p:pic>
      <p:sp>
        <p:nvSpPr>
          <p:cNvPr id="3" name="TextBox 2"/>
          <p:cNvSpPr txBox="1"/>
          <p:nvPr/>
        </p:nvSpPr>
        <p:spPr>
          <a:xfrm>
            <a:off x="173864" y="5028231"/>
            <a:ext cx="3528811" cy="830997"/>
          </a:xfrm>
          <a:prstGeom prst="rect">
            <a:avLst/>
          </a:prstGeom>
          <a:noFill/>
        </p:spPr>
        <p:txBody>
          <a:bodyPr wrap="square" rtlCol="0">
            <a:spAutoFit/>
          </a:bodyPr>
          <a:lstStyle/>
          <a:p>
            <a:pPr algn="ctr"/>
            <a:r>
              <a:rPr lang="en-US" sz="1600" dirty="0" smtClean="0"/>
              <a:t>If you have any questions/comments please contact Nick Szubiak at NickS@thenationalcouncil.org</a:t>
            </a:r>
            <a:endParaRPr lang="en-US" sz="1600" dirty="0"/>
          </a:p>
        </p:txBody>
      </p:sp>
      <p:cxnSp>
        <p:nvCxnSpPr>
          <p:cNvPr id="6" name="Straight Arrow Connector 5"/>
          <p:cNvCxnSpPr/>
          <p:nvPr/>
        </p:nvCxnSpPr>
        <p:spPr>
          <a:xfrm flipH="1">
            <a:off x="5215944" y="5291659"/>
            <a:ext cx="3348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550794" y="5028231"/>
            <a:ext cx="3528811" cy="830997"/>
          </a:xfrm>
          <a:prstGeom prst="rect">
            <a:avLst/>
          </a:prstGeom>
          <a:noFill/>
        </p:spPr>
        <p:txBody>
          <a:bodyPr wrap="square" rtlCol="0">
            <a:spAutoFit/>
          </a:bodyPr>
          <a:lstStyle/>
          <a:p>
            <a:pPr algn="ctr"/>
            <a:r>
              <a:rPr lang="en-US" sz="1600" dirty="0" smtClean="0"/>
              <a:t>Be sure to click on the National Council buttons to hear audio clips throughout the presentation</a:t>
            </a:r>
            <a:endParaRPr lang="en-US" sz="1600" dirty="0"/>
          </a:p>
        </p:txBody>
      </p:sp>
    </p:spTree>
    <p:extLst>
      <p:ext uri="{BB962C8B-B14F-4D97-AF65-F5344CB8AC3E}">
        <p14:creationId xmlns:p14="http://schemas.microsoft.com/office/powerpoint/2010/main" val="80813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9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573024" y="1317680"/>
            <a:ext cx="8265699" cy="4752920"/>
          </a:xfrm>
        </p:spPr>
        <p:txBody>
          <a:bodyPr>
            <a:normAutofit/>
          </a:bodyPr>
          <a:lstStyle/>
          <a:p>
            <a:pPr>
              <a:buFont typeface="Arial" pitchFamily="34" charset="0"/>
              <a:buChar char="•"/>
            </a:pPr>
            <a:r>
              <a:rPr lang="en-US" dirty="0"/>
              <a:t>Each MAT modality should be provided </a:t>
            </a:r>
            <a:r>
              <a:rPr lang="en-US" u="sng" dirty="0"/>
              <a:t>in addition to</a:t>
            </a:r>
            <a:r>
              <a:rPr lang="en-US" dirty="0"/>
              <a:t> recovery work with intensive psychosocial and behavioral therapy </a:t>
            </a:r>
          </a:p>
          <a:p>
            <a:pPr>
              <a:buFont typeface="Arial" pitchFamily="34" charset="0"/>
              <a:buChar char="•"/>
            </a:pPr>
            <a:endParaRPr lang="en-US" dirty="0"/>
          </a:p>
          <a:p>
            <a:pPr>
              <a:buFont typeface="Arial" pitchFamily="34" charset="0"/>
              <a:buChar char="•"/>
            </a:pPr>
            <a:r>
              <a:rPr lang="en-US" dirty="0"/>
              <a:t>Patients benefit from </a:t>
            </a:r>
            <a:r>
              <a:rPr lang="en-US" u="sng" dirty="0"/>
              <a:t>MAT for a minimum &gt;1-2 years</a:t>
            </a:r>
            <a:r>
              <a:rPr lang="en-US" dirty="0"/>
              <a:t> of sobriety before attempting to taper, with dosing reassessments </a:t>
            </a:r>
            <a:r>
              <a:rPr lang="en-US" u="sng" dirty="0"/>
              <a:t>every 6 months</a:t>
            </a:r>
          </a:p>
          <a:p>
            <a:endParaRPr lang="en-US" dirty="0"/>
          </a:p>
        </p:txBody>
      </p:sp>
      <p:sp>
        <p:nvSpPr>
          <p:cNvPr id="4" name="Title 3"/>
          <p:cNvSpPr>
            <a:spLocks noGrp="1"/>
          </p:cNvSpPr>
          <p:nvPr>
            <p:ph type="title"/>
          </p:nvPr>
        </p:nvSpPr>
        <p:spPr/>
        <p:txBody>
          <a:bodyPr/>
          <a:lstStyle/>
          <a:p>
            <a:r>
              <a:rPr lang="en-US" sz="3200" dirty="0"/>
              <a:t>Background: MAT for OUDs</a:t>
            </a:r>
          </a:p>
        </p:txBody>
      </p:sp>
    </p:spTree>
    <p:extLst>
      <p:ext uri="{BB962C8B-B14F-4D97-AF65-F5344CB8AC3E}">
        <p14:creationId xmlns:p14="http://schemas.microsoft.com/office/powerpoint/2010/main" val="518176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603742" y="1817552"/>
            <a:ext cx="7936515" cy="4752920"/>
          </a:xfrm>
        </p:spPr>
        <p:txBody>
          <a:bodyPr/>
          <a:lstStyle/>
          <a:p>
            <a:pPr lvl="1">
              <a:buFont typeface="Arial"/>
              <a:buChar char="•"/>
            </a:pPr>
            <a:r>
              <a:rPr lang="en-US" dirty="0"/>
              <a:t>There is no evidence for a pre-determined </a:t>
            </a:r>
            <a:br>
              <a:rPr lang="en-US" dirty="0"/>
            </a:br>
            <a:r>
              <a:rPr lang="en-US" dirty="0"/>
              <a:t>length of treatment</a:t>
            </a:r>
          </a:p>
          <a:p>
            <a:pPr lvl="1">
              <a:buFont typeface="Arial"/>
              <a:buChar char="•"/>
            </a:pPr>
            <a:endParaRPr lang="en-US" dirty="0"/>
          </a:p>
          <a:p>
            <a:pPr marL="0" lvl="1" indent="0" algn="ctr">
              <a:buNone/>
            </a:pPr>
            <a:r>
              <a:rPr lang="en-US" b="1" dirty="0"/>
              <a:t>Longer Retention = Better Outcomes</a:t>
            </a:r>
          </a:p>
          <a:p>
            <a:endParaRPr lang="en-US" dirty="0"/>
          </a:p>
        </p:txBody>
      </p:sp>
      <p:sp>
        <p:nvSpPr>
          <p:cNvPr id="4" name="Title 3"/>
          <p:cNvSpPr>
            <a:spLocks noGrp="1"/>
          </p:cNvSpPr>
          <p:nvPr>
            <p:ph type="title"/>
          </p:nvPr>
        </p:nvSpPr>
        <p:spPr/>
        <p:txBody>
          <a:bodyPr/>
          <a:lstStyle/>
          <a:p>
            <a:r>
              <a:rPr lang="en-US" sz="3200" dirty="0" smtClean="0"/>
              <a:t>Overview: Medication Assisted Treatment</a:t>
            </a:r>
            <a:endParaRPr lang="en-US" sz="3200" dirty="0"/>
          </a:p>
        </p:txBody>
      </p:sp>
    </p:spTree>
    <p:extLst>
      <p:ext uri="{BB962C8B-B14F-4D97-AF65-F5344CB8AC3E}">
        <p14:creationId xmlns:p14="http://schemas.microsoft.com/office/powerpoint/2010/main" val="4047007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819418"/>
            <a:ext cx="8229600" cy="690416"/>
          </a:xfrm>
        </p:spPr>
        <p:txBody>
          <a:bodyPr/>
          <a:lstStyle/>
          <a:p>
            <a:r>
              <a:rPr lang="en-US" dirty="0" smtClean="0"/>
              <a:t>Duration of Treatment</a:t>
            </a:r>
            <a:endParaRPr lang="en-US" dirty="0"/>
          </a:p>
        </p:txBody>
      </p:sp>
    </p:spTree>
    <p:extLst>
      <p:ext uri="{BB962C8B-B14F-4D97-AF65-F5344CB8AC3E}">
        <p14:creationId xmlns:p14="http://schemas.microsoft.com/office/powerpoint/2010/main" val="1324450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err="1" smtClean="0"/>
              <a:t>Bentzley</a:t>
            </a:r>
            <a:r>
              <a:rPr lang="en-US" sz="3200" dirty="0" smtClean="0"/>
              <a:t> 2015 (Review on BUP Discontinuation)</a:t>
            </a:r>
            <a:endParaRPr lang="en-US" sz="3200"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1659944097"/>
              </p:ext>
            </p:extLst>
          </p:nvPr>
        </p:nvGraphicFramePr>
        <p:xfrm>
          <a:off x="228600" y="1356170"/>
          <a:ext cx="8610602" cy="4491135"/>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066800">
                  <a:extLst>
                    <a:ext uri="{9D8B030D-6E8A-4147-A177-3AD203B41FA5}">
                      <a16:colId xmlns:a16="http://schemas.microsoft.com/office/drawing/2014/main" val="20005"/>
                    </a:ext>
                  </a:extLst>
                </a:gridCol>
                <a:gridCol w="1524002">
                  <a:extLst>
                    <a:ext uri="{9D8B030D-6E8A-4147-A177-3AD203B41FA5}">
                      <a16:colId xmlns:a16="http://schemas.microsoft.com/office/drawing/2014/main" val="20006"/>
                    </a:ext>
                  </a:extLst>
                </a:gridCol>
              </a:tblGrid>
              <a:tr h="503812">
                <a:tc>
                  <a:txBody>
                    <a:bodyPr/>
                    <a:lstStyle/>
                    <a:p>
                      <a:r>
                        <a:rPr lang="en-US" dirty="0" smtClean="0"/>
                        <a:t>Study (N)</a:t>
                      </a:r>
                      <a:endParaRPr lang="en-US" dirty="0"/>
                    </a:p>
                  </a:txBody>
                  <a:tcPr/>
                </a:tc>
                <a:tc>
                  <a:txBody>
                    <a:bodyPr/>
                    <a:lstStyle/>
                    <a:p>
                      <a:r>
                        <a:rPr lang="en-US" dirty="0" smtClean="0"/>
                        <a:t>Heroin</a:t>
                      </a:r>
                      <a:endParaRPr lang="en-US" dirty="0"/>
                    </a:p>
                  </a:txBody>
                  <a:tcPr/>
                </a:tc>
                <a:tc>
                  <a:txBody>
                    <a:bodyPr/>
                    <a:lstStyle/>
                    <a:p>
                      <a:r>
                        <a:rPr lang="en-US" dirty="0" smtClean="0"/>
                        <a:t>Duration</a:t>
                      </a:r>
                      <a:br>
                        <a:rPr lang="en-US" dirty="0" smtClean="0"/>
                      </a:br>
                      <a:r>
                        <a:rPr lang="en-US" dirty="0" smtClean="0"/>
                        <a:t>(taper)</a:t>
                      </a:r>
                      <a:endParaRPr lang="en-US" dirty="0"/>
                    </a:p>
                  </a:txBody>
                  <a:tcPr/>
                </a:tc>
                <a:tc>
                  <a:txBody>
                    <a:bodyPr/>
                    <a:lstStyle/>
                    <a:p>
                      <a:r>
                        <a:rPr lang="en-US" dirty="0" err="1" smtClean="0"/>
                        <a:t>Avg</a:t>
                      </a:r>
                      <a:r>
                        <a:rPr lang="en-US" baseline="0" dirty="0" smtClean="0"/>
                        <a:t> </a:t>
                      </a:r>
                      <a:r>
                        <a:rPr lang="en-US" dirty="0" smtClean="0"/>
                        <a:t>Dose</a:t>
                      </a:r>
                      <a:endParaRPr lang="en-US" dirty="0"/>
                    </a:p>
                  </a:txBody>
                  <a:tcPr/>
                </a:tc>
                <a:tc>
                  <a:txBody>
                    <a:bodyPr/>
                    <a:lstStyle/>
                    <a:p>
                      <a:r>
                        <a:rPr lang="en-US" b="0" dirty="0" smtClean="0">
                          <a:solidFill>
                            <a:schemeClr val="tx1"/>
                          </a:solidFill>
                        </a:rPr>
                        <a:t>Treatment</a:t>
                      </a:r>
                      <a:r>
                        <a:rPr lang="en-US" b="0" baseline="0" dirty="0" smtClean="0">
                          <a:solidFill>
                            <a:schemeClr val="tx1"/>
                          </a:solidFill>
                        </a:rPr>
                        <a:t> </a:t>
                      </a:r>
                      <a:r>
                        <a:rPr lang="en-US" b="0" dirty="0" smtClean="0">
                          <a:solidFill>
                            <a:schemeClr val="tx1"/>
                          </a:solidFill>
                        </a:rPr>
                        <a:t>Abstinent</a:t>
                      </a:r>
                      <a:endParaRPr lang="en-US" b="0" dirty="0">
                        <a:solidFill>
                          <a:schemeClr val="tx1"/>
                        </a:solidFill>
                      </a:endParaRPr>
                    </a:p>
                  </a:txBody>
                  <a:tcPr>
                    <a:solidFill>
                      <a:schemeClr val="accent2">
                        <a:lumMod val="20000"/>
                        <a:lumOff val="80000"/>
                      </a:schemeClr>
                    </a:solidFill>
                  </a:tcPr>
                </a:tc>
                <a:tc>
                  <a:txBody>
                    <a:bodyPr/>
                    <a:lstStyle/>
                    <a:p>
                      <a:r>
                        <a:rPr lang="en-US" dirty="0" smtClean="0"/>
                        <a:t>F/u</a:t>
                      </a:r>
                      <a:endParaRPr lang="en-US" dirty="0"/>
                    </a:p>
                  </a:txBody>
                  <a:tcPr/>
                </a:tc>
                <a:tc>
                  <a:txBody>
                    <a:bodyPr/>
                    <a:lstStyle/>
                    <a:p>
                      <a:r>
                        <a:rPr lang="en-US" b="0" dirty="0" smtClean="0">
                          <a:solidFill>
                            <a:schemeClr val="tx1"/>
                          </a:solidFill>
                        </a:rPr>
                        <a:t>Post taper Abstinence</a:t>
                      </a:r>
                      <a:endParaRPr lang="en-US" b="0" dirty="0">
                        <a:solidFill>
                          <a:schemeClr val="tx1"/>
                        </a:solidFill>
                      </a:endParaRPr>
                    </a:p>
                  </a:txBody>
                  <a:tcPr>
                    <a:solidFill>
                      <a:schemeClr val="accent2">
                        <a:lumMod val="40000"/>
                        <a:lumOff val="60000"/>
                      </a:schemeClr>
                    </a:solidFill>
                  </a:tcPr>
                </a:tc>
                <a:extLst>
                  <a:ext uri="{0D108BD9-81ED-4DB2-BD59-A6C34878D82A}">
                    <a16:rowId xmlns:a16="http://schemas.microsoft.com/office/drawing/2014/main" val="10000"/>
                  </a:ext>
                </a:extLst>
              </a:tr>
              <a:tr h="869593">
                <a:tc>
                  <a:txBody>
                    <a:bodyPr/>
                    <a:lstStyle/>
                    <a:p>
                      <a:r>
                        <a:rPr lang="en-US" dirty="0" err="1" smtClean="0"/>
                        <a:t>Sigmon</a:t>
                      </a:r>
                      <a:r>
                        <a:rPr lang="en-US" dirty="0" smtClean="0"/>
                        <a:t> 2013 (70)</a:t>
                      </a:r>
                      <a:endParaRPr lang="en-US" dirty="0"/>
                    </a:p>
                  </a:txBody>
                  <a:tcPr/>
                </a:tc>
                <a:tc>
                  <a:txBody>
                    <a:bodyPr/>
                    <a:lstStyle/>
                    <a:p>
                      <a:r>
                        <a:rPr lang="en-US" dirty="0" smtClean="0"/>
                        <a:t>50%</a:t>
                      </a:r>
                      <a:endParaRPr lang="en-US" dirty="0"/>
                    </a:p>
                  </a:txBody>
                  <a:tcPr/>
                </a:tc>
                <a:tc>
                  <a:txBody>
                    <a:bodyPr/>
                    <a:lstStyle/>
                    <a:p>
                      <a:r>
                        <a:rPr lang="en-US" dirty="0" smtClean="0"/>
                        <a:t>2</a:t>
                      </a:r>
                      <a:r>
                        <a:rPr lang="en-US" baseline="0" dirty="0" smtClean="0"/>
                        <a:t> </a:t>
                      </a:r>
                      <a:r>
                        <a:rPr lang="en-US" baseline="0" dirty="0" err="1" smtClean="0"/>
                        <a:t>wks</a:t>
                      </a:r>
                      <a:r>
                        <a:rPr lang="en-US" baseline="0" dirty="0" smtClean="0"/>
                        <a:t/>
                      </a:r>
                      <a:br>
                        <a:rPr lang="en-US" baseline="0" dirty="0" smtClean="0"/>
                      </a:br>
                      <a:r>
                        <a:rPr lang="en-US" baseline="0" dirty="0" smtClean="0"/>
                        <a:t>(1 v. 2)</a:t>
                      </a:r>
                      <a:endParaRPr lang="en-US" dirty="0"/>
                    </a:p>
                  </a:txBody>
                  <a:tcPr/>
                </a:tc>
                <a:tc>
                  <a:txBody>
                    <a:bodyPr/>
                    <a:lstStyle/>
                    <a:p>
                      <a:r>
                        <a:rPr lang="en-US" dirty="0" smtClean="0"/>
                        <a:t>11.5mg</a:t>
                      </a:r>
                      <a:endParaRPr lang="en-US" dirty="0"/>
                    </a:p>
                  </a:txBody>
                  <a:tcPr/>
                </a:tc>
                <a:tc>
                  <a:txBody>
                    <a:bodyPr/>
                    <a:lstStyle/>
                    <a:p>
                      <a:r>
                        <a:rPr lang="en-US" dirty="0" smtClean="0"/>
                        <a:t>82%</a:t>
                      </a:r>
                      <a:endParaRPr lang="en-US" dirty="0"/>
                    </a:p>
                  </a:txBody>
                  <a:tcPr>
                    <a:solidFill>
                      <a:schemeClr val="accent2">
                        <a:lumMod val="20000"/>
                        <a:lumOff val="80000"/>
                      </a:schemeClr>
                    </a:solidFill>
                  </a:tcPr>
                </a:tc>
                <a:tc>
                  <a:txBody>
                    <a:bodyPr/>
                    <a:lstStyle/>
                    <a:p>
                      <a:r>
                        <a:rPr lang="en-US" dirty="0" smtClean="0"/>
                        <a:t>9 </a:t>
                      </a:r>
                      <a:r>
                        <a:rPr lang="en-US" dirty="0" err="1" smtClean="0"/>
                        <a:t>wks</a:t>
                      </a:r>
                      <a:endParaRPr lang="en-US" dirty="0"/>
                    </a:p>
                  </a:txBody>
                  <a:tcPr/>
                </a:tc>
                <a:tc>
                  <a:txBody>
                    <a:bodyPr/>
                    <a:lstStyle/>
                    <a:p>
                      <a:r>
                        <a:rPr lang="en-US" dirty="0" smtClean="0"/>
                        <a:t>17%</a:t>
                      </a:r>
                      <a:br>
                        <a:rPr lang="en-US" dirty="0" smtClean="0"/>
                      </a:br>
                      <a:r>
                        <a:rPr lang="en-US" dirty="0" smtClean="0"/>
                        <a:t>(21%)</a:t>
                      </a:r>
                      <a:endParaRPr lang="en-US" dirty="0"/>
                    </a:p>
                  </a:txBody>
                  <a:tcPr>
                    <a:solidFill>
                      <a:schemeClr val="accent2">
                        <a:lumMod val="40000"/>
                        <a:lumOff val="60000"/>
                      </a:schemeClr>
                    </a:solidFill>
                  </a:tcPr>
                </a:tc>
                <a:extLst>
                  <a:ext uri="{0D108BD9-81ED-4DB2-BD59-A6C34878D82A}">
                    <a16:rowId xmlns:a16="http://schemas.microsoft.com/office/drawing/2014/main" val="10001"/>
                  </a:ext>
                </a:extLst>
              </a:tr>
              <a:tr h="1242276">
                <a:tc>
                  <a:txBody>
                    <a:bodyPr/>
                    <a:lstStyle/>
                    <a:p>
                      <a:r>
                        <a:rPr lang="en-US" dirty="0" smtClean="0"/>
                        <a:t>Weiss 2011 (323)</a:t>
                      </a:r>
                      <a:endParaRPr lang="en-US" dirty="0"/>
                    </a:p>
                  </a:txBody>
                  <a:tcPr/>
                </a:tc>
                <a:tc>
                  <a:txBody>
                    <a:bodyPr/>
                    <a:lstStyle/>
                    <a:p>
                      <a:r>
                        <a:rPr lang="en-US" dirty="0" smtClean="0"/>
                        <a:t>26%</a:t>
                      </a:r>
                      <a:endParaRPr lang="en-US" dirty="0"/>
                    </a:p>
                  </a:txBody>
                  <a:tcPr/>
                </a:tc>
                <a:tc>
                  <a:txBody>
                    <a:bodyPr/>
                    <a:lstStyle/>
                    <a:p>
                      <a:r>
                        <a:rPr lang="en-US" dirty="0" smtClean="0"/>
                        <a:t>12 </a:t>
                      </a:r>
                      <a:r>
                        <a:rPr lang="en-US" dirty="0" err="1" smtClean="0"/>
                        <a:t>wks</a:t>
                      </a:r>
                      <a:r>
                        <a:rPr lang="en-US" dirty="0" smtClean="0"/>
                        <a:t/>
                      </a:r>
                      <a:br>
                        <a:rPr lang="en-US" dirty="0" smtClean="0"/>
                      </a:br>
                      <a:r>
                        <a:rPr lang="en-US" dirty="0" smtClean="0"/>
                        <a:t>(4)</a:t>
                      </a:r>
                      <a:endParaRPr lang="en-US" dirty="0"/>
                    </a:p>
                  </a:txBody>
                  <a:tcPr/>
                </a:tc>
                <a:tc>
                  <a:txBody>
                    <a:bodyPr/>
                    <a:lstStyle/>
                    <a:p>
                      <a:r>
                        <a:rPr lang="en-US" dirty="0" smtClean="0"/>
                        <a:t>20.8g</a:t>
                      </a:r>
                      <a:endParaRPr lang="en-US" dirty="0"/>
                    </a:p>
                  </a:txBody>
                  <a:tcPr/>
                </a:tc>
                <a:tc>
                  <a:txBody>
                    <a:bodyPr/>
                    <a:lstStyle/>
                    <a:p>
                      <a:r>
                        <a:rPr lang="en-US" dirty="0" smtClean="0"/>
                        <a:t>54%</a:t>
                      </a:r>
                      <a:endParaRPr lang="en-US" dirty="0"/>
                    </a:p>
                  </a:txBody>
                  <a:tcPr>
                    <a:solidFill>
                      <a:schemeClr val="accent2">
                        <a:lumMod val="20000"/>
                        <a:lumOff val="80000"/>
                      </a:schemeClr>
                    </a:solidFill>
                  </a:tcPr>
                </a:tc>
                <a:tc>
                  <a:txBody>
                    <a:bodyPr/>
                    <a:lstStyle/>
                    <a:p>
                      <a:r>
                        <a:rPr lang="en-US" dirty="0" smtClean="0"/>
                        <a:t>8 </a:t>
                      </a:r>
                      <a:r>
                        <a:rPr lang="en-US" dirty="0" err="1" smtClean="0"/>
                        <a:t>wks</a:t>
                      </a:r>
                      <a:endParaRPr lang="en-US" dirty="0"/>
                    </a:p>
                  </a:txBody>
                  <a:tcPr/>
                </a:tc>
                <a:tc>
                  <a:txBody>
                    <a:bodyPr/>
                    <a:lstStyle/>
                    <a:p>
                      <a:r>
                        <a:rPr lang="en-US" dirty="0" smtClean="0"/>
                        <a:t>10%</a:t>
                      </a:r>
                      <a:endParaRPr lang="en-US" dirty="0"/>
                    </a:p>
                  </a:txBody>
                  <a:tcPr>
                    <a:solidFill>
                      <a:schemeClr val="accent2">
                        <a:lumMod val="40000"/>
                        <a:lumOff val="60000"/>
                      </a:schemeClr>
                    </a:solidFill>
                  </a:tcPr>
                </a:tc>
                <a:extLst>
                  <a:ext uri="{0D108BD9-81ED-4DB2-BD59-A6C34878D82A}">
                    <a16:rowId xmlns:a16="http://schemas.microsoft.com/office/drawing/2014/main" val="10002"/>
                  </a:ext>
                </a:extLst>
              </a:tr>
              <a:tr h="869593">
                <a:tc>
                  <a:txBody>
                    <a:bodyPr/>
                    <a:lstStyle/>
                    <a:p>
                      <a:r>
                        <a:rPr lang="en-US" dirty="0" smtClean="0"/>
                        <a:t>Ling</a:t>
                      </a:r>
                      <a:r>
                        <a:rPr lang="en-US" baseline="0" dirty="0" smtClean="0"/>
                        <a:t> 2009 (516)</a:t>
                      </a:r>
                      <a:endParaRPr lang="en-US" dirty="0"/>
                    </a:p>
                  </a:txBody>
                  <a:tcPr/>
                </a:tc>
                <a:tc>
                  <a:txBody>
                    <a:bodyPr/>
                    <a:lstStyle/>
                    <a:p>
                      <a:r>
                        <a:rPr lang="en-US" dirty="0" smtClean="0"/>
                        <a:t>83%</a:t>
                      </a:r>
                      <a:endParaRPr lang="en-US" dirty="0"/>
                    </a:p>
                  </a:txBody>
                  <a:tcPr/>
                </a:tc>
                <a:tc>
                  <a:txBody>
                    <a:bodyPr/>
                    <a:lstStyle/>
                    <a:p>
                      <a:r>
                        <a:rPr lang="en-US" dirty="0" smtClean="0"/>
                        <a:t>4 </a:t>
                      </a:r>
                      <a:r>
                        <a:rPr lang="en-US" dirty="0" err="1" smtClean="0"/>
                        <a:t>wks</a:t>
                      </a:r>
                      <a:r>
                        <a:rPr lang="en-US" dirty="0" smtClean="0"/>
                        <a:t/>
                      </a:r>
                      <a:br>
                        <a:rPr lang="en-US" dirty="0" smtClean="0"/>
                      </a:br>
                      <a:r>
                        <a:rPr lang="en-US" dirty="0" smtClean="0"/>
                        <a:t>(1 v. 4)</a:t>
                      </a:r>
                      <a:endParaRPr lang="en-US" dirty="0"/>
                    </a:p>
                  </a:txBody>
                  <a:tcPr/>
                </a:tc>
                <a:tc>
                  <a:txBody>
                    <a:bodyPr/>
                    <a:lstStyle/>
                    <a:p>
                      <a:r>
                        <a:rPr lang="en-US" dirty="0" smtClean="0"/>
                        <a:t>20.3mg</a:t>
                      </a:r>
                      <a:endParaRPr lang="en-US" dirty="0"/>
                    </a:p>
                  </a:txBody>
                  <a:tcPr/>
                </a:tc>
                <a:tc>
                  <a:txBody>
                    <a:bodyPr/>
                    <a:lstStyle/>
                    <a:p>
                      <a:r>
                        <a:rPr lang="en-US" dirty="0" smtClean="0"/>
                        <a:t>37%</a:t>
                      </a:r>
                      <a:endParaRPr lang="en-US" dirty="0"/>
                    </a:p>
                  </a:txBody>
                  <a:tcPr>
                    <a:solidFill>
                      <a:schemeClr val="accent2">
                        <a:lumMod val="20000"/>
                        <a:lumOff val="80000"/>
                      </a:schemeClr>
                    </a:solidFill>
                  </a:tcPr>
                </a:tc>
                <a:tc>
                  <a:txBody>
                    <a:bodyPr/>
                    <a:lstStyle/>
                    <a:p>
                      <a:r>
                        <a:rPr lang="en-US" dirty="0" smtClean="0"/>
                        <a:t>4 </a:t>
                      </a:r>
                      <a:r>
                        <a:rPr lang="en-US" dirty="0" err="1" smtClean="0"/>
                        <a:t>wks</a:t>
                      </a:r>
                      <a:endParaRPr lang="en-US" dirty="0"/>
                    </a:p>
                  </a:txBody>
                  <a:tcPr/>
                </a:tc>
                <a:tc>
                  <a:txBody>
                    <a:bodyPr/>
                    <a:lstStyle/>
                    <a:p>
                      <a:r>
                        <a:rPr lang="en-US" dirty="0" smtClean="0"/>
                        <a:t>18%</a:t>
                      </a:r>
                      <a:br>
                        <a:rPr lang="en-US" dirty="0" smtClean="0"/>
                      </a:br>
                      <a:r>
                        <a:rPr lang="en-US" dirty="0" smtClean="0"/>
                        <a:t>(18%)</a:t>
                      </a:r>
                      <a:endParaRPr lang="en-US" dirty="0"/>
                    </a:p>
                  </a:txBody>
                  <a:tcPr>
                    <a:solidFill>
                      <a:schemeClr val="accent2">
                        <a:lumMod val="40000"/>
                        <a:lumOff val="60000"/>
                      </a:schemeClr>
                    </a:solidFill>
                  </a:tcPr>
                </a:tc>
                <a:extLst>
                  <a:ext uri="{0D108BD9-81ED-4DB2-BD59-A6C34878D82A}">
                    <a16:rowId xmlns:a16="http://schemas.microsoft.com/office/drawing/2014/main" val="10003"/>
                  </a:ext>
                </a:extLst>
              </a:tr>
              <a:tr h="869593">
                <a:tc>
                  <a:txBody>
                    <a:bodyPr/>
                    <a:lstStyle/>
                    <a:p>
                      <a:r>
                        <a:rPr lang="en-US" dirty="0" smtClean="0"/>
                        <a:t>Woody 2008 (55)</a:t>
                      </a:r>
                      <a:endParaRPr lang="en-US" dirty="0"/>
                    </a:p>
                  </a:txBody>
                  <a:tcPr/>
                </a:tc>
                <a:tc>
                  <a:txBody>
                    <a:bodyPr/>
                    <a:lstStyle/>
                    <a:p>
                      <a:r>
                        <a:rPr lang="en-US" dirty="0" smtClean="0"/>
                        <a:t>76%</a:t>
                      </a:r>
                      <a:endParaRPr lang="en-US" dirty="0"/>
                    </a:p>
                  </a:txBody>
                  <a:tcPr/>
                </a:tc>
                <a:tc>
                  <a:txBody>
                    <a:bodyPr/>
                    <a:lstStyle/>
                    <a:p>
                      <a:r>
                        <a:rPr lang="en-US" dirty="0" smtClean="0"/>
                        <a:t>8 </a:t>
                      </a:r>
                      <a:r>
                        <a:rPr lang="en-US" dirty="0" err="1" smtClean="0"/>
                        <a:t>wks</a:t>
                      </a:r>
                      <a:r>
                        <a:rPr lang="en-US" dirty="0" smtClean="0"/>
                        <a:t/>
                      </a:r>
                      <a:br>
                        <a:rPr lang="en-US" dirty="0" smtClean="0"/>
                      </a:br>
                      <a:r>
                        <a:rPr lang="en-US" dirty="0" smtClean="0"/>
                        <a:t>(4)</a:t>
                      </a:r>
                      <a:endParaRPr lang="en-US" dirty="0"/>
                    </a:p>
                  </a:txBody>
                  <a:tcPr/>
                </a:tc>
                <a:tc>
                  <a:txBody>
                    <a:bodyPr/>
                    <a:lstStyle/>
                    <a:p>
                      <a:r>
                        <a:rPr lang="en-US" dirty="0" smtClean="0"/>
                        <a:t>15.1mg</a:t>
                      </a:r>
                      <a:endParaRPr lang="en-US" dirty="0"/>
                    </a:p>
                  </a:txBody>
                  <a:tcPr/>
                </a:tc>
                <a:tc>
                  <a:txBody>
                    <a:bodyPr/>
                    <a:lstStyle/>
                    <a:p>
                      <a:r>
                        <a:rPr lang="en-US" dirty="0" smtClean="0"/>
                        <a:t>54%</a:t>
                      </a:r>
                      <a:endParaRPr lang="en-US" dirty="0"/>
                    </a:p>
                  </a:txBody>
                  <a:tcPr>
                    <a:solidFill>
                      <a:schemeClr val="accent2">
                        <a:lumMod val="20000"/>
                        <a:lumOff val="80000"/>
                      </a:schemeClr>
                    </a:solidFill>
                  </a:tcPr>
                </a:tc>
                <a:tc>
                  <a:txBody>
                    <a:bodyPr/>
                    <a:lstStyle/>
                    <a:p>
                      <a:r>
                        <a:rPr lang="en-US" dirty="0" smtClean="0"/>
                        <a:t>24 </a:t>
                      </a:r>
                      <a:r>
                        <a:rPr lang="en-US" dirty="0" err="1" smtClean="0"/>
                        <a:t>wks</a:t>
                      </a:r>
                      <a:endParaRPr lang="en-US" dirty="0"/>
                    </a:p>
                  </a:txBody>
                  <a:tcPr/>
                </a:tc>
                <a:tc>
                  <a:txBody>
                    <a:bodyPr/>
                    <a:lstStyle/>
                    <a:p>
                      <a:r>
                        <a:rPr lang="en-US" dirty="0" smtClean="0"/>
                        <a:t>34%</a:t>
                      </a:r>
                      <a:endParaRPr lang="en-US" dirty="0"/>
                    </a:p>
                  </a:txBody>
                  <a:tcPr>
                    <a:solidFill>
                      <a:schemeClr val="accent2">
                        <a:lumMod val="40000"/>
                        <a:lumOff val="60000"/>
                      </a:schemeClr>
                    </a:solidFill>
                  </a:tcPr>
                </a:tc>
                <a:extLst>
                  <a:ext uri="{0D108BD9-81ED-4DB2-BD59-A6C34878D82A}">
                    <a16:rowId xmlns:a16="http://schemas.microsoft.com/office/drawing/2014/main" val="10004"/>
                  </a:ext>
                </a:extLst>
              </a:tr>
            </a:tbl>
          </a:graphicData>
        </a:graphic>
      </p:graphicFrame>
      <p:pic>
        <p:nvPicPr>
          <p:cNvPr id="7" name="Review of BUP Taper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tretch>
            <a:fillRect/>
          </a:stretch>
        </p:blipFill>
        <p:spPr>
          <a:xfrm>
            <a:off x="4229100" y="5649128"/>
            <a:ext cx="609600" cy="609600"/>
          </a:xfrm>
          <a:prstGeom prst="rect">
            <a:avLst/>
          </a:prstGeom>
          <a:ln w="38100">
            <a:solidFill>
              <a:srgbClr val="FF0000"/>
            </a:solidFill>
          </a:ln>
        </p:spPr>
      </p:pic>
    </p:spTree>
    <p:extLst>
      <p:ext uri="{BB962C8B-B14F-4D97-AF65-F5344CB8AC3E}">
        <p14:creationId xmlns:p14="http://schemas.microsoft.com/office/powerpoint/2010/main" val="38931842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1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Sigmon</a:t>
            </a:r>
            <a:r>
              <a:rPr lang="en-US" dirty="0" smtClean="0"/>
              <a:t> et al. 2013</a:t>
            </a:r>
            <a:endParaRPr lang="en-US" dirty="0"/>
          </a:p>
        </p:txBody>
      </p:sp>
      <p:pic>
        <p:nvPicPr>
          <p:cNvPr id="5" name="Content Placeholder 7" descr="Sigmon_2013_Fig3.jpg"/>
          <p:cNvPicPr>
            <a:picLocks noGrp="1" noChangeAspect="1"/>
          </p:cNvPicPr>
          <p:nvPr>
            <p:ph idx="1"/>
          </p:nvPr>
        </p:nvPicPr>
        <p:blipFill>
          <a:blip r:embed="rId4">
            <a:extLst>
              <a:ext uri="{28A0092B-C50C-407E-A947-70E740481C1C}">
                <a14:useLocalDpi xmlns:a14="http://schemas.microsoft.com/office/drawing/2010/main" val="0"/>
              </a:ext>
            </a:extLst>
          </a:blip>
          <a:srcRect t="436" b="436"/>
          <a:stretch>
            <a:fillRect/>
          </a:stretch>
        </p:blipFill>
        <p:spPr>
          <a:xfrm>
            <a:off x="-14256" y="990600"/>
            <a:ext cx="9158256" cy="4876800"/>
          </a:xfrm>
        </p:spPr>
      </p:pic>
      <p:pic>
        <p:nvPicPr>
          <p:cNvPr id="6" name="Sigmon researc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4260072" y="5943600"/>
            <a:ext cx="609600" cy="609600"/>
          </a:xfrm>
          <a:prstGeom prst="rect">
            <a:avLst/>
          </a:prstGeom>
          <a:ln w="38100">
            <a:solidFill>
              <a:srgbClr val="FF0000"/>
            </a:solidFill>
          </a:ln>
        </p:spPr>
      </p:pic>
    </p:spTree>
    <p:extLst>
      <p:ext uri="{BB962C8B-B14F-4D97-AF65-F5344CB8AC3E}">
        <p14:creationId xmlns:p14="http://schemas.microsoft.com/office/powerpoint/2010/main" val="24985398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0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195072" y="1317680"/>
            <a:ext cx="8643651" cy="4752920"/>
          </a:xfrm>
        </p:spPr>
        <p:txBody>
          <a:bodyPr>
            <a:noAutofit/>
          </a:bodyPr>
          <a:lstStyle/>
          <a:p>
            <a:pPr>
              <a:lnSpc>
                <a:spcPct val="110000"/>
              </a:lnSpc>
              <a:spcBef>
                <a:spcPts val="0"/>
              </a:spcBef>
              <a:spcAft>
                <a:spcPts val="600"/>
              </a:spcAft>
            </a:pPr>
            <a:r>
              <a:rPr lang="en-US" sz="2000" dirty="0"/>
              <a:t>Participants—653 patients on prescription opioids, at 10 U.S. sites (2006-9)</a:t>
            </a:r>
          </a:p>
          <a:p>
            <a:pPr>
              <a:lnSpc>
                <a:spcPct val="110000"/>
              </a:lnSpc>
              <a:spcBef>
                <a:spcPts val="0"/>
              </a:spcBef>
              <a:spcAft>
                <a:spcPts val="600"/>
              </a:spcAft>
            </a:pPr>
            <a:r>
              <a:rPr lang="en-US" sz="2000" dirty="0"/>
              <a:t>Design—Multi-site, randomized clinical trial. Phase 1 included 2-weeks </a:t>
            </a:r>
            <a:r>
              <a:rPr lang="en-US" sz="2000" dirty="0" err="1"/>
              <a:t>bup</a:t>
            </a:r>
            <a:r>
              <a:rPr lang="en-US" sz="2000" dirty="0"/>
              <a:t>, 2-week taper, and 8-week follow-up. Unsuccessful patients entered Phase 2 with 12-weeks </a:t>
            </a:r>
            <a:r>
              <a:rPr lang="en-US" sz="2000" dirty="0" err="1"/>
              <a:t>bup</a:t>
            </a:r>
            <a:r>
              <a:rPr lang="en-US" sz="2000" dirty="0"/>
              <a:t>, 4-week taper</a:t>
            </a:r>
          </a:p>
          <a:p>
            <a:pPr>
              <a:lnSpc>
                <a:spcPct val="110000"/>
              </a:lnSpc>
              <a:spcBef>
                <a:spcPts val="0"/>
              </a:spcBef>
              <a:spcAft>
                <a:spcPts val="600"/>
              </a:spcAft>
            </a:pPr>
            <a:r>
              <a:rPr lang="en-US" sz="2000" dirty="0"/>
              <a:t>Outcomes—Composite measure of minimal/no opioid use via </a:t>
            </a:r>
            <a:r>
              <a:rPr lang="en-US" sz="2000" dirty="0" err="1"/>
              <a:t>Utox</a:t>
            </a:r>
            <a:endParaRPr lang="en-US" sz="2000" dirty="0"/>
          </a:p>
          <a:p>
            <a:pPr>
              <a:lnSpc>
                <a:spcPct val="110000"/>
              </a:lnSpc>
              <a:spcBef>
                <a:spcPts val="0"/>
              </a:spcBef>
              <a:spcAft>
                <a:spcPts val="600"/>
              </a:spcAft>
            </a:pPr>
            <a:r>
              <a:rPr lang="en-US" sz="2000" dirty="0"/>
              <a:t>Interventions—Patients randomized to Medical Management +/- counseling</a:t>
            </a:r>
          </a:p>
          <a:p>
            <a:pPr>
              <a:lnSpc>
                <a:spcPct val="110000"/>
              </a:lnSpc>
              <a:spcBef>
                <a:spcPts val="0"/>
              </a:spcBef>
              <a:spcAft>
                <a:spcPts val="600"/>
              </a:spcAft>
            </a:pPr>
            <a:r>
              <a:rPr lang="en-US" sz="2000" dirty="0"/>
              <a:t>Results—During Phase 1, only 6.6% (43/653) of patients had successful outcomes, with no difference between the SMM </a:t>
            </a:r>
            <a:r>
              <a:rPr lang="en-US" sz="2000" dirty="0" smtClean="0"/>
              <a:t>(Standard Medical Management) and SMM+ODC (Opioid Drug Counseling). </a:t>
            </a:r>
            <a:r>
              <a:rPr lang="en-US" sz="2000" dirty="0"/>
              <a:t>In contrast, </a:t>
            </a:r>
            <a:r>
              <a:rPr lang="en-US" sz="2000" u="sng" dirty="0"/>
              <a:t>49.2% (177/360) attained successful outcomes in Phase 2 </a:t>
            </a:r>
            <a:r>
              <a:rPr lang="en-US" sz="2000" dirty="0"/>
              <a:t>during extended </a:t>
            </a:r>
            <a:r>
              <a:rPr lang="en-US" sz="2000" dirty="0" err="1"/>
              <a:t>bup</a:t>
            </a:r>
            <a:r>
              <a:rPr lang="en-US" sz="2000" dirty="0"/>
              <a:t> treatment (week 12)</a:t>
            </a:r>
          </a:p>
        </p:txBody>
      </p:sp>
      <p:sp>
        <p:nvSpPr>
          <p:cNvPr id="4" name="Title 3"/>
          <p:cNvSpPr>
            <a:spLocks noGrp="1"/>
          </p:cNvSpPr>
          <p:nvPr>
            <p:ph type="title"/>
          </p:nvPr>
        </p:nvSpPr>
        <p:spPr/>
        <p:txBody>
          <a:bodyPr/>
          <a:lstStyle/>
          <a:p>
            <a:r>
              <a:rPr lang="en-US" sz="4000" dirty="0" smtClean="0"/>
              <a:t>Weiss et al. 2011</a:t>
            </a:r>
            <a:endParaRPr lang="en-US" sz="4000" dirty="0"/>
          </a:p>
        </p:txBody>
      </p:sp>
      <p:pic>
        <p:nvPicPr>
          <p:cNvPr id="6" name="Review of Weiss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tretch>
            <a:fillRect/>
          </a:stretch>
        </p:blipFill>
        <p:spPr>
          <a:xfrm>
            <a:off x="8077200" y="5638800"/>
            <a:ext cx="609600" cy="609600"/>
          </a:xfrm>
          <a:prstGeom prst="rect">
            <a:avLst/>
          </a:prstGeom>
          <a:ln w="38100">
            <a:solidFill>
              <a:srgbClr val="FF0000"/>
            </a:solidFill>
          </a:ln>
        </p:spPr>
      </p:pic>
    </p:spTree>
    <p:extLst>
      <p:ext uri="{BB962C8B-B14F-4D97-AF65-F5344CB8AC3E}">
        <p14:creationId xmlns:p14="http://schemas.microsoft.com/office/powerpoint/2010/main" val="4297828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2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457200" y="1488368"/>
            <a:ext cx="8381523" cy="4752920"/>
          </a:xfrm>
        </p:spPr>
        <p:txBody>
          <a:bodyPr>
            <a:normAutofit/>
          </a:bodyPr>
          <a:lstStyle/>
          <a:p>
            <a:r>
              <a:rPr lang="en-US" b="1" dirty="0"/>
              <a:t>Conclusions</a:t>
            </a:r>
            <a:r>
              <a:rPr lang="en-US" dirty="0"/>
              <a:t>—Prescription opioid-dependent patients are most likely to reduce opioid use during buprenorphine-naloxone treatment; if tapered off buprenorphine-naloxone, even after 12 weeks of treatment, the likelihood of unsuccessful outcome is extremely high, even among patients receiving counseling in addition to medical management.</a:t>
            </a:r>
          </a:p>
          <a:p>
            <a:endParaRPr lang="en-US" dirty="0"/>
          </a:p>
        </p:txBody>
      </p:sp>
      <p:sp>
        <p:nvSpPr>
          <p:cNvPr id="4" name="Title 3"/>
          <p:cNvSpPr>
            <a:spLocks noGrp="1"/>
          </p:cNvSpPr>
          <p:nvPr>
            <p:ph type="title"/>
          </p:nvPr>
        </p:nvSpPr>
        <p:spPr/>
        <p:txBody>
          <a:bodyPr/>
          <a:lstStyle/>
          <a:p>
            <a:r>
              <a:rPr lang="en-US" sz="4000" dirty="0"/>
              <a:t>Weiss et al. 2011</a:t>
            </a:r>
          </a:p>
        </p:txBody>
      </p:sp>
    </p:spTree>
    <p:extLst>
      <p:ext uri="{BB962C8B-B14F-4D97-AF65-F5344CB8AC3E}">
        <p14:creationId xmlns:p14="http://schemas.microsoft.com/office/powerpoint/2010/main" val="4021686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2604"/>
            <a:ext cx="8229600" cy="690416"/>
          </a:xfrm>
        </p:spPr>
        <p:txBody>
          <a:bodyPr/>
          <a:lstStyle/>
          <a:p>
            <a:r>
              <a:rPr lang="en-US" dirty="0" smtClean="0"/>
              <a:t>Ling 2009</a:t>
            </a:r>
            <a:endParaRPr lang="en-US" dirty="0"/>
          </a:p>
        </p:txBody>
      </p:sp>
      <p:pic>
        <p:nvPicPr>
          <p:cNvPr id="5" name="Content Placeholder 15"/>
          <p:cNvPicPr>
            <a:picLocks noGrp="1" noChangeAspect="1"/>
          </p:cNvPicPr>
          <p:nvPr>
            <p:ph idx="1"/>
          </p:nvPr>
        </p:nvPicPr>
        <p:blipFill>
          <a:blip r:embed="rId4"/>
          <a:srcRect t="896" b="896"/>
          <a:stretch>
            <a:fillRect/>
          </a:stretch>
        </p:blipFill>
        <p:spPr>
          <a:xfrm>
            <a:off x="-30091" y="801434"/>
            <a:ext cx="9250291" cy="5300662"/>
          </a:xfrm>
        </p:spPr>
      </p:pic>
      <p:pic>
        <p:nvPicPr>
          <p:cNvPr id="6" name="Review of L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4290254" y="6102096"/>
            <a:ext cx="609600" cy="609600"/>
          </a:xfrm>
          <a:prstGeom prst="rect">
            <a:avLst/>
          </a:prstGeom>
          <a:ln w="38100">
            <a:solidFill>
              <a:srgbClr val="FF0000"/>
            </a:solidFill>
          </a:ln>
        </p:spPr>
      </p:pic>
    </p:spTree>
    <p:extLst>
      <p:ext uri="{BB962C8B-B14F-4D97-AF65-F5344CB8AC3E}">
        <p14:creationId xmlns:p14="http://schemas.microsoft.com/office/powerpoint/2010/main" val="34722563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4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t>Woody 2008</a:t>
            </a:r>
            <a:endParaRPr lang="en-US" sz="3200" dirty="0"/>
          </a:p>
        </p:txBody>
      </p:sp>
      <p:pic>
        <p:nvPicPr>
          <p:cNvPr id="5" name="Content Placeholder 3" descr="Woody 2008_Figure.jpg"/>
          <p:cNvPicPr>
            <a:picLocks noGrp="1" noChangeAspect="1"/>
          </p:cNvPicPr>
          <p:nvPr>
            <p:ph idx="1"/>
          </p:nvPr>
        </p:nvPicPr>
        <p:blipFill>
          <a:blip r:embed="rId4">
            <a:extLst>
              <a:ext uri="{28A0092B-C50C-407E-A947-70E740481C1C}">
                <a14:useLocalDpi xmlns:a14="http://schemas.microsoft.com/office/drawing/2010/main" val="0"/>
              </a:ext>
            </a:extLst>
          </a:blip>
          <a:srcRect l="691" r="691"/>
          <a:stretch>
            <a:fillRect/>
          </a:stretch>
        </p:blipFill>
        <p:spPr>
          <a:xfrm>
            <a:off x="1987296" y="793245"/>
            <a:ext cx="5120639" cy="5314421"/>
          </a:xfrm>
        </p:spPr>
      </p:pic>
      <p:pic>
        <p:nvPicPr>
          <p:cNvPr id="6" name="Review of Wood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7826629" y="3141639"/>
            <a:ext cx="609600" cy="609600"/>
          </a:xfrm>
          <a:prstGeom prst="rect">
            <a:avLst/>
          </a:prstGeom>
          <a:ln w="38100">
            <a:solidFill>
              <a:srgbClr val="FF0000"/>
            </a:solidFill>
          </a:ln>
        </p:spPr>
      </p:pic>
      <p:sp>
        <p:nvSpPr>
          <p:cNvPr id="2" name="TextBox 1"/>
          <p:cNvSpPr txBox="1"/>
          <p:nvPr/>
        </p:nvSpPr>
        <p:spPr>
          <a:xfrm>
            <a:off x="953609" y="2368779"/>
            <a:ext cx="1129857" cy="923330"/>
          </a:xfrm>
          <a:prstGeom prst="rect">
            <a:avLst/>
          </a:prstGeom>
          <a:noFill/>
        </p:spPr>
        <p:txBody>
          <a:bodyPr wrap="square" rtlCol="0">
            <a:spAutoFit/>
          </a:bodyPr>
          <a:lstStyle/>
          <a:p>
            <a:r>
              <a:rPr lang="en-US" dirty="0" smtClean="0"/>
              <a:t>% opioid positive urine test</a:t>
            </a:r>
            <a:endParaRPr lang="en-US" dirty="0"/>
          </a:p>
        </p:txBody>
      </p:sp>
      <p:sp>
        <p:nvSpPr>
          <p:cNvPr id="7" name="TextBox 6"/>
          <p:cNvSpPr txBox="1"/>
          <p:nvPr/>
        </p:nvSpPr>
        <p:spPr>
          <a:xfrm>
            <a:off x="2083466" y="4755027"/>
            <a:ext cx="550737" cy="261610"/>
          </a:xfrm>
          <a:prstGeom prst="rect">
            <a:avLst/>
          </a:prstGeom>
          <a:noFill/>
        </p:spPr>
        <p:txBody>
          <a:bodyPr wrap="square" rtlCol="0">
            <a:spAutoFit/>
          </a:bodyPr>
          <a:lstStyle/>
          <a:p>
            <a:r>
              <a:rPr lang="en-US" sz="1100" dirty="0" smtClean="0"/>
              <a:t>0%</a:t>
            </a:r>
            <a:endParaRPr lang="en-US" sz="1100" dirty="0"/>
          </a:p>
        </p:txBody>
      </p:sp>
      <p:sp>
        <p:nvSpPr>
          <p:cNvPr id="8" name="TextBox 7"/>
          <p:cNvSpPr txBox="1"/>
          <p:nvPr/>
        </p:nvSpPr>
        <p:spPr>
          <a:xfrm>
            <a:off x="1897123" y="1047566"/>
            <a:ext cx="547055" cy="261610"/>
          </a:xfrm>
          <a:prstGeom prst="rect">
            <a:avLst/>
          </a:prstGeom>
          <a:noFill/>
        </p:spPr>
        <p:txBody>
          <a:bodyPr wrap="square" rtlCol="0">
            <a:spAutoFit/>
          </a:bodyPr>
          <a:lstStyle/>
          <a:p>
            <a:r>
              <a:rPr lang="en-US" sz="1100" dirty="0" smtClean="0"/>
              <a:t>100%</a:t>
            </a:r>
            <a:endParaRPr lang="en-US" sz="1100" dirty="0"/>
          </a:p>
        </p:txBody>
      </p:sp>
    </p:spTree>
    <p:extLst>
      <p:ext uri="{BB962C8B-B14F-4D97-AF65-F5344CB8AC3E}">
        <p14:creationId xmlns:p14="http://schemas.microsoft.com/office/powerpoint/2010/main" val="23474201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3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Sees et al 2000: MMTP v 180 day detox</a:t>
            </a:r>
          </a:p>
        </p:txBody>
      </p:sp>
      <p:pic>
        <p:nvPicPr>
          <p:cNvPr id="5" name="Content Placeholder 7" descr="Sees Hall MMT v 180detox JAMA 2000.tiff"/>
          <p:cNvPicPr>
            <a:picLocks noGrp="1" noChangeAspect="1"/>
          </p:cNvPicPr>
          <p:nvPr>
            <p:ph idx="1"/>
          </p:nvPr>
        </p:nvPicPr>
        <p:blipFill>
          <a:blip r:embed="rId4">
            <a:extLst>
              <a:ext uri="{28A0092B-C50C-407E-A947-70E740481C1C}">
                <a14:useLocalDpi xmlns:a14="http://schemas.microsoft.com/office/drawing/2010/main" val="0"/>
              </a:ext>
            </a:extLst>
          </a:blip>
          <a:srcRect l="990" r="990"/>
          <a:stretch>
            <a:fillRect/>
          </a:stretch>
        </p:blipFill>
        <p:spPr>
          <a:xfrm>
            <a:off x="1971184" y="1036320"/>
            <a:ext cx="5201631" cy="5186829"/>
          </a:xfrm>
        </p:spPr>
      </p:pic>
      <p:pic>
        <p:nvPicPr>
          <p:cNvPr id="6" name="Review of Sees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7734300" y="3324934"/>
            <a:ext cx="609600" cy="609600"/>
          </a:xfrm>
          <a:prstGeom prst="rect">
            <a:avLst/>
          </a:prstGeom>
          <a:ln w="38100">
            <a:solidFill>
              <a:srgbClr val="FF0000"/>
            </a:solidFill>
          </a:ln>
        </p:spPr>
      </p:pic>
    </p:spTree>
    <p:extLst>
      <p:ext uri="{BB962C8B-B14F-4D97-AF65-F5344CB8AC3E}">
        <p14:creationId xmlns:p14="http://schemas.microsoft.com/office/powerpoint/2010/main" val="2600783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9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fontScale="77500" lnSpcReduction="20000"/>
          </a:bodyPr>
          <a:lstStyle/>
          <a:p>
            <a:r>
              <a:rPr lang="en-US" dirty="0"/>
              <a:t>Arthur Robin Williams, MD, MBE receives grant funding from NIDA and compensation as a consultant to:</a:t>
            </a:r>
          </a:p>
        </p:txBody>
      </p:sp>
      <p:sp>
        <p:nvSpPr>
          <p:cNvPr id="3" name="Text Placeholder 2"/>
          <p:cNvSpPr>
            <a:spLocks noGrp="1"/>
          </p:cNvSpPr>
          <p:nvPr>
            <p:ph type="body" sz="quarter" idx="13"/>
          </p:nvPr>
        </p:nvSpPr>
        <p:spPr/>
        <p:txBody>
          <a:bodyPr/>
          <a:lstStyle/>
          <a:p>
            <a:pPr marL="844550" lvl="1">
              <a:buFont typeface="Arial"/>
              <a:buChar char="•"/>
            </a:pPr>
            <a:r>
              <a:rPr lang="en-US" sz="2600" dirty="0"/>
              <a:t>American Academy of Addiction Psychiatry (AAAP)</a:t>
            </a:r>
          </a:p>
          <a:p>
            <a:pPr marL="615950" lvl="1" indent="0">
              <a:buNone/>
            </a:pPr>
            <a:endParaRPr lang="en-US" sz="600" dirty="0"/>
          </a:p>
          <a:p>
            <a:pPr marL="844550" lvl="1">
              <a:buFont typeface="Arial"/>
              <a:buChar char="•"/>
            </a:pPr>
            <a:r>
              <a:rPr lang="en-US" sz="2600" dirty="0"/>
              <a:t>National Center on Addiction and Substance Abuse (CASA Columbia)</a:t>
            </a:r>
          </a:p>
          <a:p>
            <a:endParaRPr lang="en-US" dirty="0"/>
          </a:p>
        </p:txBody>
      </p:sp>
      <p:sp>
        <p:nvSpPr>
          <p:cNvPr id="4" name="Title 3"/>
          <p:cNvSpPr>
            <a:spLocks noGrp="1"/>
          </p:cNvSpPr>
          <p:nvPr>
            <p:ph type="title"/>
          </p:nvPr>
        </p:nvSpPr>
        <p:spPr/>
        <p:txBody>
          <a:bodyPr/>
          <a:lstStyle/>
          <a:p>
            <a:r>
              <a:rPr lang="en-US" sz="2800" b="0" dirty="0"/>
              <a:t>Arthur Robin Williams, MD, MBE, Disclosures</a:t>
            </a:r>
            <a:endParaRPr lang="en-US" sz="2800" dirty="0"/>
          </a:p>
        </p:txBody>
      </p:sp>
      <p:pic>
        <p:nvPicPr>
          <p:cNvPr id="5" name="Dr. Williams Int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tretch>
            <a:fillRect/>
          </a:stretch>
        </p:blipFill>
        <p:spPr>
          <a:xfrm>
            <a:off x="4162419" y="4951622"/>
            <a:ext cx="609600" cy="609600"/>
          </a:xfrm>
          <a:prstGeom prst="rect">
            <a:avLst/>
          </a:prstGeom>
          <a:ln w="38100">
            <a:solidFill>
              <a:srgbClr val="FF0000"/>
            </a:solidFill>
          </a:ln>
        </p:spPr>
      </p:pic>
    </p:spTree>
    <p:extLst>
      <p:ext uri="{BB962C8B-B14F-4D97-AF65-F5344CB8AC3E}">
        <p14:creationId xmlns:p14="http://schemas.microsoft.com/office/powerpoint/2010/main" val="5597887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Sees 2000: MMTP v 180 day detox</a:t>
            </a:r>
          </a:p>
        </p:txBody>
      </p:sp>
      <p:pic>
        <p:nvPicPr>
          <p:cNvPr id="5" name="Content Placeholder 4" descr="Sees 2000 Proportion Using past month.tiff"/>
          <p:cNvPicPr>
            <a:picLocks noGrp="1" noChangeAspect="1"/>
          </p:cNvPicPr>
          <p:nvPr>
            <p:ph idx="1"/>
          </p:nvPr>
        </p:nvPicPr>
        <p:blipFill>
          <a:blip r:embed="rId4">
            <a:extLst>
              <a:ext uri="{28A0092B-C50C-407E-A947-70E740481C1C}">
                <a14:useLocalDpi xmlns:a14="http://schemas.microsoft.com/office/drawing/2010/main" val="0"/>
              </a:ext>
            </a:extLst>
          </a:blip>
          <a:srcRect t="2060" b="2060"/>
          <a:stretch>
            <a:fillRect/>
          </a:stretch>
        </p:blipFill>
        <p:spPr>
          <a:xfrm>
            <a:off x="1370268" y="1048512"/>
            <a:ext cx="6403464" cy="4977574"/>
          </a:xfrm>
        </p:spPr>
      </p:pic>
      <p:pic>
        <p:nvPicPr>
          <p:cNvPr id="6" name="Review of Sees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8077200" y="2967323"/>
            <a:ext cx="609600" cy="609600"/>
          </a:xfrm>
          <a:prstGeom prst="rect">
            <a:avLst/>
          </a:prstGeom>
          <a:ln w="38100">
            <a:solidFill>
              <a:srgbClr val="FF0000"/>
            </a:solidFill>
          </a:ln>
        </p:spPr>
      </p:pic>
      <p:sp>
        <p:nvSpPr>
          <p:cNvPr id="2" name="TextBox 1"/>
          <p:cNvSpPr txBox="1"/>
          <p:nvPr/>
        </p:nvSpPr>
        <p:spPr>
          <a:xfrm>
            <a:off x="5023104" y="3938016"/>
            <a:ext cx="3054096" cy="646331"/>
          </a:xfrm>
          <a:prstGeom prst="rect">
            <a:avLst/>
          </a:prstGeom>
          <a:noFill/>
        </p:spPr>
        <p:txBody>
          <a:bodyPr wrap="square" rtlCol="0">
            <a:spAutoFit/>
          </a:bodyPr>
          <a:lstStyle/>
          <a:p>
            <a:r>
              <a:rPr lang="en-US" dirty="0" smtClean="0"/>
              <a:t>Detox off of methadone</a:t>
            </a:r>
          </a:p>
          <a:p>
            <a:r>
              <a:rPr lang="en-US" dirty="0" smtClean="0"/>
              <a:t>Continue use of methadone</a:t>
            </a:r>
            <a:endParaRPr lang="en-US" dirty="0"/>
          </a:p>
        </p:txBody>
      </p:sp>
      <p:cxnSp>
        <p:nvCxnSpPr>
          <p:cNvPr id="7" name="Straight Connector 6"/>
          <p:cNvCxnSpPr/>
          <p:nvPr/>
        </p:nvCxnSpPr>
        <p:spPr>
          <a:xfrm>
            <a:off x="4250653" y="4110446"/>
            <a:ext cx="64269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260232" y="4384766"/>
            <a:ext cx="642693"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24621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5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err="1"/>
              <a:t>Fiellin</a:t>
            </a:r>
            <a:r>
              <a:rPr lang="en-US" sz="3200" dirty="0"/>
              <a:t> 2014: </a:t>
            </a:r>
            <a:r>
              <a:rPr lang="en-US" sz="3200" dirty="0" err="1"/>
              <a:t>Bup</a:t>
            </a:r>
            <a:r>
              <a:rPr lang="en-US" sz="3200" dirty="0"/>
              <a:t> taper v maintenance</a:t>
            </a:r>
          </a:p>
        </p:txBody>
      </p:sp>
      <p:pic>
        <p:nvPicPr>
          <p:cNvPr id="5" name="Content Placeholder 3" descr="Fiellin Survival Curve Bup taper maint 2014.tiff"/>
          <p:cNvPicPr>
            <a:picLocks noGrp="1" noChangeAspect="1"/>
          </p:cNvPicPr>
          <p:nvPr>
            <p:ph idx="1"/>
          </p:nvPr>
        </p:nvPicPr>
        <p:blipFill rotWithShape="1">
          <a:blip r:embed="rId4">
            <a:extLst>
              <a:ext uri="{28A0092B-C50C-407E-A947-70E740481C1C}">
                <a14:useLocalDpi xmlns:a14="http://schemas.microsoft.com/office/drawing/2010/main" val="0"/>
              </a:ext>
            </a:extLst>
          </a:blip>
          <a:srcRect l="6819" t="14623" r="6518" b="3229"/>
          <a:stretch/>
        </p:blipFill>
        <p:spPr>
          <a:xfrm>
            <a:off x="304800" y="1418450"/>
            <a:ext cx="7677150" cy="4525149"/>
          </a:xfrm>
        </p:spPr>
      </p:pic>
      <p:pic>
        <p:nvPicPr>
          <p:cNvPr id="6" name="Review of Fell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8191500" y="3071424"/>
            <a:ext cx="609600" cy="609600"/>
          </a:xfrm>
          <a:prstGeom prst="rect">
            <a:avLst/>
          </a:prstGeom>
          <a:ln w="38100">
            <a:solidFill>
              <a:srgbClr val="FF0000"/>
            </a:solidFill>
          </a:ln>
        </p:spPr>
      </p:pic>
    </p:spTree>
    <p:extLst>
      <p:ext uri="{BB962C8B-B14F-4D97-AF65-F5344CB8AC3E}">
        <p14:creationId xmlns:p14="http://schemas.microsoft.com/office/powerpoint/2010/main" val="4185369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9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t>Warden et </a:t>
            </a:r>
            <a:r>
              <a:rPr lang="en-US" sz="3600" dirty="0" smtClean="0"/>
              <a:t>al 2012 (youth</a:t>
            </a:r>
            <a:r>
              <a:rPr lang="en-US" sz="3600" dirty="0"/>
              <a:t>)</a:t>
            </a:r>
          </a:p>
        </p:txBody>
      </p:sp>
      <p:pic>
        <p:nvPicPr>
          <p:cNvPr id="5"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74466" y="1100138"/>
            <a:ext cx="5088334" cy="5281562"/>
          </a:xfrm>
        </p:spPr>
      </p:pic>
      <p:pic>
        <p:nvPicPr>
          <p:cNvPr id="6" name="Review of Ward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7734300" y="3131319"/>
            <a:ext cx="609600" cy="609600"/>
          </a:xfrm>
          <a:prstGeom prst="rect">
            <a:avLst/>
          </a:prstGeom>
          <a:ln w="38100">
            <a:solidFill>
              <a:srgbClr val="FF0000"/>
            </a:solidFill>
          </a:ln>
        </p:spPr>
      </p:pic>
    </p:spTree>
    <p:extLst>
      <p:ext uri="{BB962C8B-B14F-4D97-AF65-F5344CB8AC3E}">
        <p14:creationId xmlns:p14="http://schemas.microsoft.com/office/powerpoint/2010/main" val="3356469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4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err="1"/>
              <a:t>Hser</a:t>
            </a:r>
            <a:r>
              <a:rPr lang="en-US" sz="3600" dirty="0"/>
              <a:t> et al 2015 (START study)</a:t>
            </a:r>
          </a:p>
        </p:txBody>
      </p:sp>
      <p:pic>
        <p:nvPicPr>
          <p:cNvPr id="5" name="Content Placeholder 3"/>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780558" y="1070428"/>
            <a:ext cx="6741053" cy="5055790"/>
          </a:xfrm>
        </p:spPr>
      </p:pic>
      <p:pic>
        <p:nvPicPr>
          <p:cNvPr id="6" name="Hser Revie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tretch>
            <a:fillRect/>
          </a:stretch>
        </p:blipFill>
        <p:spPr>
          <a:xfrm>
            <a:off x="8239760" y="2250905"/>
            <a:ext cx="609600" cy="609600"/>
          </a:xfrm>
          <a:prstGeom prst="rect">
            <a:avLst/>
          </a:prstGeom>
          <a:ln w="38100">
            <a:solidFill>
              <a:srgbClr val="FF0000"/>
            </a:solidFill>
          </a:ln>
        </p:spPr>
      </p:pic>
      <p:sp>
        <p:nvSpPr>
          <p:cNvPr id="7" name="TextBox 6"/>
          <p:cNvSpPr txBox="1"/>
          <p:nvPr/>
        </p:nvSpPr>
        <p:spPr>
          <a:xfrm>
            <a:off x="7721600" y="2371039"/>
            <a:ext cx="518160" cy="369332"/>
          </a:xfrm>
          <a:prstGeom prst="rect">
            <a:avLst/>
          </a:prstGeom>
          <a:noFill/>
        </p:spPr>
        <p:txBody>
          <a:bodyPr wrap="square" rtlCol="0">
            <a:spAutoFit/>
          </a:bodyPr>
          <a:lstStyle/>
          <a:p>
            <a:r>
              <a:rPr lang="en-US" dirty="0" smtClean="0"/>
              <a:t>1</a:t>
            </a:r>
            <a:endParaRPr lang="en-US" dirty="0"/>
          </a:p>
        </p:txBody>
      </p:sp>
      <p:pic>
        <p:nvPicPr>
          <p:cNvPr id="8" name="Hser Review Continue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extLst>
              <a:ext uri="{28A0092B-C50C-407E-A947-70E740481C1C}">
                <a14:useLocalDpi xmlns:a14="http://schemas.microsoft.com/office/drawing/2010/main" val="0"/>
              </a:ext>
            </a:extLst>
          </a:blip>
          <a:stretch>
            <a:fillRect/>
          </a:stretch>
        </p:blipFill>
        <p:spPr>
          <a:xfrm>
            <a:off x="8239760" y="4347215"/>
            <a:ext cx="609600" cy="609600"/>
          </a:xfrm>
          <a:prstGeom prst="rect">
            <a:avLst/>
          </a:prstGeom>
          <a:ln w="38100">
            <a:solidFill>
              <a:srgbClr val="FF0000"/>
            </a:solidFill>
          </a:ln>
        </p:spPr>
      </p:pic>
      <p:sp>
        <p:nvSpPr>
          <p:cNvPr id="9" name="TextBox 8"/>
          <p:cNvSpPr txBox="1"/>
          <p:nvPr/>
        </p:nvSpPr>
        <p:spPr>
          <a:xfrm>
            <a:off x="7721600" y="4467349"/>
            <a:ext cx="518160"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24011379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2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6950"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754981" y="1317680"/>
            <a:ext cx="7634037" cy="4752920"/>
          </a:xfrm>
        </p:spPr>
        <p:txBody>
          <a:bodyPr/>
          <a:lstStyle/>
          <a:p>
            <a:r>
              <a:rPr lang="en-US" dirty="0" smtClean="0"/>
              <a:t>Not demographics alone</a:t>
            </a:r>
          </a:p>
          <a:p>
            <a:r>
              <a:rPr lang="en-US" dirty="0" smtClean="0"/>
              <a:t>Age of initiation</a:t>
            </a:r>
          </a:p>
          <a:p>
            <a:pPr lvl="1"/>
            <a:r>
              <a:rPr lang="en-US" dirty="0" smtClean="0"/>
              <a:t>Sometimes correlated with age of presentation to treatment</a:t>
            </a:r>
            <a:endParaRPr lang="en-US" dirty="0"/>
          </a:p>
          <a:p>
            <a:r>
              <a:rPr lang="en-US" dirty="0"/>
              <a:t>Addiction history severity</a:t>
            </a:r>
          </a:p>
          <a:p>
            <a:pPr lvl="1"/>
            <a:r>
              <a:rPr lang="en-US" dirty="0"/>
              <a:t>Length of severity  (i.e. heroin use, injection history)</a:t>
            </a:r>
          </a:p>
          <a:p>
            <a:pPr lvl="1"/>
            <a:r>
              <a:rPr lang="en-US" dirty="0"/>
              <a:t>Premorbid functioning</a:t>
            </a:r>
          </a:p>
          <a:p>
            <a:pPr marL="457200" lvl="1" indent="0">
              <a:buNone/>
            </a:pPr>
            <a:endParaRPr lang="en-US" dirty="0" smtClean="0"/>
          </a:p>
        </p:txBody>
      </p:sp>
      <p:sp>
        <p:nvSpPr>
          <p:cNvPr id="4" name="Title 3"/>
          <p:cNvSpPr>
            <a:spLocks noGrp="1"/>
          </p:cNvSpPr>
          <p:nvPr>
            <p:ph type="title"/>
          </p:nvPr>
        </p:nvSpPr>
        <p:spPr/>
        <p:txBody>
          <a:bodyPr/>
          <a:lstStyle/>
          <a:p>
            <a:r>
              <a:rPr lang="en-US" sz="4000" dirty="0"/>
              <a:t>Predictors of </a:t>
            </a:r>
            <a:r>
              <a:rPr lang="en-US" sz="4000" dirty="0" smtClean="0"/>
              <a:t>Retention</a:t>
            </a:r>
            <a:endParaRPr lang="en-US" sz="4000" dirty="0"/>
          </a:p>
        </p:txBody>
      </p:sp>
    </p:spTree>
    <p:extLst>
      <p:ext uri="{BB962C8B-B14F-4D97-AF65-F5344CB8AC3E}">
        <p14:creationId xmlns:p14="http://schemas.microsoft.com/office/powerpoint/2010/main" val="2237174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457200" y="1317680"/>
            <a:ext cx="8381523" cy="4752920"/>
          </a:xfrm>
        </p:spPr>
        <p:txBody>
          <a:bodyPr>
            <a:normAutofit/>
          </a:bodyPr>
          <a:lstStyle/>
          <a:p>
            <a:r>
              <a:rPr lang="en-US" dirty="0"/>
              <a:t>Patients need advice on:</a:t>
            </a:r>
          </a:p>
          <a:p>
            <a:pPr lvl="3">
              <a:buFont typeface="Arial"/>
              <a:buChar char="•"/>
            </a:pPr>
            <a:r>
              <a:rPr lang="en-US" sz="2800" dirty="0"/>
              <a:t>Getting through detox period successfully </a:t>
            </a:r>
          </a:p>
          <a:p>
            <a:pPr lvl="3">
              <a:buFont typeface="Arial"/>
              <a:buChar char="•"/>
            </a:pPr>
            <a:r>
              <a:rPr lang="en-US" sz="2800" dirty="0"/>
              <a:t>Symptoms following induction on MAT</a:t>
            </a:r>
          </a:p>
          <a:p>
            <a:pPr lvl="3">
              <a:buFont typeface="Arial"/>
              <a:buChar char="•"/>
            </a:pPr>
            <a:r>
              <a:rPr lang="en-US" sz="2800" dirty="0"/>
              <a:t>Necessary duration of treatment (i.e. 12+mo)</a:t>
            </a:r>
          </a:p>
          <a:p>
            <a:pPr lvl="4">
              <a:buFont typeface="Arial"/>
              <a:buChar char="•"/>
            </a:pPr>
            <a:r>
              <a:rPr lang="en-US" sz="2800" dirty="0"/>
              <a:t>What will get in their way? Internal beliefs?</a:t>
            </a:r>
          </a:p>
          <a:p>
            <a:r>
              <a:rPr lang="en-US" dirty="0"/>
              <a:t>What systems of care are needed to shepherd through this process successfully? </a:t>
            </a:r>
          </a:p>
          <a:p>
            <a:endParaRPr lang="en-US" dirty="0"/>
          </a:p>
        </p:txBody>
      </p:sp>
      <p:sp>
        <p:nvSpPr>
          <p:cNvPr id="4" name="Title 3"/>
          <p:cNvSpPr>
            <a:spLocks noGrp="1"/>
          </p:cNvSpPr>
          <p:nvPr>
            <p:ph type="title"/>
          </p:nvPr>
        </p:nvSpPr>
        <p:spPr/>
        <p:txBody>
          <a:bodyPr/>
          <a:lstStyle/>
          <a:p>
            <a:r>
              <a:rPr lang="en-US" sz="4000" dirty="0" smtClean="0"/>
              <a:t>Anticipatory Guidance</a:t>
            </a:r>
            <a:endParaRPr lang="en-US" sz="4000" dirty="0"/>
          </a:p>
        </p:txBody>
      </p:sp>
    </p:spTree>
    <p:extLst>
      <p:ext uri="{BB962C8B-B14F-4D97-AF65-F5344CB8AC3E}">
        <p14:creationId xmlns:p14="http://schemas.microsoft.com/office/powerpoint/2010/main" val="2545222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675391" y="2105080"/>
            <a:ext cx="8011409" cy="4752920"/>
          </a:xfrm>
        </p:spPr>
        <p:txBody>
          <a:bodyPr/>
          <a:lstStyle/>
          <a:p>
            <a:r>
              <a:rPr lang="en-US" dirty="0" smtClean="0"/>
              <a:t>Providers’ Clinical Support System (PCSS)</a:t>
            </a:r>
          </a:p>
          <a:p>
            <a:pPr lvl="1"/>
            <a:r>
              <a:rPr lang="en-US" dirty="0" smtClean="0"/>
              <a:t>PCSS-MAT: </a:t>
            </a:r>
            <a:r>
              <a:rPr lang="en-US" dirty="0" smtClean="0">
                <a:hlinkClick r:id="rId2"/>
              </a:rPr>
              <a:t>http://pcssmat.org</a:t>
            </a:r>
            <a:endParaRPr lang="en-US" dirty="0" smtClean="0"/>
          </a:p>
          <a:p>
            <a:pPr lvl="1"/>
            <a:endParaRPr lang="en-US" dirty="0"/>
          </a:p>
        </p:txBody>
      </p:sp>
      <p:sp>
        <p:nvSpPr>
          <p:cNvPr id="4" name="Title 3"/>
          <p:cNvSpPr>
            <a:spLocks noGrp="1"/>
          </p:cNvSpPr>
          <p:nvPr>
            <p:ph type="title"/>
          </p:nvPr>
        </p:nvSpPr>
        <p:spPr/>
        <p:txBody>
          <a:bodyPr/>
          <a:lstStyle/>
          <a:p>
            <a:r>
              <a:rPr lang="en-US" dirty="0" smtClean="0"/>
              <a:t>Resources</a:t>
            </a:r>
            <a:endParaRPr lang="en-US" dirty="0"/>
          </a:p>
        </p:txBody>
      </p:sp>
    </p:spTree>
    <p:extLst>
      <p:ext uri="{BB962C8B-B14F-4D97-AF65-F5344CB8AC3E}">
        <p14:creationId xmlns:p14="http://schemas.microsoft.com/office/powerpoint/2010/main" val="2302585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26063"/>
            <a:ext cx="8229600" cy="690416"/>
          </a:xfrm>
        </p:spPr>
        <p:txBody>
          <a:bodyPr/>
          <a:lstStyle/>
          <a:p>
            <a:r>
              <a:rPr lang="en-US" dirty="0" smtClean="0"/>
              <a:t>Tapering</a:t>
            </a:r>
            <a:endParaRPr lang="en-US" dirty="0"/>
          </a:p>
        </p:txBody>
      </p:sp>
    </p:spTree>
    <p:extLst>
      <p:ext uri="{BB962C8B-B14F-4D97-AF65-F5344CB8AC3E}">
        <p14:creationId xmlns:p14="http://schemas.microsoft.com/office/powerpoint/2010/main" val="3688216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275772" y="1317680"/>
            <a:ext cx="8562952" cy="4752920"/>
          </a:xfrm>
        </p:spPr>
        <p:txBody>
          <a:bodyPr>
            <a:normAutofit/>
          </a:bodyPr>
          <a:lstStyle/>
          <a:p>
            <a:r>
              <a:rPr lang="en-US" sz="2400" b="1" dirty="0"/>
              <a:t>Typically patients with continuous sobriety for 1-2+ years have the best outcomes</a:t>
            </a:r>
          </a:p>
          <a:p>
            <a:pPr marL="904875" lvl="1">
              <a:buFont typeface="Arial"/>
              <a:buChar char="•"/>
            </a:pPr>
            <a:r>
              <a:rPr lang="en-US" sz="2000" dirty="0"/>
              <a:t>Treatment &lt;6 months has worse outcomes</a:t>
            </a:r>
            <a:endParaRPr lang="en-US" sz="600" dirty="0"/>
          </a:p>
          <a:p>
            <a:r>
              <a:rPr lang="en-US" sz="2400" b="1" dirty="0"/>
              <a:t>There is no evidence to support stopping MAT</a:t>
            </a:r>
          </a:p>
          <a:p>
            <a:pPr marL="904875" lvl="1">
              <a:buFont typeface="Arial"/>
              <a:buChar char="•"/>
            </a:pPr>
            <a:r>
              <a:rPr lang="en-US" sz="2000" dirty="0"/>
              <a:t>95% of methadone patients do not achieve abstinence when attempting to taper off (</a:t>
            </a:r>
            <a:r>
              <a:rPr lang="en-US" sz="2000" dirty="0" err="1"/>
              <a:t>Nosyk</a:t>
            </a:r>
            <a:r>
              <a:rPr lang="en-US" sz="2000" dirty="0"/>
              <a:t>, et al. 2013)</a:t>
            </a:r>
          </a:p>
          <a:p>
            <a:pPr marL="676275" lvl="1" indent="0">
              <a:buNone/>
            </a:pPr>
            <a:endParaRPr lang="en-US" sz="600" dirty="0"/>
          </a:p>
          <a:p>
            <a:pPr marL="904875" lvl="1">
              <a:buFont typeface="Arial"/>
              <a:buChar char="•"/>
            </a:pPr>
            <a:r>
              <a:rPr lang="en-US" sz="2000" dirty="0"/>
              <a:t>Over 90% of buprenorphine patients relapse within 8 weeks of taper completion (Weiss, et al. 2011)</a:t>
            </a:r>
          </a:p>
          <a:p>
            <a:pPr marL="425381" lvl="1" indent="0">
              <a:buNone/>
            </a:pPr>
            <a:endParaRPr lang="en-US" sz="600" dirty="0"/>
          </a:p>
          <a:p>
            <a:r>
              <a:rPr lang="en-US" sz="2400" b="1" dirty="0"/>
              <a:t>Successful patients are commonly maintained on</a:t>
            </a:r>
          </a:p>
          <a:p>
            <a:pPr marL="904875" lvl="1">
              <a:buFont typeface="Arial"/>
              <a:buChar char="•"/>
            </a:pPr>
            <a:r>
              <a:rPr lang="en-US" sz="2000" dirty="0"/>
              <a:t>Methadone for 24+ months, Buprenorphine for 18+ months </a:t>
            </a:r>
          </a:p>
          <a:p>
            <a:endParaRPr lang="en-US" dirty="0"/>
          </a:p>
        </p:txBody>
      </p:sp>
      <p:sp>
        <p:nvSpPr>
          <p:cNvPr id="4" name="Title 3"/>
          <p:cNvSpPr>
            <a:spLocks noGrp="1"/>
          </p:cNvSpPr>
          <p:nvPr>
            <p:ph type="title"/>
          </p:nvPr>
        </p:nvSpPr>
        <p:spPr/>
        <p:txBody>
          <a:bodyPr/>
          <a:lstStyle/>
          <a:p>
            <a:r>
              <a:rPr lang="en-US" sz="3600" dirty="0" smtClean="0"/>
              <a:t>Tapering</a:t>
            </a:r>
            <a:endParaRPr lang="en-US" sz="3600" dirty="0"/>
          </a:p>
        </p:txBody>
      </p:sp>
    </p:spTree>
    <p:extLst>
      <p:ext uri="{BB962C8B-B14F-4D97-AF65-F5344CB8AC3E}">
        <p14:creationId xmlns:p14="http://schemas.microsoft.com/office/powerpoint/2010/main" val="362612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348344" y="1317680"/>
            <a:ext cx="8490380" cy="4752920"/>
          </a:xfrm>
        </p:spPr>
        <p:txBody>
          <a:bodyPr>
            <a:normAutofit/>
          </a:bodyPr>
          <a:lstStyle/>
          <a:p>
            <a:pPr marL="366713" lvl="1">
              <a:buSzPct val="100000"/>
            </a:pPr>
            <a:r>
              <a:rPr lang="en-US" sz="1200" dirty="0" err="1">
                <a:cs typeface="Franklin Gothic Book "/>
              </a:rPr>
              <a:t>Bentzley</a:t>
            </a:r>
            <a:r>
              <a:rPr lang="en-US" sz="1200" dirty="0">
                <a:cs typeface="Franklin Gothic Book "/>
              </a:rPr>
              <a:t> BS, Barth KS, Back SE, Book SW (2015). Discontinuation of buprenorphine maintenance therapy: Perspectives and outcomes. </a:t>
            </a:r>
            <a:r>
              <a:rPr lang="en-US" sz="1200" i="1" dirty="0">
                <a:cs typeface="Franklin Gothic Book "/>
              </a:rPr>
              <a:t>J Sub Abuse Treat</a:t>
            </a:r>
            <a:r>
              <a:rPr lang="en-US" sz="1200" dirty="0">
                <a:cs typeface="Franklin Gothic Book "/>
              </a:rPr>
              <a:t>,52:48-57.</a:t>
            </a:r>
          </a:p>
          <a:p>
            <a:pPr marL="366713" lvl="1">
              <a:buSzPct val="100000"/>
            </a:pPr>
            <a:r>
              <a:rPr lang="en-US" sz="1200" dirty="0" err="1"/>
              <a:t>Fiellin</a:t>
            </a:r>
            <a:r>
              <a:rPr lang="en-US" sz="1200" dirty="0"/>
              <a:t> DA, </a:t>
            </a:r>
            <a:r>
              <a:rPr lang="en-US" sz="1200" dirty="0" err="1"/>
              <a:t>Schottenfeld</a:t>
            </a:r>
            <a:r>
              <a:rPr lang="en-US" sz="1200" dirty="0"/>
              <a:t> RS, Cutter CJ, et al (2014).  Primary Care–Based </a:t>
            </a:r>
            <a:r>
              <a:rPr lang="en-US" sz="1200" dirty="0" err="1"/>
              <a:t>Bup</a:t>
            </a:r>
            <a:r>
              <a:rPr lang="en-US" sz="1200" dirty="0"/>
              <a:t> Taper vs Maintenance Therapy for Prescription Opioid Dependence: A Randomized Clinical Trial. </a:t>
            </a:r>
            <a:r>
              <a:rPr lang="de-DE" sz="1200" i="1" dirty="0"/>
              <a:t>JAMA Intern Med;</a:t>
            </a:r>
            <a:r>
              <a:rPr lang="de-DE" sz="1200" dirty="0"/>
              <a:t>174(12):1947-1954.</a:t>
            </a:r>
          </a:p>
          <a:p>
            <a:pPr marL="366713" lvl="1">
              <a:buSzPct val="100000"/>
            </a:pPr>
            <a:r>
              <a:rPr lang="de-DE" sz="1200" dirty="0"/>
              <a:t>Hser Y, Evans E, Huang D, et al (2015). Long-term outcomes after randomization to buprenorphine/naloxone versus methadone in a multi-site trial. </a:t>
            </a:r>
            <a:r>
              <a:rPr lang="de-DE" sz="1200" i="1" dirty="0"/>
              <a:t>Addiction;</a:t>
            </a:r>
            <a:r>
              <a:rPr lang="de-DE" sz="1200" dirty="0"/>
              <a:t>111:695-705.</a:t>
            </a:r>
            <a:endParaRPr lang="en-US" sz="1200" dirty="0"/>
          </a:p>
          <a:p>
            <a:pPr marL="366713" lvl="1">
              <a:buSzPct val="100000"/>
            </a:pPr>
            <a:r>
              <a:rPr lang="en-US" sz="1200" dirty="0"/>
              <a:t>Ling W, </a:t>
            </a:r>
            <a:r>
              <a:rPr lang="en-US" sz="1200" dirty="0" err="1"/>
              <a:t>Hillhouse</a:t>
            </a:r>
            <a:r>
              <a:rPr lang="en-US" sz="1200" dirty="0"/>
              <a:t> M, </a:t>
            </a:r>
            <a:r>
              <a:rPr lang="en-US" sz="1200" dirty="0" err="1"/>
              <a:t>Domier</a:t>
            </a:r>
            <a:r>
              <a:rPr lang="en-US" sz="1200" dirty="0"/>
              <a:t> C, et al. Buprenorphine tapering schedule and illicit opioid </a:t>
            </a:r>
            <a:r>
              <a:rPr lang="it-IT" sz="1200" dirty="0"/>
              <a:t>use. </a:t>
            </a:r>
            <a:r>
              <a:rPr lang="it-IT" sz="1200" i="1" dirty="0"/>
              <a:t>Addiction.</a:t>
            </a:r>
            <a:r>
              <a:rPr lang="it-IT" sz="1200" dirty="0"/>
              <a:t> 2009;104(2):256-265.</a:t>
            </a:r>
            <a:endParaRPr lang="en-US" sz="1200" dirty="0"/>
          </a:p>
          <a:p>
            <a:pPr marL="366713" lvl="1">
              <a:buSzPct val="100000"/>
            </a:pPr>
            <a:r>
              <a:rPr lang="en-US" sz="1200" dirty="0" err="1"/>
              <a:t>Nosyk</a:t>
            </a:r>
            <a:r>
              <a:rPr lang="en-US" sz="1200" dirty="0"/>
              <a:t> B, Anglin D, Brissette S, et al (2013). A call for evidence-based medical treatment of opioid dependence in the United States and Canada. </a:t>
            </a:r>
            <a:r>
              <a:rPr lang="en-US" sz="1200" i="1" dirty="0"/>
              <a:t>Health Affairs</a:t>
            </a:r>
            <a:r>
              <a:rPr lang="en-US" sz="1200" dirty="0"/>
              <a:t>; 32(8)1462-1469.</a:t>
            </a:r>
          </a:p>
          <a:p>
            <a:pPr marL="366713" lvl="1">
              <a:buSzPct val="100000"/>
            </a:pPr>
            <a:r>
              <a:rPr lang="en-US" sz="1200" dirty="0">
                <a:cs typeface="Franklin Gothic Book "/>
              </a:rPr>
              <a:t>Sees KL, </a:t>
            </a:r>
            <a:r>
              <a:rPr lang="en-US" sz="1200" dirty="0" err="1">
                <a:cs typeface="Franklin Gothic Book "/>
              </a:rPr>
              <a:t>Delucchi</a:t>
            </a:r>
            <a:r>
              <a:rPr lang="en-US" sz="1200" dirty="0">
                <a:cs typeface="Franklin Gothic Book "/>
              </a:rPr>
              <a:t> KL, Masson C, et a (2000)l. Methadone maintenance v 180 day psychosocially enriched detoxification for treatment of opioid dependence. </a:t>
            </a:r>
            <a:r>
              <a:rPr lang="en-US" sz="1200" i="1" dirty="0">
                <a:cs typeface="Franklin Gothic Book "/>
              </a:rPr>
              <a:t>JAMA</a:t>
            </a:r>
            <a:r>
              <a:rPr lang="en-US" sz="1200" dirty="0">
                <a:cs typeface="Franklin Gothic Book "/>
              </a:rPr>
              <a:t> 283(10):1303-1310</a:t>
            </a:r>
          </a:p>
          <a:p>
            <a:pPr marL="366713" lvl="1">
              <a:buSzPct val="100000"/>
            </a:pPr>
            <a:r>
              <a:rPr lang="en-US" sz="1200" dirty="0" err="1">
                <a:cs typeface="Franklin Gothic Book "/>
              </a:rPr>
              <a:t>Sigmon</a:t>
            </a:r>
            <a:r>
              <a:rPr lang="en-US" sz="1200" dirty="0">
                <a:cs typeface="Franklin Gothic Book "/>
              </a:rPr>
              <a:t>, S. C., Dunn, K. E., </a:t>
            </a:r>
            <a:r>
              <a:rPr lang="en-US" sz="1200" dirty="0" err="1">
                <a:cs typeface="Franklin Gothic Book "/>
              </a:rPr>
              <a:t>Saulsgiver</a:t>
            </a:r>
            <a:r>
              <a:rPr lang="en-US" sz="1200" dirty="0">
                <a:cs typeface="Franklin Gothic Book "/>
              </a:rPr>
              <a:t>, K, et al. (2013). A randomized, double-blind evaluation of buprenorphine taper duration in primary prescription opioid abusers. </a:t>
            </a:r>
            <a:r>
              <a:rPr lang="en-US" sz="1200" i="1" dirty="0">
                <a:cs typeface="Franklin Gothic Book "/>
              </a:rPr>
              <a:t>JAMA Psychiatry</a:t>
            </a:r>
            <a:r>
              <a:rPr lang="en-US" sz="1200" dirty="0">
                <a:cs typeface="Franklin Gothic Book "/>
              </a:rPr>
              <a:t>.</a:t>
            </a:r>
          </a:p>
          <a:p>
            <a:pPr marL="366713" lvl="1">
              <a:buSzPct val="100000"/>
            </a:pPr>
            <a:r>
              <a:rPr lang="en-US" sz="1200" dirty="0">
                <a:cs typeface="Franklin Gothic Book "/>
              </a:rPr>
              <a:t>Warden D, </a:t>
            </a:r>
            <a:r>
              <a:rPr lang="en-US" sz="1200" dirty="0" err="1">
                <a:cs typeface="Franklin Gothic Book "/>
              </a:rPr>
              <a:t>Subramaniam</a:t>
            </a:r>
            <a:r>
              <a:rPr lang="en-US" sz="1200" dirty="0">
                <a:cs typeface="Franklin Gothic Book "/>
              </a:rPr>
              <a:t> GA, </a:t>
            </a:r>
            <a:r>
              <a:rPr lang="en-US" sz="1200" dirty="0" err="1">
                <a:cs typeface="Franklin Gothic Book "/>
              </a:rPr>
              <a:t>Carmody</a:t>
            </a:r>
            <a:r>
              <a:rPr lang="en-US" sz="1200" dirty="0">
                <a:cs typeface="Franklin Gothic Book "/>
              </a:rPr>
              <a:t> T, et al (2012). Predictors of attrition with buprenorphine/naloxone treatment in opioid dependent youth. </a:t>
            </a:r>
            <a:r>
              <a:rPr lang="en-US" sz="1200" i="1" dirty="0"/>
              <a:t>Addictive Behaviors </a:t>
            </a:r>
            <a:r>
              <a:rPr lang="en-US" sz="1200" dirty="0"/>
              <a:t>37:1046–1053.</a:t>
            </a:r>
          </a:p>
          <a:p>
            <a:pPr marL="366713" lvl="1">
              <a:buSzPct val="100000"/>
            </a:pPr>
            <a:r>
              <a:rPr lang="en-US" sz="1200" dirty="0"/>
              <a:t>Weiss RD, Potter JS, </a:t>
            </a:r>
            <a:r>
              <a:rPr lang="en-US" sz="1200" dirty="0" err="1"/>
              <a:t>Fiellin</a:t>
            </a:r>
            <a:r>
              <a:rPr lang="en-US" sz="1200" dirty="0"/>
              <a:t> D, et al. A Two-Phase Randomized Controlled Trial of Adjunctive Counseling during Brief and Extended Buprenorphine-Naloxone Treatment for Prescription Opioid Dependence. </a:t>
            </a:r>
            <a:r>
              <a:rPr lang="en-US" sz="1200" i="1" dirty="0"/>
              <a:t>Arch Gen Psychiatry</a:t>
            </a:r>
            <a:r>
              <a:rPr lang="en-US" sz="1200" dirty="0"/>
              <a:t>. 2011;68(12):1238–46.</a:t>
            </a:r>
          </a:p>
          <a:p>
            <a:pPr marL="366713" lvl="1">
              <a:buSzPct val="100000"/>
            </a:pPr>
            <a:r>
              <a:rPr lang="en-US" sz="1200" dirty="0"/>
              <a:t>Woody GE, Poole SA, </a:t>
            </a:r>
            <a:r>
              <a:rPr lang="en-US" sz="1200" dirty="0" err="1"/>
              <a:t>Subramaniam</a:t>
            </a:r>
            <a:r>
              <a:rPr lang="en-US" sz="1200" dirty="0"/>
              <a:t> G, et al. Extended vs short-term buprenorphine-naloxone for treatment of opioid-addicted youth: a randomized trial. </a:t>
            </a:r>
            <a:r>
              <a:rPr lang="en-US" sz="1200" i="1" dirty="0"/>
              <a:t>JAMA</a:t>
            </a:r>
            <a:r>
              <a:rPr lang="en-US" sz="1200" dirty="0"/>
              <a:t>. 2008;300(17):2003-2011.</a:t>
            </a:r>
          </a:p>
          <a:p>
            <a:endParaRPr lang="en-US" dirty="0"/>
          </a:p>
        </p:txBody>
      </p:sp>
      <p:sp>
        <p:nvSpPr>
          <p:cNvPr id="4" name="Title 3"/>
          <p:cNvSpPr>
            <a:spLocks noGrp="1"/>
          </p:cNvSpPr>
          <p:nvPr>
            <p:ph type="title"/>
          </p:nvPr>
        </p:nvSpPr>
        <p:spPr/>
        <p:txBody>
          <a:bodyPr/>
          <a:lstStyle/>
          <a:p>
            <a:r>
              <a:rPr lang="en-US" sz="3600" dirty="0" smtClean="0"/>
              <a:t>References</a:t>
            </a:r>
            <a:endParaRPr lang="en-US" sz="3600" dirty="0"/>
          </a:p>
        </p:txBody>
      </p:sp>
    </p:spTree>
    <p:extLst>
      <p:ext uri="{BB962C8B-B14F-4D97-AF65-F5344CB8AC3E}">
        <p14:creationId xmlns:p14="http://schemas.microsoft.com/office/powerpoint/2010/main" val="19222638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647340" y="2105080"/>
            <a:ext cx="7849320" cy="4752920"/>
          </a:xfrm>
        </p:spPr>
        <p:txBody>
          <a:bodyPr/>
          <a:lstStyle/>
          <a:p>
            <a:pPr marL="0" indent="0" algn="ctr">
              <a:buNone/>
            </a:pPr>
            <a:r>
              <a:rPr lang="en-US" dirty="0"/>
              <a:t>“Addiction is a primary, chronic disease of brain reward, motivation, memory and related circuitry.”</a:t>
            </a:r>
          </a:p>
          <a:p>
            <a:pPr algn="ctr"/>
            <a:endParaRPr lang="en-US" dirty="0"/>
          </a:p>
          <a:p>
            <a:pPr marL="0" indent="0" algn="ctr">
              <a:buNone/>
            </a:pPr>
            <a:r>
              <a:rPr lang="en-US" dirty="0"/>
              <a:t>- ASAM</a:t>
            </a:r>
          </a:p>
          <a:p>
            <a:endParaRPr lang="en-US" dirty="0"/>
          </a:p>
        </p:txBody>
      </p:sp>
      <p:sp>
        <p:nvSpPr>
          <p:cNvPr id="4" name="Title 3"/>
          <p:cNvSpPr>
            <a:spLocks noGrp="1"/>
          </p:cNvSpPr>
          <p:nvPr>
            <p:ph type="title"/>
          </p:nvPr>
        </p:nvSpPr>
        <p:spPr>
          <a:xfrm>
            <a:off x="457200" y="537540"/>
            <a:ext cx="8229600" cy="690416"/>
          </a:xfrm>
        </p:spPr>
        <p:txBody>
          <a:bodyPr/>
          <a:lstStyle/>
          <a:p>
            <a:r>
              <a:rPr lang="en-US" sz="3200" b="0" dirty="0"/>
              <a:t>Addiction: </a:t>
            </a:r>
            <a:br>
              <a:rPr lang="en-US" sz="3200" b="0" dirty="0"/>
            </a:br>
            <a:r>
              <a:rPr lang="en-US" sz="3200" b="0" dirty="0"/>
              <a:t>A Chronic Relapsing Disorder</a:t>
            </a:r>
            <a:endParaRPr lang="en-US" sz="3200" dirty="0"/>
          </a:p>
        </p:txBody>
      </p:sp>
    </p:spTree>
    <p:extLst>
      <p:ext uri="{BB962C8B-B14F-4D97-AF65-F5344CB8AC3E}">
        <p14:creationId xmlns:p14="http://schemas.microsoft.com/office/powerpoint/2010/main" val="3396947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875763" y="3319315"/>
            <a:ext cx="7662929" cy="2017948"/>
          </a:xfrm>
        </p:spPr>
        <p:txBody>
          <a:bodyPr>
            <a:normAutofit/>
          </a:bodyPr>
          <a:lstStyle/>
          <a:p>
            <a:pPr marL="0" indent="0" algn="ctr">
              <a:buNone/>
            </a:pPr>
            <a:r>
              <a:rPr lang="en-US" sz="2000" dirty="0" smtClean="0"/>
              <a:t>If you have any questions/comments</a:t>
            </a:r>
            <a:r>
              <a:rPr lang="en-US" sz="2000" smtClean="0"/>
              <a:t>, please contact:</a:t>
            </a:r>
          </a:p>
          <a:p>
            <a:pPr marL="0" indent="0" algn="ctr">
              <a:buNone/>
            </a:pPr>
            <a:r>
              <a:rPr lang="en-US" sz="2000" smtClean="0"/>
              <a:t> </a:t>
            </a:r>
            <a:r>
              <a:rPr lang="en-US" sz="2000" dirty="0" smtClean="0"/>
              <a:t>Nick Szubiak, Integrated Health Consultant at the National Council for Behavioral Health </a:t>
            </a:r>
          </a:p>
          <a:p>
            <a:pPr marL="0" indent="0" algn="ctr">
              <a:buNone/>
            </a:pPr>
            <a:r>
              <a:rPr lang="en-US" sz="2000" dirty="0" smtClean="0"/>
              <a:t>NickS@thenationalcouncil.org</a:t>
            </a:r>
            <a:endParaRPr lang="en-US" sz="2000" dirty="0"/>
          </a:p>
        </p:txBody>
      </p:sp>
      <p:sp>
        <p:nvSpPr>
          <p:cNvPr id="4" name="Title 3"/>
          <p:cNvSpPr>
            <a:spLocks noGrp="1"/>
          </p:cNvSpPr>
          <p:nvPr>
            <p:ph type="title"/>
          </p:nvPr>
        </p:nvSpPr>
        <p:spPr/>
        <p:txBody>
          <a:bodyPr/>
          <a:lstStyle/>
          <a:p>
            <a:r>
              <a:rPr lang="en-US" dirty="0" smtClean="0"/>
              <a:t>Thank you </a:t>
            </a:r>
            <a:endParaRPr lang="en-US" dirty="0"/>
          </a:p>
        </p:txBody>
      </p:sp>
      <p:pic>
        <p:nvPicPr>
          <p:cNvPr id="5" name="Nick's Closing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tretch>
            <a:fillRect/>
          </a:stretch>
        </p:blipFill>
        <p:spPr>
          <a:xfrm>
            <a:off x="4189926" y="1691118"/>
            <a:ext cx="609600" cy="609600"/>
          </a:xfrm>
          <a:prstGeom prst="rect">
            <a:avLst/>
          </a:prstGeom>
          <a:ln w="38100">
            <a:solidFill>
              <a:srgbClr val="FF0000"/>
            </a:solidFill>
          </a:ln>
        </p:spPr>
      </p:pic>
    </p:spTree>
    <p:extLst>
      <p:ext uri="{BB962C8B-B14F-4D97-AF65-F5344CB8AC3E}">
        <p14:creationId xmlns:p14="http://schemas.microsoft.com/office/powerpoint/2010/main" val="849479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6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457200" y="882748"/>
            <a:ext cx="8381523" cy="3835556"/>
          </a:xfrm>
        </p:spPr>
        <p:txBody>
          <a:bodyPr>
            <a:normAutofit fontScale="85000" lnSpcReduction="20000"/>
          </a:bodyPr>
          <a:lstStyle/>
          <a:p>
            <a:pPr>
              <a:lnSpc>
                <a:spcPct val="110000"/>
              </a:lnSpc>
              <a:spcBef>
                <a:spcPts val="0"/>
              </a:spcBef>
            </a:pPr>
            <a:r>
              <a:rPr lang="en-US" sz="2300" dirty="0"/>
              <a:t>Addiction is a primary, chronic disease of brain reward, motivation, memory and related circuitry. Dysfunction in these circuits leads to characteristic biological, psychological, social and spiritual manifestations. This is reflected in an individual pathologically pursuing reward and/or relief by substance use and other behaviors</a:t>
            </a:r>
            <a:r>
              <a:rPr lang="en-US" sz="2300" dirty="0" smtClean="0"/>
              <a:t>.</a:t>
            </a:r>
          </a:p>
          <a:p>
            <a:pPr marL="0" indent="0">
              <a:lnSpc>
                <a:spcPct val="110000"/>
              </a:lnSpc>
              <a:spcBef>
                <a:spcPts val="0"/>
              </a:spcBef>
              <a:buNone/>
            </a:pPr>
            <a:endParaRPr lang="en-US" sz="2300" dirty="0" smtClean="0"/>
          </a:p>
          <a:p>
            <a:pPr>
              <a:lnSpc>
                <a:spcPct val="110000"/>
              </a:lnSpc>
              <a:spcBef>
                <a:spcPts val="0"/>
              </a:spcBef>
            </a:pPr>
            <a:r>
              <a:rPr lang="en-US" sz="2300" dirty="0" smtClean="0"/>
              <a:t>Addiction </a:t>
            </a:r>
            <a:r>
              <a:rPr lang="en-US" sz="2300" dirty="0"/>
              <a:t>is characterized by </a:t>
            </a:r>
            <a:r>
              <a:rPr lang="en-US" sz="2300" dirty="0" smtClean="0"/>
              <a:t>the following:</a:t>
            </a:r>
          </a:p>
          <a:p>
            <a:pPr marL="914400" lvl="1" indent="-514350">
              <a:lnSpc>
                <a:spcPct val="110000"/>
              </a:lnSpc>
              <a:spcBef>
                <a:spcPts val="0"/>
              </a:spcBef>
              <a:buFont typeface="+mj-lt"/>
              <a:buAutoNum type="arabicPeriod"/>
            </a:pPr>
            <a:r>
              <a:rPr lang="en-US" sz="2300" dirty="0" smtClean="0"/>
              <a:t>Inability to consistently abstain</a:t>
            </a:r>
          </a:p>
          <a:p>
            <a:pPr marL="914400" lvl="1" indent="-514350">
              <a:lnSpc>
                <a:spcPct val="110000"/>
              </a:lnSpc>
              <a:spcBef>
                <a:spcPts val="0"/>
              </a:spcBef>
              <a:buFont typeface="+mj-lt"/>
              <a:buAutoNum type="arabicPeriod"/>
            </a:pPr>
            <a:r>
              <a:rPr lang="en-US" sz="2300" dirty="0" smtClean="0"/>
              <a:t>Impairment in behavioral control</a:t>
            </a:r>
          </a:p>
          <a:p>
            <a:pPr marL="914400" lvl="1" indent="-514350">
              <a:lnSpc>
                <a:spcPct val="110000"/>
              </a:lnSpc>
              <a:spcBef>
                <a:spcPts val="0"/>
              </a:spcBef>
              <a:buFont typeface="+mj-lt"/>
              <a:buAutoNum type="arabicPeriod"/>
            </a:pPr>
            <a:r>
              <a:rPr lang="en-US" sz="2300" dirty="0" smtClean="0"/>
              <a:t>Craving</a:t>
            </a:r>
          </a:p>
          <a:p>
            <a:pPr marL="914400" lvl="1" indent="-514350">
              <a:lnSpc>
                <a:spcPct val="110000"/>
              </a:lnSpc>
              <a:spcBef>
                <a:spcPts val="0"/>
              </a:spcBef>
              <a:buFont typeface="+mj-lt"/>
              <a:buAutoNum type="arabicPeriod"/>
            </a:pPr>
            <a:r>
              <a:rPr lang="en-US" sz="2300" dirty="0" smtClean="0"/>
              <a:t>Diminished recognition of significant problems with one’s behaviors and interpersonal relationships</a:t>
            </a:r>
          </a:p>
          <a:p>
            <a:pPr marL="914400" lvl="1" indent="-514350">
              <a:lnSpc>
                <a:spcPct val="110000"/>
              </a:lnSpc>
              <a:spcBef>
                <a:spcPts val="0"/>
              </a:spcBef>
              <a:buFont typeface="+mj-lt"/>
              <a:buAutoNum type="arabicPeriod"/>
            </a:pPr>
            <a:r>
              <a:rPr lang="en-US" sz="2300" dirty="0" smtClean="0"/>
              <a:t>Dysfunctional emotional responses</a:t>
            </a:r>
          </a:p>
          <a:p>
            <a:pPr marL="914400" lvl="1" indent="-514350">
              <a:lnSpc>
                <a:spcPct val="110000"/>
              </a:lnSpc>
              <a:spcBef>
                <a:spcPts val="0"/>
              </a:spcBef>
              <a:buFont typeface="+mj-lt"/>
              <a:buAutoNum type="arabicPeriod"/>
            </a:pPr>
            <a:endParaRPr lang="en-US" dirty="0" smtClean="0"/>
          </a:p>
          <a:p>
            <a:pPr marL="400050" lvl="1" indent="0">
              <a:lnSpc>
                <a:spcPct val="110000"/>
              </a:lnSpc>
              <a:spcBef>
                <a:spcPts val="0"/>
              </a:spcBef>
              <a:buNone/>
            </a:pPr>
            <a:endParaRPr lang="en-US" dirty="0"/>
          </a:p>
          <a:p>
            <a:pPr>
              <a:spcBef>
                <a:spcPts val="0"/>
              </a:spcBef>
            </a:pPr>
            <a:endParaRPr lang="en-US" dirty="0"/>
          </a:p>
        </p:txBody>
      </p:sp>
      <p:sp>
        <p:nvSpPr>
          <p:cNvPr id="4" name="Title 3"/>
          <p:cNvSpPr>
            <a:spLocks noGrp="1"/>
          </p:cNvSpPr>
          <p:nvPr>
            <p:ph type="title"/>
          </p:nvPr>
        </p:nvSpPr>
        <p:spPr/>
        <p:txBody>
          <a:bodyPr/>
          <a:lstStyle/>
          <a:p>
            <a:r>
              <a:rPr lang="en-US" sz="3200" dirty="0" smtClean="0"/>
              <a:t>Addiction: Chronic &amp; Relapsing</a:t>
            </a:r>
            <a:endParaRPr lang="en-US" sz="3200" dirty="0"/>
          </a:p>
        </p:txBody>
      </p:sp>
      <p:sp>
        <p:nvSpPr>
          <p:cNvPr id="2" name="TextBox 1"/>
          <p:cNvSpPr txBox="1"/>
          <p:nvPr/>
        </p:nvSpPr>
        <p:spPr>
          <a:xfrm>
            <a:off x="457200" y="4718304"/>
            <a:ext cx="7882128"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Like other chronic diseases, addiction often involves cycles of relapse and remission. Without treatment or engagement in recovery activities, addiction is progressive and can result in disability or premature death</a:t>
            </a:r>
          </a:p>
          <a:p>
            <a:endParaRPr lang="en-US" dirty="0"/>
          </a:p>
        </p:txBody>
      </p:sp>
    </p:spTree>
    <p:extLst>
      <p:ext uri="{BB962C8B-B14F-4D97-AF65-F5344CB8AC3E}">
        <p14:creationId xmlns:p14="http://schemas.microsoft.com/office/powerpoint/2010/main" val="4216098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457200" y="1049456"/>
            <a:ext cx="8241315" cy="4752920"/>
          </a:xfrm>
        </p:spPr>
        <p:txBody>
          <a:bodyPr>
            <a:normAutofit/>
          </a:bodyPr>
          <a:lstStyle/>
          <a:p>
            <a:pPr marL="0" indent="0">
              <a:buNone/>
              <a:defRPr/>
            </a:pPr>
            <a:r>
              <a:rPr lang="en-US" altLang="en-US" dirty="0"/>
              <a:t>DSM-5 released May </a:t>
            </a:r>
            <a:r>
              <a:rPr lang="en-US" altLang="en-US" dirty="0" smtClean="0"/>
              <a:t>2013 </a:t>
            </a:r>
          </a:p>
          <a:p>
            <a:pPr marL="0" indent="0">
              <a:buNone/>
              <a:defRPr/>
            </a:pPr>
            <a:r>
              <a:rPr lang="en-US" altLang="en-US" dirty="0" smtClean="0"/>
              <a:t>“Substance </a:t>
            </a:r>
            <a:r>
              <a:rPr lang="en-US" altLang="en-US" dirty="0"/>
              <a:t>Use Disorder” terminology</a:t>
            </a:r>
          </a:p>
          <a:p>
            <a:pPr marL="0" indent="0">
              <a:buNone/>
              <a:defRPr/>
            </a:pPr>
            <a:r>
              <a:rPr lang="en-US" altLang="en-US" dirty="0"/>
              <a:t>11 diagnostic criteria over a </a:t>
            </a:r>
            <a:r>
              <a:rPr lang="en-US" altLang="en-US" u="sng" dirty="0"/>
              <a:t>12-month</a:t>
            </a:r>
            <a:r>
              <a:rPr lang="en-US" altLang="en-US" dirty="0"/>
              <a:t> period:</a:t>
            </a:r>
          </a:p>
          <a:p>
            <a:pPr lvl="1">
              <a:buFont typeface="Arial" charset="0"/>
              <a:buChar char="•"/>
              <a:defRPr/>
            </a:pPr>
            <a:r>
              <a:rPr lang="en-US" altLang="en-US" sz="2800" dirty="0"/>
              <a:t>Mild: 2-3 symptoms</a:t>
            </a:r>
          </a:p>
          <a:p>
            <a:pPr lvl="1">
              <a:buFont typeface="Arial" charset="0"/>
              <a:buChar char="•"/>
              <a:defRPr/>
            </a:pPr>
            <a:r>
              <a:rPr lang="en-US" altLang="en-US" sz="2800" dirty="0"/>
              <a:t>Moderate: 4-5 symptoms</a:t>
            </a:r>
          </a:p>
          <a:p>
            <a:pPr lvl="1">
              <a:buFont typeface="Arial" charset="0"/>
              <a:buChar char="•"/>
              <a:defRPr/>
            </a:pPr>
            <a:r>
              <a:rPr lang="en-US" altLang="en-US" sz="2800" dirty="0"/>
              <a:t>Severe: 6 or more symptoms</a:t>
            </a:r>
          </a:p>
          <a:p>
            <a:endParaRPr lang="en-US" dirty="0"/>
          </a:p>
        </p:txBody>
      </p:sp>
      <p:sp>
        <p:nvSpPr>
          <p:cNvPr id="4" name="Title 3"/>
          <p:cNvSpPr>
            <a:spLocks noGrp="1"/>
          </p:cNvSpPr>
          <p:nvPr>
            <p:ph type="title"/>
          </p:nvPr>
        </p:nvSpPr>
        <p:spPr/>
        <p:txBody>
          <a:bodyPr/>
          <a:lstStyle/>
          <a:p>
            <a:r>
              <a:rPr lang="en-US" sz="3200" dirty="0" smtClean="0"/>
              <a:t>Diagnosis of Addiction</a:t>
            </a:r>
            <a:endParaRPr 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0653" y="4164084"/>
            <a:ext cx="2706147" cy="1805000"/>
          </a:xfrm>
          <a:prstGeom prst="rect">
            <a:avLst/>
          </a:prstGeom>
        </p:spPr>
      </p:pic>
    </p:spTree>
    <p:extLst>
      <p:ext uri="{BB962C8B-B14F-4D97-AF65-F5344CB8AC3E}">
        <p14:creationId xmlns:p14="http://schemas.microsoft.com/office/powerpoint/2010/main" val="745312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t>11 Symptoms of SUDs</a:t>
            </a:r>
            <a:endParaRPr lang="en-US" sz="3200" dirty="0"/>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2305821487"/>
              </p:ext>
            </p:extLst>
          </p:nvPr>
        </p:nvGraphicFramePr>
        <p:xfrm>
          <a:off x="457200" y="1143001"/>
          <a:ext cx="8229600" cy="48188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DSM 5 Criteri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tretch>
            <a:fillRect/>
          </a:stretch>
        </p:blipFill>
        <p:spPr>
          <a:xfrm>
            <a:off x="7601712" y="5126736"/>
            <a:ext cx="609600" cy="609600"/>
          </a:xfrm>
          <a:prstGeom prst="rect">
            <a:avLst/>
          </a:prstGeom>
          <a:ln w="38100">
            <a:solidFill>
              <a:srgbClr val="FF0000"/>
            </a:solidFill>
          </a:ln>
        </p:spPr>
      </p:pic>
    </p:spTree>
    <p:extLst>
      <p:ext uri="{BB962C8B-B14F-4D97-AF65-F5344CB8AC3E}">
        <p14:creationId xmlns:p14="http://schemas.microsoft.com/office/powerpoint/2010/main" val="12868627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99"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1347454" y="2105080"/>
            <a:ext cx="6449091" cy="4752920"/>
          </a:xfrm>
        </p:spPr>
        <p:txBody>
          <a:bodyPr/>
          <a:lstStyle/>
          <a:p>
            <a:pPr marL="0" indent="0">
              <a:buNone/>
            </a:pPr>
            <a:r>
              <a:rPr lang="en-US" sz="2400" dirty="0"/>
              <a:t>MAT includes 3 modalities:</a:t>
            </a:r>
          </a:p>
          <a:p>
            <a:pPr lvl="1">
              <a:buFont typeface="Arial"/>
              <a:buChar char="•"/>
            </a:pPr>
            <a:r>
              <a:rPr lang="en-US" b="1" dirty="0"/>
              <a:t>Methadone</a:t>
            </a:r>
            <a:r>
              <a:rPr lang="en-US" dirty="0"/>
              <a:t> (schedule II)</a:t>
            </a:r>
          </a:p>
          <a:p>
            <a:pPr lvl="1">
              <a:buFont typeface="Arial"/>
              <a:buChar char="•"/>
            </a:pPr>
            <a:r>
              <a:rPr lang="en-US" b="1" dirty="0"/>
              <a:t>Buprenorphine </a:t>
            </a:r>
            <a:r>
              <a:rPr lang="en-US" dirty="0"/>
              <a:t>(schedule III)</a:t>
            </a:r>
          </a:p>
          <a:p>
            <a:pPr lvl="1">
              <a:buFont typeface="Arial"/>
              <a:buChar char="•"/>
            </a:pPr>
            <a:r>
              <a:rPr lang="en-US" b="1" dirty="0"/>
              <a:t>Naltrexone </a:t>
            </a:r>
            <a:r>
              <a:rPr lang="en-US" dirty="0"/>
              <a:t>(not controlled)</a:t>
            </a:r>
          </a:p>
          <a:p>
            <a:endParaRPr lang="en-US" dirty="0"/>
          </a:p>
        </p:txBody>
      </p:sp>
      <p:sp>
        <p:nvSpPr>
          <p:cNvPr id="4" name="Title 3"/>
          <p:cNvSpPr>
            <a:spLocks noGrp="1"/>
          </p:cNvSpPr>
          <p:nvPr>
            <p:ph type="title"/>
          </p:nvPr>
        </p:nvSpPr>
        <p:spPr>
          <a:xfrm>
            <a:off x="457200" y="277676"/>
            <a:ext cx="8229600" cy="690416"/>
          </a:xfrm>
        </p:spPr>
        <p:txBody>
          <a:bodyPr/>
          <a:lstStyle/>
          <a:p>
            <a:r>
              <a:rPr lang="en-US" sz="3200" dirty="0" smtClean="0"/>
              <a:t>MAT: Medication Assisted Treatment for Opioid Use Disorder (OUD)</a:t>
            </a:r>
            <a:endParaRPr lang="en-US" sz="3200" dirty="0"/>
          </a:p>
        </p:txBody>
      </p:sp>
    </p:spTree>
    <p:extLst>
      <p:ext uri="{BB962C8B-B14F-4D97-AF65-F5344CB8AC3E}">
        <p14:creationId xmlns:p14="http://schemas.microsoft.com/office/powerpoint/2010/main" val="1917887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926592" y="1317680"/>
            <a:ext cx="7912131" cy="4752920"/>
          </a:xfrm>
        </p:spPr>
        <p:txBody>
          <a:bodyPr>
            <a:normAutofit/>
          </a:bodyPr>
          <a:lstStyle/>
          <a:p>
            <a:pPr marL="0" indent="0">
              <a:buNone/>
            </a:pPr>
            <a:endParaRPr lang="en-US" sz="2400" dirty="0"/>
          </a:p>
          <a:p>
            <a:pPr lvl="1">
              <a:buFont typeface="Arial"/>
              <a:buChar char="•"/>
            </a:pPr>
            <a:r>
              <a:rPr lang="en-US" dirty="0"/>
              <a:t>Reduces opioid use</a:t>
            </a:r>
          </a:p>
          <a:p>
            <a:pPr marL="393192" lvl="1" indent="0">
              <a:buNone/>
            </a:pPr>
            <a:endParaRPr lang="en-US" dirty="0"/>
          </a:p>
          <a:p>
            <a:pPr lvl="1">
              <a:buFont typeface="Arial"/>
              <a:buChar char="•"/>
            </a:pPr>
            <a:r>
              <a:rPr lang="en-US" dirty="0"/>
              <a:t>Protects against opioid-related overdoses</a:t>
            </a:r>
          </a:p>
          <a:p>
            <a:pPr marL="393192" lvl="1" indent="0">
              <a:buNone/>
            </a:pPr>
            <a:endParaRPr lang="en-US" dirty="0"/>
          </a:p>
          <a:p>
            <a:pPr lvl="1">
              <a:buFont typeface="Arial"/>
              <a:buChar char="•"/>
            </a:pPr>
            <a:r>
              <a:rPr lang="en-US" dirty="0"/>
              <a:t>Prevents injection behaviors</a:t>
            </a:r>
          </a:p>
          <a:p>
            <a:pPr marL="393192" lvl="1" indent="0">
              <a:buNone/>
            </a:pPr>
            <a:endParaRPr lang="en-US" dirty="0"/>
          </a:p>
          <a:p>
            <a:pPr lvl="1">
              <a:buFont typeface="Arial"/>
              <a:buChar char="•"/>
            </a:pPr>
            <a:r>
              <a:rPr lang="en-US" dirty="0"/>
              <a:t>Reduces criminal behavior</a:t>
            </a:r>
          </a:p>
        </p:txBody>
      </p:sp>
      <p:sp>
        <p:nvSpPr>
          <p:cNvPr id="4" name="Title 3"/>
          <p:cNvSpPr>
            <a:spLocks noGrp="1"/>
          </p:cNvSpPr>
          <p:nvPr>
            <p:ph type="title"/>
          </p:nvPr>
        </p:nvSpPr>
        <p:spPr/>
        <p:txBody>
          <a:bodyPr/>
          <a:lstStyle/>
          <a:p>
            <a:r>
              <a:rPr lang="en-US" sz="3200" dirty="0" smtClean="0"/>
              <a:t>MAT: Medication Assisted Treatment</a:t>
            </a:r>
            <a:endParaRPr lang="en-US" sz="3200" dirty="0"/>
          </a:p>
        </p:txBody>
      </p:sp>
    </p:spTree>
    <p:extLst>
      <p:ext uri="{BB962C8B-B14F-4D97-AF65-F5344CB8AC3E}">
        <p14:creationId xmlns:p14="http://schemas.microsoft.com/office/powerpoint/2010/main" val="2756929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987552" y="1317680"/>
            <a:ext cx="7851171" cy="4752920"/>
          </a:xfrm>
        </p:spPr>
        <p:txBody>
          <a:bodyPr>
            <a:normAutofit/>
          </a:bodyPr>
          <a:lstStyle/>
          <a:p>
            <a:pPr marL="0" indent="0">
              <a:buNone/>
            </a:pPr>
            <a:endParaRPr lang="en-US" sz="2400" dirty="0"/>
          </a:p>
          <a:p>
            <a:pPr lvl="1">
              <a:buFont typeface="Arial"/>
              <a:buChar char="•"/>
            </a:pPr>
            <a:r>
              <a:rPr lang="en-US" dirty="0"/>
              <a:t>Reduces drug use</a:t>
            </a:r>
          </a:p>
          <a:p>
            <a:pPr lvl="3">
              <a:buFont typeface="Arial"/>
              <a:buChar char="•"/>
            </a:pPr>
            <a:r>
              <a:rPr lang="en-US" sz="2400" dirty="0"/>
              <a:t>Total amount used</a:t>
            </a:r>
          </a:p>
          <a:p>
            <a:pPr lvl="3">
              <a:buFont typeface="Arial"/>
              <a:buChar char="•"/>
            </a:pPr>
            <a:r>
              <a:rPr lang="en-US" sz="2400" dirty="0"/>
              <a:t>Number of days/month used</a:t>
            </a:r>
          </a:p>
          <a:p>
            <a:pPr lvl="3">
              <a:buFont typeface="Arial"/>
              <a:buChar char="•"/>
            </a:pPr>
            <a:r>
              <a:rPr lang="en-US" sz="2400" dirty="0"/>
              <a:t>Number of weeks </a:t>
            </a:r>
            <a:r>
              <a:rPr lang="en-US" sz="2400" dirty="0" smtClean="0"/>
              <a:t>with any drug use</a:t>
            </a:r>
            <a:endParaRPr lang="en-US" sz="2400" dirty="0"/>
          </a:p>
          <a:p>
            <a:pPr marL="393192" lvl="1" indent="0">
              <a:buNone/>
            </a:pPr>
            <a:endParaRPr lang="en-US" dirty="0"/>
          </a:p>
          <a:p>
            <a:pPr lvl="1">
              <a:buFont typeface="Arial"/>
              <a:buChar char="•"/>
            </a:pPr>
            <a:r>
              <a:rPr lang="en-US" dirty="0"/>
              <a:t>Protects against overdoses</a:t>
            </a:r>
          </a:p>
          <a:p>
            <a:pPr lvl="1">
              <a:buFont typeface="Arial"/>
              <a:buChar char="•"/>
            </a:pPr>
            <a:r>
              <a:rPr lang="en-US" dirty="0"/>
              <a:t>Prevents injection behaviors</a:t>
            </a:r>
          </a:p>
          <a:p>
            <a:pPr lvl="1">
              <a:buFont typeface="Arial"/>
              <a:buChar char="•"/>
            </a:pPr>
            <a:r>
              <a:rPr lang="en-US" dirty="0"/>
              <a:t>Reduces criminal behavior</a:t>
            </a:r>
          </a:p>
          <a:p>
            <a:endParaRPr lang="en-US" dirty="0"/>
          </a:p>
        </p:txBody>
      </p:sp>
      <p:sp>
        <p:nvSpPr>
          <p:cNvPr id="4" name="Title 3"/>
          <p:cNvSpPr>
            <a:spLocks noGrp="1"/>
          </p:cNvSpPr>
          <p:nvPr>
            <p:ph type="title"/>
          </p:nvPr>
        </p:nvSpPr>
        <p:spPr/>
        <p:txBody>
          <a:bodyPr/>
          <a:lstStyle/>
          <a:p>
            <a:r>
              <a:rPr lang="en-US" sz="3200" dirty="0" smtClean="0"/>
              <a:t>Background: MAT for OUDs</a:t>
            </a:r>
            <a:endParaRPr lang="en-US" sz="3200" dirty="0"/>
          </a:p>
        </p:txBody>
      </p:sp>
    </p:spTree>
    <p:extLst>
      <p:ext uri="{BB962C8B-B14F-4D97-AF65-F5344CB8AC3E}">
        <p14:creationId xmlns:p14="http://schemas.microsoft.com/office/powerpoint/2010/main" val="3226641821"/>
      </p:ext>
    </p:extLst>
  </p:cSld>
  <p:clrMapOvr>
    <a:masterClrMapping/>
  </p:clrMapOvr>
</p:sld>
</file>

<file path=ppt/theme/theme1.xml><?xml version="1.0" encoding="utf-8"?>
<a:theme xmlns:a="http://schemas.openxmlformats.org/drawingml/2006/main" name="NatCon Slide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w/title and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3613E42935B84E95711D358A750BB7" ma:contentTypeVersion="17" ma:contentTypeDescription="Create a new document." ma:contentTypeScope="" ma:versionID="f3bea84087f77e14ee2b474616ec26d0">
  <xsd:schema xmlns:xsd="http://www.w3.org/2001/XMLSchema" xmlns:xs="http://www.w3.org/2001/XMLSchema" xmlns:p="http://schemas.microsoft.com/office/2006/metadata/properties" xmlns:ns2="8ec708c4-0aff-4385-8afc-b2b27acb50e5" xmlns:ns3="7f18e201-5525-4ce8-a1ac-ecdd51c4cbc6" targetNamespace="http://schemas.microsoft.com/office/2006/metadata/properties" ma:root="true" ma:fieldsID="8c2f96b7dfc9aaaa827d09e188e8bf15" ns2:_="" ns3:_="">
    <xsd:import namespace="8ec708c4-0aff-4385-8afc-b2b27acb50e5"/>
    <xsd:import namespace="7f18e201-5525-4ce8-a1ac-ecdd51c4cbc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c708c4-0aff-4385-8afc-b2b27acb50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fe284ab-3129-4a4f-a33b-1446679d6377"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f18e201-5525-4ce8-a1ac-ecdd51c4cbc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a36a778d-8a49-4838-8cd8-8c5897b151a8}" ma:internalName="TaxCatchAll" ma:showField="CatchAllData" ma:web="7f18e201-5525-4ce8-a1ac-ecdd51c4cb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f18e201-5525-4ce8-a1ac-ecdd51c4cbc6" xsi:nil="true"/>
    <lcf76f155ced4ddcb4097134ff3c332f xmlns="8ec708c4-0aff-4385-8afc-b2b27acb50e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99001E9-F4E9-47B2-AD1E-1FD54B94AEB6}"/>
</file>

<file path=customXml/itemProps2.xml><?xml version="1.0" encoding="utf-8"?>
<ds:datastoreItem xmlns:ds="http://schemas.openxmlformats.org/officeDocument/2006/customXml" ds:itemID="{D3D35082-2D59-437F-8AB7-5D6360BFBBF1}"/>
</file>

<file path=customXml/itemProps3.xml><?xml version="1.0" encoding="utf-8"?>
<ds:datastoreItem xmlns:ds="http://schemas.openxmlformats.org/officeDocument/2006/customXml" ds:itemID="{9686E1D5-5F0C-41BF-AB45-729848678E73}"/>
</file>

<file path=docProps/app.xml><?xml version="1.0" encoding="utf-8"?>
<Properties xmlns="http://schemas.openxmlformats.org/officeDocument/2006/extended-properties" xmlns:vt="http://schemas.openxmlformats.org/officeDocument/2006/docPropsVTypes">
  <TotalTime>2095</TotalTime>
  <Words>1296</Words>
  <Application>Microsoft Office PowerPoint</Application>
  <PresentationFormat>On-screen Show (4:3)</PresentationFormat>
  <Paragraphs>173</Paragraphs>
  <Slides>30</Slides>
  <Notes>0</Notes>
  <HiddenSlides>0</HiddenSlides>
  <MMClips>15</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30</vt:i4>
      </vt:variant>
    </vt:vector>
  </HeadingPairs>
  <TitlesOfParts>
    <vt:vector size="35" baseType="lpstr">
      <vt:lpstr>Arial</vt:lpstr>
      <vt:lpstr>Calibri</vt:lpstr>
      <vt:lpstr>Franklin Gothic Book </vt:lpstr>
      <vt:lpstr>NatCon Slide Master</vt:lpstr>
      <vt:lpstr>Blank w/title and content</vt:lpstr>
      <vt:lpstr>Medication-Assisted Treatment (MAT): Maintenance, Treatment, and Outcomes</vt:lpstr>
      <vt:lpstr>Arthur Robin Williams, MD, MBE, Disclosures</vt:lpstr>
      <vt:lpstr>Addiction:  A Chronic Relapsing Disorder</vt:lpstr>
      <vt:lpstr>Addiction: Chronic &amp; Relapsing</vt:lpstr>
      <vt:lpstr>Diagnosis of Addiction</vt:lpstr>
      <vt:lpstr>11 Symptoms of SUDs</vt:lpstr>
      <vt:lpstr>MAT: Medication Assisted Treatment for Opioid Use Disorder (OUD)</vt:lpstr>
      <vt:lpstr>MAT: Medication Assisted Treatment</vt:lpstr>
      <vt:lpstr>Background: MAT for OUDs</vt:lpstr>
      <vt:lpstr>Background: MAT for OUDs</vt:lpstr>
      <vt:lpstr>Overview: Medication Assisted Treatment</vt:lpstr>
      <vt:lpstr>Duration of Treatment</vt:lpstr>
      <vt:lpstr>Bentzley 2015 (Review on BUP Discontinuation)</vt:lpstr>
      <vt:lpstr>Sigmon et al. 2013</vt:lpstr>
      <vt:lpstr>Weiss et al. 2011</vt:lpstr>
      <vt:lpstr>Weiss et al. 2011</vt:lpstr>
      <vt:lpstr>Ling 2009</vt:lpstr>
      <vt:lpstr>Woody 2008</vt:lpstr>
      <vt:lpstr>Sees et al 2000: MMTP v 180 day detox</vt:lpstr>
      <vt:lpstr>Sees 2000: MMTP v 180 day detox</vt:lpstr>
      <vt:lpstr>Fiellin 2014: Bup taper v maintenance</vt:lpstr>
      <vt:lpstr>Warden et al 2012 (youth)</vt:lpstr>
      <vt:lpstr>Hser et al 2015 (START study)</vt:lpstr>
      <vt:lpstr>Predictors of Retention</vt:lpstr>
      <vt:lpstr>Anticipatory Guidance</vt:lpstr>
      <vt:lpstr>Resources</vt:lpstr>
      <vt:lpstr>Tapering</vt:lpstr>
      <vt:lpstr>Tapering</vt:lpstr>
      <vt:lpstr>References</vt:lpstr>
      <vt:lpstr>Thank you </vt:lpstr>
    </vt:vector>
  </TitlesOfParts>
  <Company>TNC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A</dc:creator>
  <cp:lastModifiedBy>Garland, Paula</cp:lastModifiedBy>
  <cp:revision>137</cp:revision>
  <cp:lastPrinted>2018-11-30T21:28:22Z</cp:lastPrinted>
  <dcterms:created xsi:type="dcterms:W3CDTF">2014-02-11T20:15:26Z</dcterms:created>
  <dcterms:modified xsi:type="dcterms:W3CDTF">2018-11-30T21:29:00Z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0x010100963613E42935B84E95711D358A750BB7</vt:lpwstr>
  </property>
</Properties>
</file>