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handoutMasterIdLst>
    <p:handoutMasterId r:id="rId44"/>
  </p:handoutMasterIdLst>
  <p:sldIdLst>
    <p:sldId id="256" r:id="rId2"/>
    <p:sldId id="257" r:id="rId3"/>
    <p:sldId id="259" r:id="rId4"/>
    <p:sldId id="284" r:id="rId5"/>
    <p:sldId id="258" r:id="rId6"/>
    <p:sldId id="262" r:id="rId7"/>
    <p:sldId id="263" r:id="rId8"/>
    <p:sldId id="282" r:id="rId9"/>
    <p:sldId id="261" r:id="rId10"/>
    <p:sldId id="264" r:id="rId11"/>
    <p:sldId id="270" r:id="rId12"/>
    <p:sldId id="265" r:id="rId13"/>
    <p:sldId id="267" r:id="rId14"/>
    <p:sldId id="268" r:id="rId15"/>
    <p:sldId id="269" r:id="rId16"/>
    <p:sldId id="271" r:id="rId17"/>
    <p:sldId id="272" r:id="rId18"/>
    <p:sldId id="274" r:id="rId19"/>
    <p:sldId id="275" r:id="rId20"/>
    <p:sldId id="276" r:id="rId21"/>
    <p:sldId id="277" r:id="rId22"/>
    <p:sldId id="279" r:id="rId23"/>
    <p:sldId id="280" r:id="rId24"/>
    <p:sldId id="283" r:id="rId25"/>
    <p:sldId id="285" r:id="rId26"/>
    <p:sldId id="286" r:id="rId27"/>
    <p:sldId id="299" r:id="rId28"/>
    <p:sldId id="300" r:id="rId29"/>
    <p:sldId id="301" r:id="rId30"/>
    <p:sldId id="302" r:id="rId31"/>
    <p:sldId id="298"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2" autoAdjust="0"/>
    <p:restoredTop sz="86498" autoAdjust="0"/>
  </p:normalViewPr>
  <p:slideViewPr>
    <p:cSldViewPr snapToGrid="0">
      <p:cViewPr varScale="1">
        <p:scale>
          <a:sx n="64" d="100"/>
          <a:sy n="64" d="100"/>
        </p:scale>
        <p:origin x="618"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AD21934-F55C-4E4D-8455-349D93BF675E}" type="datetimeFigureOut">
              <a:rPr lang="en-US" smtClean="0"/>
              <a:t>11/28/2018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ABA5089-51A7-4F45-8295-4EB47E3BAD5F}" type="slidenum">
              <a:rPr lang="en-US" smtClean="0"/>
              <a:t>‹#›</a:t>
            </a:fld>
            <a:endParaRPr lang="en-US"/>
          </a:p>
        </p:txBody>
      </p:sp>
    </p:spTree>
    <p:extLst>
      <p:ext uri="{BB962C8B-B14F-4D97-AF65-F5344CB8AC3E}">
        <p14:creationId xmlns:p14="http://schemas.microsoft.com/office/powerpoint/2010/main" val="25398535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340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284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20143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9431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3006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3648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363127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0622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5350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747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952362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2113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3362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898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289362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45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11/28/2018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920891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samhsa.gov/disorders/substance-us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www.cdc.gov/ace/index.htm" TargetMode="External"/><Relationship Id="rId2" Type="http://schemas.openxmlformats.org/officeDocument/2006/relationships/hyperlink" Target="https://acestoohigh.com/2012/10/03/the-adverse-childhood-experiences-study-the-largest-most-important-public-health-study-you-never-heard-of-began-in-an-obesity-clinic/" TargetMode="External"/><Relationship Id="rId1" Type="http://schemas.openxmlformats.org/officeDocument/2006/relationships/slideLayout" Target="../slideLayouts/slideLayout2.xml"/><Relationship Id="rId5" Type="http://schemas.openxmlformats.org/officeDocument/2006/relationships/hyperlink" Target="http://www.newyorker.com/reporting/2011/03/21/110321fa_fact_tough" TargetMode="External"/><Relationship Id="rId4" Type="http://schemas.openxmlformats.org/officeDocument/2006/relationships/hyperlink" Target="http://www.cdc.gov/ace/findings.htm"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s://acestoohigh.com/researc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acestudy.org/yahoo_site_admin/assets/docs/ARV1N1.127150541.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amazon.com/Abused-Boys-Neglected-Victims-Sexual/dp/0449906299/ref=sr_1_1?ie=UTF8&amp;qid=1528843245&amp;sr=8-1&amp;keywords=abused+boys+mic+hunter"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jimhopper.com/brain-healing-and-happiness/key-brain-circuitries/"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rossinst.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traumasensitiveyog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youtube.com/watch?v=4EdIB7VZlvk&amp;feature=youtu"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thecut.com/2014/10/why-you-should-write-yourself-a-letter-tonight.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sz="5400" b="1" dirty="0">
                <a:solidFill>
                  <a:schemeClr val="accent1">
                    <a:lumMod val="75000"/>
                  </a:schemeClr>
                </a:solidFill>
              </a:rPr>
              <a:t>Trauma </a:t>
            </a:r>
            <a:r>
              <a:rPr lang="en-US" sz="5400" b="1" dirty="0" smtClean="0">
                <a:solidFill>
                  <a:schemeClr val="accent1">
                    <a:lumMod val="75000"/>
                  </a:schemeClr>
                </a:solidFill>
              </a:rPr>
              <a:t>&amp; Recovery</a:t>
            </a:r>
            <a:endParaRPr lang="en-US" sz="5400" b="1" dirty="0">
              <a:solidFill>
                <a:schemeClr val="accent1">
                  <a:lumMod val="75000"/>
                </a:schemeClr>
              </a:solidFill>
            </a:endParaRPr>
          </a:p>
        </p:txBody>
      </p:sp>
    </p:spTree>
    <p:extLst>
      <p:ext uri="{BB962C8B-B14F-4D97-AF65-F5344CB8AC3E}">
        <p14:creationId xmlns:p14="http://schemas.microsoft.com/office/powerpoint/2010/main" val="251597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640C3-D3B6-4039-8A7B-57AD4448EF5C}"/>
              </a:ext>
            </a:extLst>
          </p:cNvPr>
          <p:cNvSpPr>
            <a:spLocks noGrp="1"/>
          </p:cNvSpPr>
          <p:nvPr>
            <p:ph type="title"/>
          </p:nvPr>
        </p:nvSpPr>
        <p:spPr/>
        <p:txBody>
          <a:bodyPr/>
          <a:lstStyle/>
          <a:p>
            <a:r>
              <a:rPr lang="en-US" b="1" dirty="0"/>
              <a:t>Resilience </a:t>
            </a:r>
          </a:p>
        </p:txBody>
      </p:sp>
      <p:sp>
        <p:nvSpPr>
          <p:cNvPr id="3" name="Content Placeholder 2">
            <a:extLst>
              <a:ext uri="{FF2B5EF4-FFF2-40B4-BE49-F238E27FC236}">
                <a16:creationId xmlns:a16="http://schemas.microsoft.com/office/drawing/2014/main" id="{E9A109CE-6F15-45AC-BEBE-146AF03DCAC1}"/>
              </a:ext>
            </a:extLst>
          </p:cNvPr>
          <p:cNvSpPr>
            <a:spLocks noGrp="1"/>
          </p:cNvSpPr>
          <p:nvPr>
            <p:ph idx="1"/>
          </p:nvPr>
        </p:nvSpPr>
        <p:spPr/>
        <p:txBody>
          <a:bodyPr/>
          <a:lstStyle/>
          <a:p>
            <a:endParaRPr lang="en-US" sz="2000" dirty="0" smtClean="0"/>
          </a:p>
          <a:p>
            <a:pPr>
              <a:buClr>
                <a:schemeClr val="tx1"/>
              </a:buClr>
              <a:buFont typeface="Arial"/>
              <a:buChar char="•"/>
            </a:pPr>
            <a:r>
              <a:rPr lang="en-US" sz="2800" dirty="0" smtClean="0">
                <a:solidFill>
                  <a:schemeClr val="tx1"/>
                </a:solidFill>
              </a:rPr>
              <a:t>A </a:t>
            </a:r>
            <a:r>
              <a:rPr lang="en-US" sz="2800" dirty="0">
                <a:solidFill>
                  <a:schemeClr val="tx1"/>
                </a:solidFill>
              </a:rPr>
              <a:t>person who learned healthy coping skills in childhood will likely be better equipped to deal with events in adulthood. </a:t>
            </a:r>
          </a:p>
          <a:p>
            <a:pPr>
              <a:buClr>
                <a:schemeClr val="tx1"/>
              </a:buClr>
              <a:buFont typeface="Arial"/>
              <a:buChar char="•"/>
            </a:pPr>
            <a:r>
              <a:rPr lang="en-US" sz="2800" dirty="0">
                <a:solidFill>
                  <a:schemeClr val="tx1"/>
                </a:solidFill>
              </a:rPr>
              <a:t>This might explain the reason one person can go through a traumatic event with fewer wounds than another. </a:t>
            </a:r>
          </a:p>
          <a:p>
            <a:pPr marL="0" indent="0">
              <a:buClr>
                <a:schemeClr val="tx1"/>
              </a:buClr>
              <a:buNone/>
            </a:pPr>
            <a:endParaRPr lang="en-US" sz="2800" dirty="0">
              <a:solidFill>
                <a:schemeClr val="tx1"/>
              </a:solidFill>
            </a:endParaRPr>
          </a:p>
        </p:txBody>
      </p:sp>
    </p:spTree>
    <p:extLst>
      <p:ext uri="{BB962C8B-B14F-4D97-AF65-F5344CB8AC3E}">
        <p14:creationId xmlns:p14="http://schemas.microsoft.com/office/powerpoint/2010/main" val="394773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17A2E-DE95-4FF2-B9D0-0E18372A2B12}"/>
              </a:ext>
            </a:extLst>
          </p:cNvPr>
          <p:cNvSpPr>
            <a:spLocks noGrp="1"/>
          </p:cNvSpPr>
          <p:nvPr>
            <p:ph type="title"/>
          </p:nvPr>
        </p:nvSpPr>
        <p:spPr/>
        <p:txBody>
          <a:bodyPr/>
          <a:lstStyle/>
          <a:p>
            <a:r>
              <a:rPr lang="en-US" b="1" dirty="0"/>
              <a:t>Lends itself again to</a:t>
            </a:r>
          </a:p>
        </p:txBody>
      </p:sp>
      <p:sp>
        <p:nvSpPr>
          <p:cNvPr id="3" name="Content Placeholder 2">
            <a:extLst>
              <a:ext uri="{FF2B5EF4-FFF2-40B4-BE49-F238E27FC236}">
                <a16:creationId xmlns:a16="http://schemas.microsoft.com/office/drawing/2014/main" id="{BC834507-870A-49A1-A126-9CCC7312F904}"/>
              </a:ext>
            </a:extLst>
          </p:cNvPr>
          <p:cNvSpPr>
            <a:spLocks noGrp="1"/>
          </p:cNvSpPr>
          <p:nvPr>
            <p:ph idx="1"/>
          </p:nvPr>
        </p:nvSpPr>
        <p:spPr/>
        <p:txBody>
          <a:bodyPr>
            <a:normAutofit/>
          </a:bodyPr>
          <a:lstStyle/>
          <a:p>
            <a:endParaRPr lang="en-US" sz="2000" dirty="0" smtClean="0"/>
          </a:p>
          <a:p>
            <a:pPr>
              <a:buClr>
                <a:schemeClr val="tx1"/>
              </a:buClr>
              <a:buFont typeface="Arial"/>
              <a:buChar char="•"/>
            </a:pPr>
            <a:r>
              <a:rPr lang="en-US" sz="2800" dirty="0" smtClean="0">
                <a:solidFill>
                  <a:srgbClr val="000000"/>
                </a:solidFill>
              </a:rPr>
              <a:t>We </a:t>
            </a:r>
            <a:r>
              <a:rPr lang="en-US" sz="2800" dirty="0">
                <a:solidFill>
                  <a:srgbClr val="000000"/>
                </a:solidFill>
              </a:rPr>
              <a:t>cannot judge another persons experience to ours</a:t>
            </a:r>
          </a:p>
        </p:txBody>
      </p:sp>
    </p:spTree>
    <p:extLst>
      <p:ext uri="{BB962C8B-B14F-4D97-AF65-F5344CB8AC3E}">
        <p14:creationId xmlns:p14="http://schemas.microsoft.com/office/powerpoint/2010/main" val="3687758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4EFC-4CF3-4368-BFE7-3C0DB2D68897}"/>
              </a:ext>
            </a:extLst>
          </p:cNvPr>
          <p:cNvSpPr>
            <a:spLocks noGrp="1"/>
          </p:cNvSpPr>
          <p:nvPr>
            <p:ph type="title"/>
          </p:nvPr>
        </p:nvSpPr>
        <p:spPr/>
        <p:txBody>
          <a:bodyPr/>
          <a:lstStyle/>
          <a:p>
            <a:r>
              <a:rPr lang="en-US" b="1" dirty="0"/>
              <a:t>Where are Coping Skills Learned? </a:t>
            </a:r>
          </a:p>
        </p:txBody>
      </p:sp>
      <p:sp>
        <p:nvSpPr>
          <p:cNvPr id="3" name="Content Placeholder 2">
            <a:extLst>
              <a:ext uri="{FF2B5EF4-FFF2-40B4-BE49-F238E27FC236}">
                <a16:creationId xmlns:a16="http://schemas.microsoft.com/office/drawing/2014/main" id="{AC45FB4B-7AAF-4355-9E0B-7768ACD69AC2}"/>
              </a:ext>
            </a:extLst>
          </p:cNvPr>
          <p:cNvSpPr>
            <a:spLocks noGrp="1"/>
          </p:cNvSpPr>
          <p:nvPr>
            <p:ph idx="1"/>
          </p:nvPr>
        </p:nvSpPr>
        <p:spPr>
          <a:xfrm>
            <a:off x="677333" y="1653453"/>
            <a:ext cx="10752247" cy="4594947"/>
          </a:xfrm>
        </p:spPr>
        <p:txBody>
          <a:bodyPr>
            <a:normAutofit/>
          </a:bodyPr>
          <a:lstStyle/>
          <a:p>
            <a:pPr lvl="0"/>
            <a:endParaRPr lang="en-US" dirty="0" smtClean="0"/>
          </a:p>
          <a:p>
            <a:pPr lvl="0">
              <a:buClr>
                <a:schemeClr val="tx1"/>
              </a:buClr>
              <a:buFont typeface="Arial"/>
              <a:buChar char="•"/>
            </a:pPr>
            <a:r>
              <a:rPr lang="en-US" sz="2800" dirty="0" smtClean="0">
                <a:solidFill>
                  <a:srgbClr val="000000"/>
                </a:solidFill>
              </a:rPr>
              <a:t>Parents</a:t>
            </a:r>
            <a:endParaRPr lang="en-US" sz="2800" dirty="0">
              <a:solidFill>
                <a:srgbClr val="000000"/>
              </a:solidFill>
            </a:endParaRPr>
          </a:p>
          <a:p>
            <a:pPr lvl="0">
              <a:buClr>
                <a:schemeClr val="tx1"/>
              </a:buClr>
              <a:buFont typeface="Arial"/>
              <a:buChar char="•"/>
            </a:pPr>
            <a:r>
              <a:rPr lang="en-US" sz="2800" dirty="0">
                <a:solidFill>
                  <a:srgbClr val="000000"/>
                </a:solidFill>
              </a:rPr>
              <a:t>Roles Models</a:t>
            </a:r>
          </a:p>
          <a:p>
            <a:pPr lvl="0">
              <a:buClr>
                <a:schemeClr val="tx1"/>
              </a:buClr>
              <a:buFont typeface="Arial"/>
              <a:buChar char="•"/>
            </a:pPr>
            <a:r>
              <a:rPr lang="en-US" sz="2800" dirty="0">
                <a:solidFill>
                  <a:srgbClr val="000000"/>
                </a:solidFill>
              </a:rPr>
              <a:t>Guardians </a:t>
            </a:r>
          </a:p>
        </p:txBody>
      </p:sp>
    </p:spTree>
    <p:extLst>
      <p:ext uri="{BB962C8B-B14F-4D97-AF65-F5344CB8AC3E}">
        <p14:creationId xmlns:p14="http://schemas.microsoft.com/office/powerpoint/2010/main" val="1865378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E190-4500-4405-A683-9E8914E03549}"/>
              </a:ext>
            </a:extLst>
          </p:cNvPr>
          <p:cNvSpPr>
            <a:spLocks noGrp="1"/>
          </p:cNvSpPr>
          <p:nvPr>
            <p:ph type="title"/>
          </p:nvPr>
        </p:nvSpPr>
        <p:spPr>
          <a:xfrm>
            <a:off x="660820" y="160995"/>
            <a:ext cx="10723035" cy="889989"/>
          </a:xfrm>
        </p:spPr>
        <p:txBody>
          <a:bodyPr/>
          <a:lstStyle/>
          <a:p>
            <a:r>
              <a:rPr lang="en-US" b="1" dirty="0"/>
              <a:t>Unhealthy Ways People Cope</a:t>
            </a:r>
          </a:p>
        </p:txBody>
      </p:sp>
      <p:sp>
        <p:nvSpPr>
          <p:cNvPr id="3" name="Content Placeholder 2">
            <a:extLst>
              <a:ext uri="{FF2B5EF4-FFF2-40B4-BE49-F238E27FC236}">
                <a16:creationId xmlns:a16="http://schemas.microsoft.com/office/drawing/2014/main" id="{39D9657D-941B-4845-BF38-0993B290A155}"/>
              </a:ext>
            </a:extLst>
          </p:cNvPr>
          <p:cNvSpPr>
            <a:spLocks noGrp="1"/>
          </p:cNvSpPr>
          <p:nvPr>
            <p:ph sz="half" idx="1"/>
          </p:nvPr>
        </p:nvSpPr>
        <p:spPr/>
        <p:txBody>
          <a:bodyPr>
            <a:normAutofit/>
          </a:bodyPr>
          <a:lstStyle/>
          <a:p>
            <a:pPr>
              <a:buClr>
                <a:schemeClr val="tx1"/>
              </a:buClr>
              <a:buFont typeface="Arial"/>
              <a:buChar char="•"/>
            </a:pPr>
            <a:r>
              <a:rPr lang="en-US" dirty="0">
                <a:solidFill>
                  <a:srgbClr val="000000"/>
                </a:solidFill>
              </a:rPr>
              <a:t>Substances </a:t>
            </a:r>
          </a:p>
          <a:p>
            <a:pPr>
              <a:buClr>
                <a:schemeClr val="tx1"/>
              </a:buClr>
              <a:buFont typeface="Arial"/>
              <a:buChar char="•"/>
            </a:pPr>
            <a:r>
              <a:rPr lang="en-US" dirty="0">
                <a:solidFill>
                  <a:srgbClr val="000000"/>
                </a:solidFill>
              </a:rPr>
              <a:t>Self-Mutilation</a:t>
            </a:r>
          </a:p>
          <a:p>
            <a:pPr>
              <a:buClr>
                <a:schemeClr val="tx1"/>
              </a:buClr>
              <a:buFont typeface="Arial"/>
              <a:buChar char="•"/>
            </a:pPr>
            <a:r>
              <a:rPr lang="en-US" dirty="0">
                <a:solidFill>
                  <a:srgbClr val="000000"/>
                </a:solidFill>
              </a:rPr>
              <a:t>Medication/Pills</a:t>
            </a:r>
          </a:p>
          <a:p>
            <a:pPr>
              <a:buClr>
                <a:schemeClr val="tx1"/>
              </a:buClr>
              <a:buFont typeface="Arial"/>
              <a:buChar char="•"/>
            </a:pPr>
            <a:r>
              <a:rPr lang="en-US" dirty="0">
                <a:solidFill>
                  <a:srgbClr val="000000"/>
                </a:solidFill>
              </a:rPr>
              <a:t>Sex</a:t>
            </a:r>
          </a:p>
          <a:p>
            <a:pPr>
              <a:buClr>
                <a:schemeClr val="tx1"/>
              </a:buClr>
              <a:buFont typeface="Arial"/>
              <a:buChar char="•"/>
            </a:pPr>
            <a:r>
              <a:rPr lang="en-US" dirty="0">
                <a:solidFill>
                  <a:srgbClr val="000000"/>
                </a:solidFill>
              </a:rPr>
              <a:t>Intellectualizing</a:t>
            </a:r>
          </a:p>
          <a:p>
            <a:pPr>
              <a:buClr>
                <a:schemeClr val="tx1"/>
              </a:buClr>
              <a:buFont typeface="Arial"/>
              <a:buChar char="•"/>
            </a:pPr>
            <a:r>
              <a:rPr lang="en-US" dirty="0">
                <a:solidFill>
                  <a:srgbClr val="000000"/>
                </a:solidFill>
              </a:rPr>
              <a:t>Shame</a:t>
            </a:r>
          </a:p>
          <a:p>
            <a:pPr>
              <a:buClr>
                <a:schemeClr val="tx1"/>
              </a:buClr>
              <a:buFont typeface="Arial"/>
              <a:buChar char="•"/>
            </a:pPr>
            <a:r>
              <a:rPr lang="en-US" dirty="0">
                <a:solidFill>
                  <a:srgbClr val="000000"/>
                </a:solidFill>
              </a:rPr>
              <a:t>Drama King/Queen</a:t>
            </a:r>
          </a:p>
          <a:p>
            <a:pPr>
              <a:buClr>
                <a:schemeClr val="tx1"/>
              </a:buClr>
              <a:buFont typeface="Arial"/>
              <a:buChar char="•"/>
            </a:pPr>
            <a:r>
              <a:rPr lang="en-US" dirty="0">
                <a:solidFill>
                  <a:srgbClr val="000000"/>
                </a:solidFill>
              </a:rPr>
              <a:t>Entitlement</a:t>
            </a:r>
          </a:p>
          <a:p>
            <a:pPr>
              <a:buClr>
                <a:schemeClr val="tx1"/>
              </a:buClr>
              <a:buFont typeface="Arial"/>
              <a:buChar char="•"/>
            </a:pPr>
            <a:r>
              <a:rPr lang="en-US" dirty="0">
                <a:solidFill>
                  <a:srgbClr val="000000"/>
                </a:solidFill>
              </a:rPr>
              <a:t>Denial</a:t>
            </a:r>
          </a:p>
          <a:p>
            <a:pPr lvl="0"/>
            <a:endParaRPr lang="en-US" dirty="0"/>
          </a:p>
        </p:txBody>
      </p:sp>
      <p:sp>
        <p:nvSpPr>
          <p:cNvPr id="4" name="Content Placeholder 3">
            <a:extLst>
              <a:ext uri="{FF2B5EF4-FFF2-40B4-BE49-F238E27FC236}">
                <a16:creationId xmlns:a16="http://schemas.microsoft.com/office/drawing/2014/main" id="{1088A2B2-1E9A-4C3E-90A7-4FEC91E7947D}"/>
              </a:ext>
            </a:extLst>
          </p:cNvPr>
          <p:cNvSpPr>
            <a:spLocks noGrp="1"/>
          </p:cNvSpPr>
          <p:nvPr>
            <p:ph sz="half" idx="2"/>
          </p:nvPr>
        </p:nvSpPr>
        <p:spPr/>
        <p:txBody>
          <a:bodyPr>
            <a:noAutofit/>
          </a:bodyPr>
          <a:lstStyle/>
          <a:p>
            <a:pPr>
              <a:buClrTx/>
              <a:buFont typeface="Arial"/>
              <a:buChar char="•"/>
            </a:pPr>
            <a:r>
              <a:rPr lang="en-US" dirty="0">
                <a:solidFill>
                  <a:srgbClr val="000000"/>
                </a:solidFill>
              </a:rPr>
              <a:t>Confusion</a:t>
            </a:r>
          </a:p>
          <a:p>
            <a:pPr>
              <a:buClrTx/>
              <a:buFont typeface="Arial"/>
              <a:buChar char="•"/>
            </a:pPr>
            <a:r>
              <a:rPr lang="en-US" dirty="0">
                <a:solidFill>
                  <a:srgbClr val="000000"/>
                </a:solidFill>
              </a:rPr>
              <a:t>Shoplifting</a:t>
            </a:r>
          </a:p>
          <a:p>
            <a:pPr>
              <a:buClrTx/>
              <a:buFont typeface="Arial"/>
              <a:buChar char="•"/>
            </a:pPr>
            <a:r>
              <a:rPr lang="en-US" dirty="0">
                <a:solidFill>
                  <a:srgbClr val="000000"/>
                </a:solidFill>
              </a:rPr>
              <a:t>Masturbation</a:t>
            </a:r>
          </a:p>
          <a:p>
            <a:pPr>
              <a:buClrTx/>
              <a:buFont typeface="Arial"/>
              <a:buChar char="•"/>
            </a:pPr>
            <a:r>
              <a:rPr lang="en-US" dirty="0">
                <a:solidFill>
                  <a:srgbClr val="000000"/>
                </a:solidFill>
              </a:rPr>
              <a:t>Promiscuity</a:t>
            </a:r>
          </a:p>
          <a:p>
            <a:pPr>
              <a:buClrTx/>
              <a:buFont typeface="Arial"/>
              <a:buChar char="•"/>
            </a:pPr>
            <a:r>
              <a:rPr lang="en-US" dirty="0">
                <a:solidFill>
                  <a:srgbClr val="000000"/>
                </a:solidFill>
              </a:rPr>
              <a:t>Flashbacks</a:t>
            </a:r>
          </a:p>
          <a:p>
            <a:pPr>
              <a:buClrTx/>
              <a:buFont typeface="Arial"/>
              <a:buChar char="•"/>
            </a:pPr>
            <a:r>
              <a:rPr lang="en-US" dirty="0">
                <a:solidFill>
                  <a:srgbClr val="000000"/>
                </a:solidFill>
              </a:rPr>
              <a:t>Memories</a:t>
            </a:r>
          </a:p>
          <a:p>
            <a:pPr>
              <a:buClrTx/>
              <a:buFont typeface="Arial"/>
              <a:buChar char="•"/>
            </a:pPr>
            <a:r>
              <a:rPr lang="en-US" dirty="0">
                <a:solidFill>
                  <a:srgbClr val="000000"/>
                </a:solidFill>
              </a:rPr>
              <a:t>Living in the past</a:t>
            </a:r>
          </a:p>
          <a:p>
            <a:pPr>
              <a:buClrTx/>
              <a:buFont typeface="Arial"/>
              <a:buChar char="•"/>
            </a:pPr>
            <a:r>
              <a:rPr lang="en-US" dirty="0">
                <a:solidFill>
                  <a:srgbClr val="000000"/>
                </a:solidFill>
              </a:rPr>
              <a:t>Drama Triangle</a:t>
            </a:r>
          </a:p>
          <a:p>
            <a:pPr>
              <a:buClrTx/>
              <a:buFont typeface="Arial"/>
              <a:buChar char="•"/>
            </a:pPr>
            <a:r>
              <a:rPr lang="en-US" dirty="0">
                <a:solidFill>
                  <a:srgbClr val="000000"/>
                </a:solidFill>
              </a:rPr>
              <a:t>Suicidal </a:t>
            </a:r>
            <a:r>
              <a:rPr lang="en-US" dirty="0" smtClean="0">
                <a:solidFill>
                  <a:srgbClr val="000000"/>
                </a:solidFill>
              </a:rPr>
              <a:t>Ideation</a:t>
            </a:r>
            <a:endParaRPr lang="en-US" dirty="0">
              <a:solidFill>
                <a:srgbClr val="000000"/>
              </a:solidFill>
            </a:endParaRPr>
          </a:p>
        </p:txBody>
      </p:sp>
    </p:spTree>
    <p:extLst>
      <p:ext uri="{BB962C8B-B14F-4D97-AF65-F5344CB8AC3E}">
        <p14:creationId xmlns:p14="http://schemas.microsoft.com/office/powerpoint/2010/main" val="3624013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EA2C2D-D689-4402-BEA3-EECD41898FE7}"/>
              </a:ext>
            </a:extLst>
          </p:cNvPr>
          <p:cNvSpPr>
            <a:spLocks noGrp="1"/>
          </p:cNvSpPr>
          <p:nvPr>
            <p:ph sz="half" idx="1"/>
          </p:nvPr>
        </p:nvSpPr>
        <p:spPr>
          <a:xfrm>
            <a:off x="160981" y="268326"/>
            <a:ext cx="3952953" cy="6386191"/>
          </a:xfrm>
        </p:spPr>
        <p:txBody>
          <a:bodyPr>
            <a:normAutofit/>
          </a:bodyPr>
          <a:lstStyle/>
          <a:p>
            <a:pPr>
              <a:buClrTx/>
              <a:buFont typeface="Arial"/>
              <a:buChar char="•"/>
            </a:pPr>
            <a:endParaRPr lang="en-US" b="1" dirty="0" smtClean="0">
              <a:solidFill>
                <a:srgbClr val="000000"/>
              </a:solidFill>
            </a:endParaRPr>
          </a:p>
          <a:p>
            <a:pPr>
              <a:buClrTx/>
              <a:buFont typeface="Arial"/>
              <a:buChar char="•"/>
            </a:pPr>
            <a:r>
              <a:rPr lang="en-US" dirty="0" smtClean="0">
                <a:solidFill>
                  <a:srgbClr val="000000"/>
                </a:solidFill>
              </a:rPr>
              <a:t>Work-</a:t>
            </a:r>
            <a:r>
              <a:rPr lang="en-US" dirty="0" err="1" smtClean="0">
                <a:solidFill>
                  <a:srgbClr val="000000"/>
                </a:solidFill>
              </a:rPr>
              <a:t>aholism</a:t>
            </a:r>
            <a:endParaRPr lang="en-US" dirty="0">
              <a:solidFill>
                <a:srgbClr val="000000"/>
              </a:solidFill>
            </a:endParaRPr>
          </a:p>
          <a:p>
            <a:pPr>
              <a:buClrTx/>
              <a:buFont typeface="Arial"/>
              <a:buChar char="•"/>
            </a:pPr>
            <a:r>
              <a:rPr lang="en-US" dirty="0">
                <a:solidFill>
                  <a:srgbClr val="000000"/>
                </a:solidFill>
              </a:rPr>
              <a:t>Perfectionism</a:t>
            </a:r>
          </a:p>
          <a:p>
            <a:pPr>
              <a:buClrTx/>
              <a:buFont typeface="Arial"/>
              <a:buChar char="•"/>
            </a:pPr>
            <a:r>
              <a:rPr lang="en-US" dirty="0">
                <a:solidFill>
                  <a:srgbClr val="000000"/>
                </a:solidFill>
              </a:rPr>
              <a:t>Shopping</a:t>
            </a:r>
          </a:p>
          <a:p>
            <a:pPr>
              <a:buClrTx/>
              <a:buFont typeface="Arial"/>
              <a:buChar char="•"/>
            </a:pPr>
            <a:r>
              <a:rPr lang="en-US" dirty="0">
                <a:solidFill>
                  <a:srgbClr val="000000"/>
                </a:solidFill>
              </a:rPr>
              <a:t>Humor</a:t>
            </a:r>
          </a:p>
          <a:p>
            <a:pPr>
              <a:buClrTx/>
              <a:buFont typeface="Arial"/>
              <a:buChar char="•"/>
            </a:pPr>
            <a:r>
              <a:rPr lang="en-US" dirty="0">
                <a:solidFill>
                  <a:srgbClr val="000000"/>
                </a:solidFill>
              </a:rPr>
              <a:t>Fantasy</a:t>
            </a:r>
          </a:p>
          <a:p>
            <a:pPr>
              <a:buClrTx/>
              <a:buFont typeface="Arial"/>
              <a:buChar char="•"/>
            </a:pPr>
            <a:r>
              <a:rPr lang="en-US" dirty="0">
                <a:solidFill>
                  <a:srgbClr val="000000"/>
                </a:solidFill>
              </a:rPr>
              <a:t>Religion</a:t>
            </a:r>
          </a:p>
          <a:p>
            <a:pPr>
              <a:buClrTx/>
              <a:buFont typeface="Arial"/>
              <a:buChar char="•"/>
            </a:pPr>
            <a:r>
              <a:rPr lang="en-US" dirty="0">
                <a:solidFill>
                  <a:srgbClr val="000000"/>
                </a:solidFill>
              </a:rPr>
              <a:t>Exercise</a:t>
            </a:r>
          </a:p>
          <a:p>
            <a:pPr>
              <a:buClrTx/>
              <a:buFont typeface="Arial"/>
              <a:buChar char="•"/>
            </a:pPr>
            <a:r>
              <a:rPr lang="en-US" dirty="0">
                <a:solidFill>
                  <a:srgbClr val="000000"/>
                </a:solidFill>
              </a:rPr>
              <a:t>Homicidal Ideation</a:t>
            </a:r>
          </a:p>
          <a:p>
            <a:pPr>
              <a:buClrTx/>
              <a:buFont typeface="Arial"/>
              <a:buChar char="•"/>
            </a:pPr>
            <a:r>
              <a:rPr lang="en-US" dirty="0">
                <a:solidFill>
                  <a:srgbClr val="000000"/>
                </a:solidFill>
              </a:rPr>
              <a:t>Narcissism/Arrogance</a:t>
            </a:r>
          </a:p>
          <a:p>
            <a:pPr>
              <a:buClrTx/>
              <a:buFont typeface="Arial"/>
              <a:buChar char="•"/>
            </a:pPr>
            <a:r>
              <a:rPr lang="en-US" dirty="0">
                <a:solidFill>
                  <a:srgbClr val="000000"/>
                </a:solidFill>
              </a:rPr>
              <a:t>Depersonalization</a:t>
            </a:r>
          </a:p>
        </p:txBody>
      </p:sp>
      <p:sp>
        <p:nvSpPr>
          <p:cNvPr id="5" name="Content Placeholder 4">
            <a:extLst>
              <a:ext uri="{FF2B5EF4-FFF2-40B4-BE49-F238E27FC236}">
                <a16:creationId xmlns:a16="http://schemas.microsoft.com/office/drawing/2014/main" id="{592BA181-97C6-4F6E-B7CA-471BA2AA7EEF}"/>
              </a:ext>
            </a:extLst>
          </p:cNvPr>
          <p:cNvSpPr>
            <a:spLocks noGrp="1"/>
          </p:cNvSpPr>
          <p:nvPr>
            <p:ph sz="half" idx="2"/>
          </p:nvPr>
        </p:nvSpPr>
        <p:spPr>
          <a:xfrm>
            <a:off x="6759339" y="89442"/>
            <a:ext cx="3827746" cy="6565075"/>
          </a:xfrm>
        </p:spPr>
        <p:txBody>
          <a:bodyPr>
            <a:noAutofit/>
          </a:bodyPr>
          <a:lstStyle/>
          <a:p>
            <a:pPr algn="r">
              <a:buClrTx/>
              <a:buFont typeface="Arial"/>
              <a:buChar char="•"/>
            </a:pPr>
            <a:endParaRPr lang="en-US" sz="1400" b="1" dirty="0" smtClean="0">
              <a:solidFill>
                <a:srgbClr val="000000"/>
              </a:solidFill>
            </a:endParaRPr>
          </a:p>
          <a:p>
            <a:pPr algn="r">
              <a:buClrTx/>
              <a:buFont typeface="Arial" panose="020B0604020202020204" pitchFamily="34" charset="0"/>
              <a:buChar char="•"/>
            </a:pPr>
            <a:r>
              <a:rPr lang="en-US" dirty="0" smtClean="0">
                <a:solidFill>
                  <a:srgbClr val="000000"/>
                </a:solidFill>
              </a:rPr>
              <a:t>Black </a:t>
            </a:r>
            <a:r>
              <a:rPr lang="en-US" dirty="0">
                <a:solidFill>
                  <a:srgbClr val="000000"/>
                </a:solidFill>
              </a:rPr>
              <a:t>&amp; White Thinking</a:t>
            </a:r>
          </a:p>
          <a:p>
            <a:pPr algn="r">
              <a:buClrTx/>
              <a:buFont typeface="Arial"/>
              <a:buChar char="•"/>
            </a:pPr>
            <a:r>
              <a:rPr lang="en-US" dirty="0">
                <a:solidFill>
                  <a:srgbClr val="000000"/>
                </a:solidFill>
              </a:rPr>
              <a:t>Idealization/Devaluation</a:t>
            </a:r>
          </a:p>
          <a:p>
            <a:pPr algn="r">
              <a:buClrTx/>
              <a:buFont typeface="Arial"/>
              <a:buChar char="•"/>
            </a:pPr>
            <a:r>
              <a:rPr lang="en-US" dirty="0">
                <a:solidFill>
                  <a:srgbClr val="000000"/>
                </a:solidFill>
              </a:rPr>
              <a:t>Magical Childlike Thinking</a:t>
            </a:r>
          </a:p>
          <a:p>
            <a:pPr algn="r">
              <a:buClrTx/>
              <a:buFont typeface="Arial"/>
              <a:buChar char="•"/>
            </a:pPr>
            <a:r>
              <a:rPr lang="en-US" dirty="0">
                <a:solidFill>
                  <a:srgbClr val="000000"/>
                </a:solidFill>
              </a:rPr>
              <a:t>Terminally Unique</a:t>
            </a:r>
          </a:p>
          <a:p>
            <a:pPr algn="r">
              <a:buClrTx/>
              <a:buFont typeface="Arial"/>
              <a:buChar char="•"/>
            </a:pPr>
            <a:r>
              <a:rPr lang="en-US" dirty="0">
                <a:solidFill>
                  <a:srgbClr val="000000"/>
                </a:solidFill>
              </a:rPr>
              <a:t>Sleeping</a:t>
            </a:r>
          </a:p>
          <a:p>
            <a:pPr algn="r">
              <a:buClrTx/>
              <a:buFont typeface="Arial"/>
              <a:buChar char="•"/>
            </a:pPr>
            <a:r>
              <a:rPr lang="en-US" dirty="0">
                <a:solidFill>
                  <a:srgbClr val="000000"/>
                </a:solidFill>
              </a:rPr>
              <a:t>Discounting</a:t>
            </a:r>
          </a:p>
          <a:p>
            <a:pPr algn="r">
              <a:buClrTx/>
              <a:buFont typeface="Arial"/>
              <a:buChar char="•"/>
            </a:pPr>
            <a:r>
              <a:rPr lang="en-US" dirty="0">
                <a:solidFill>
                  <a:srgbClr val="000000"/>
                </a:solidFill>
              </a:rPr>
              <a:t>Smoking</a:t>
            </a:r>
          </a:p>
          <a:p>
            <a:pPr algn="r">
              <a:buClrTx/>
              <a:buFont typeface="Arial"/>
              <a:buChar char="•"/>
            </a:pPr>
            <a:r>
              <a:rPr lang="en-US" dirty="0">
                <a:solidFill>
                  <a:srgbClr val="000000"/>
                </a:solidFill>
              </a:rPr>
              <a:t>Being </a:t>
            </a:r>
            <a:r>
              <a:rPr lang="en-US" dirty="0" smtClean="0">
                <a:solidFill>
                  <a:srgbClr val="000000"/>
                </a:solidFill>
              </a:rPr>
              <a:t>Controlling</a:t>
            </a:r>
          </a:p>
          <a:p>
            <a:pPr algn="r">
              <a:buClrTx/>
              <a:buFont typeface="Arial"/>
              <a:buChar char="•"/>
            </a:pPr>
            <a:r>
              <a:rPr lang="en-US" dirty="0">
                <a:solidFill>
                  <a:srgbClr val="000000"/>
                </a:solidFill>
              </a:rPr>
              <a:t>Isolation</a:t>
            </a:r>
          </a:p>
          <a:p>
            <a:pPr marL="0" indent="0" algn="r">
              <a:buClrTx/>
              <a:buNone/>
            </a:pPr>
            <a:endParaRPr lang="en-US" b="1" dirty="0">
              <a:solidFill>
                <a:srgbClr val="000000"/>
              </a:solidFill>
            </a:endParaRPr>
          </a:p>
        </p:txBody>
      </p:sp>
      <p:sp>
        <p:nvSpPr>
          <p:cNvPr id="2" name="TextBox 1"/>
          <p:cNvSpPr txBox="1"/>
          <p:nvPr/>
        </p:nvSpPr>
        <p:spPr>
          <a:xfrm>
            <a:off x="2988148" y="0"/>
            <a:ext cx="3577333" cy="6832639"/>
          </a:xfrm>
          <a:prstGeom prst="rect">
            <a:avLst/>
          </a:prstGeom>
          <a:noFill/>
        </p:spPr>
        <p:txBody>
          <a:bodyPr wrap="square" rtlCol="0">
            <a:spAutoFit/>
          </a:bodyPr>
          <a:lstStyle/>
          <a:p>
            <a:pPr>
              <a:lnSpc>
                <a:spcPct val="150000"/>
              </a:lnSpc>
              <a:buClrTx/>
              <a:buFont typeface="Arial"/>
              <a:buChar char="•"/>
            </a:pPr>
            <a:r>
              <a:rPr lang="en-US" sz="2000" dirty="0">
                <a:solidFill>
                  <a:srgbClr val="000000"/>
                </a:solidFill>
              </a:rPr>
              <a:t>Eating/Not Eating</a:t>
            </a:r>
          </a:p>
          <a:p>
            <a:pPr>
              <a:lnSpc>
                <a:spcPct val="150000"/>
              </a:lnSpc>
              <a:buClrTx/>
              <a:buFont typeface="Arial"/>
              <a:buChar char="•"/>
            </a:pPr>
            <a:r>
              <a:rPr lang="en-US" sz="2000" dirty="0">
                <a:solidFill>
                  <a:srgbClr val="000000"/>
                </a:solidFill>
              </a:rPr>
              <a:t>Dissociation</a:t>
            </a:r>
          </a:p>
          <a:p>
            <a:pPr>
              <a:lnSpc>
                <a:spcPct val="150000"/>
              </a:lnSpc>
              <a:buClrTx/>
              <a:buFont typeface="Arial"/>
              <a:buChar char="•"/>
            </a:pPr>
            <a:r>
              <a:rPr lang="en-US" sz="2000" dirty="0">
                <a:solidFill>
                  <a:srgbClr val="000000"/>
                </a:solidFill>
              </a:rPr>
              <a:t>Alter Egos</a:t>
            </a:r>
          </a:p>
          <a:p>
            <a:pPr>
              <a:lnSpc>
                <a:spcPct val="150000"/>
              </a:lnSpc>
              <a:buClrTx/>
              <a:buFont typeface="Arial"/>
              <a:buChar char="•"/>
            </a:pPr>
            <a:r>
              <a:rPr lang="en-US" sz="2000" dirty="0">
                <a:solidFill>
                  <a:srgbClr val="000000"/>
                </a:solidFill>
              </a:rPr>
              <a:t>Extreme Collecting</a:t>
            </a:r>
          </a:p>
          <a:p>
            <a:pPr>
              <a:lnSpc>
                <a:spcPct val="150000"/>
              </a:lnSpc>
              <a:buClrTx/>
              <a:buFont typeface="Arial"/>
              <a:buChar char="•"/>
            </a:pPr>
            <a:r>
              <a:rPr lang="en-US" sz="2000" dirty="0">
                <a:solidFill>
                  <a:srgbClr val="000000"/>
                </a:solidFill>
              </a:rPr>
              <a:t>Gambling</a:t>
            </a:r>
          </a:p>
          <a:p>
            <a:pPr>
              <a:lnSpc>
                <a:spcPct val="150000"/>
              </a:lnSpc>
              <a:buClrTx/>
              <a:buFont typeface="Arial"/>
              <a:buChar char="•"/>
            </a:pPr>
            <a:r>
              <a:rPr lang="en-US" sz="2000" dirty="0">
                <a:solidFill>
                  <a:srgbClr val="000000"/>
                </a:solidFill>
              </a:rPr>
              <a:t>Gaming</a:t>
            </a:r>
          </a:p>
          <a:p>
            <a:pPr>
              <a:lnSpc>
                <a:spcPct val="150000"/>
              </a:lnSpc>
              <a:buClrTx/>
              <a:buFont typeface="Arial"/>
              <a:buChar char="•"/>
            </a:pPr>
            <a:r>
              <a:rPr lang="en-US" sz="2000" dirty="0" smtClean="0">
                <a:solidFill>
                  <a:srgbClr val="000000"/>
                </a:solidFill>
              </a:rPr>
              <a:t>Pornography</a:t>
            </a:r>
          </a:p>
          <a:p>
            <a:pPr algn="r">
              <a:lnSpc>
                <a:spcPct val="150000"/>
              </a:lnSpc>
              <a:buClrTx/>
              <a:buFont typeface="Arial"/>
              <a:buChar char="•"/>
            </a:pPr>
            <a:r>
              <a:rPr lang="en-US" sz="2000" dirty="0">
                <a:solidFill>
                  <a:srgbClr val="000000"/>
                </a:solidFill>
              </a:rPr>
              <a:t>Somatization</a:t>
            </a:r>
          </a:p>
          <a:p>
            <a:pPr algn="r">
              <a:lnSpc>
                <a:spcPct val="150000"/>
              </a:lnSpc>
              <a:buClrTx/>
              <a:buFont typeface="Arial"/>
              <a:buChar char="•"/>
            </a:pPr>
            <a:r>
              <a:rPr lang="en-US" sz="2000" dirty="0">
                <a:solidFill>
                  <a:srgbClr val="000000"/>
                </a:solidFill>
              </a:rPr>
              <a:t>Anxiety</a:t>
            </a:r>
          </a:p>
          <a:p>
            <a:pPr algn="r">
              <a:lnSpc>
                <a:spcPct val="150000"/>
              </a:lnSpc>
              <a:buClrTx/>
              <a:buFont typeface="Arial"/>
              <a:buChar char="•"/>
            </a:pPr>
            <a:r>
              <a:rPr lang="en-US" sz="2000" dirty="0">
                <a:solidFill>
                  <a:srgbClr val="000000"/>
                </a:solidFill>
              </a:rPr>
              <a:t>OCD Thinking &amp; Behaving</a:t>
            </a:r>
          </a:p>
          <a:p>
            <a:pPr algn="r">
              <a:lnSpc>
                <a:spcPct val="150000"/>
              </a:lnSpc>
              <a:buClrTx/>
              <a:buFont typeface="Arial"/>
              <a:buChar char="•"/>
            </a:pPr>
            <a:r>
              <a:rPr lang="en-US" sz="2000" dirty="0">
                <a:solidFill>
                  <a:srgbClr val="000000"/>
                </a:solidFill>
              </a:rPr>
              <a:t>Hobbies</a:t>
            </a:r>
          </a:p>
          <a:p>
            <a:pPr algn="r">
              <a:lnSpc>
                <a:spcPct val="150000"/>
              </a:lnSpc>
              <a:buClrTx/>
              <a:buFont typeface="Arial"/>
              <a:buChar char="•"/>
            </a:pPr>
            <a:r>
              <a:rPr lang="en-US" sz="2000" dirty="0">
                <a:solidFill>
                  <a:srgbClr val="000000"/>
                </a:solidFill>
              </a:rPr>
              <a:t>Numbness</a:t>
            </a:r>
          </a:p>
          <a:p>
            <a:pPr algn="r">
              <a:lnSpc>
                <a:spcPct val="150000"/>
              </a:lnSpc>
              <a:buClrTx/>
              <a:buFont typeface="Arial"/>
              <a:buChar char="•"/>
            </a:pPr>
            <a:r>
              <a:rPr lang="en-US" sz="2000" dirty="0">
                <a:solidFill>
                  <a:srgbClr val="000000"/>
                </a:solidFill>
              </a:rPr>
              <a:t>Rage</a:t>
            </a:r>
          </a:p>
          <a:p>
            <a:pPr algn="r">
              <a:lnSpc>
                <a:spcPct val="150000"/>
              </a:lnSpc>
              <a:buClrTx/>
              <a:buFont typeface="Arial"/>
              <a:buChar char="•"/>
            </a:pPr>
            <a:r>
              <a:rPr lang="en-US" sz="2000" dirty="0">
                <a:solidFill>
                  <a:srgbClr val="000000"/>
                </a:solidFill>
              </a:rPr>
              <a:t>Sadness/</a:t>
            </a:r>
            <a:r>
              <a:rPr lang="en-US" sz="2000" dirty="0" smtClean="0">
                <a:solidFill>
                  <a:srgbClr val="000000"/>
                </a:solidFill>
              </a:rPr>
              <a:t>Depression</a:t>
            </a:r>
            <a:endParaRPr lang="en-US" dirty="0">
              <a:solidFill>
                <a:srgbClr val="000000"/>
              </a:solidFill>
            </a:endParaRPr>
          </a:p>
          <a:p>
            <a:endParaRPr lang="en-US" dirty="0"/>
          </a:p>
        </p:txBody>
      </p:sp>
    </p:spTree>
    <p:extLst>
      <p:ext uri="{BB962C8B-B14F-4D97-AF65-F5344CB8AC3E}">
        <p14:creationId xmlns:p14="http://schemas.microsoft.com/office/powerpoint/2010/main" val="748303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531B-D849-4FD6-BA37-F37E6B187EA8}"/>
              </a:ext>
            </a:extLst>
          </p:cNvPr>
          <p:cNvSpPr>
            <a:spLocks noGrp="1"/>
          </p:cNvSpPr>
          <p:nvPr>
            <p:ph type="title"/>
          </p:nvPr>
        </p:nvSpPr>
        <p:spPr>
          <a:xfrm>
            <a:off x="232526" y="180276"/>
            <a:ext cx="11769427" cy="1069571"/>
          </a:xfrm>
        </p:spPr>
        <p:txBody>
          <a:bodyPr>
            <a:normAutofit/>
          </a:bodyPr>
          <a:lstStyle/>
          <a:p>
            <a:r>
              <a:rPr lang="en-US" b="1" dirty="0"/>
              <a:t>Emotions and Diagnoses</a:t>
            </a:r>
            <a:br>
              <a:rPr lang="en-US" b="1" dirty="0"/>
            </a:br>
            <a:r>
              <a:rPr lang="en-US" sz="1800" dirty="0"/>
              <a:t>Spectrum of Emotions (Engle, 2004)</a:t>
            </a:r>
          </a:p>
        </p:txBody>
      </p:sp>
      <p:graphicFrame>
        <p:nvGraphicFramePr>
          <p:cNvPr id="4" name="Table 3">
            <a:extLst>
              <a:ext uri="{FF2B5EF4-FFF2-40B4-BE49-F238E27FC236}">
                <a16:creationId xmlns:a16="http://schemas.microsoft.com/office/drawing/2014/main" id="{BB835383-E93B-4622-9D6E-220C645AB802}"/>
              </a:ext>
            </a:extLst>
          </p:cNvPr>
          <p:cNvGraphicFramePr>
            <a:graphicFrameLocks noGrp="1"/>
          </p:cNvGraphicFramePr>
          <p:nvPr>
            <p:extLst>
              <p:ext uri="{D42A27DB-BD31-4B8C-83A1-F6EECF244321}">
                <p14:modId xmlns:p14="http://schemas.microsoft.com/office/powerpoint/2010/main" val="3898408923"/>
              </p:ext>
            </p:extLst>
          </p:nvPr>
        </p:nvGraphicFramePr>
        <p:xfrm>
          <a:off x="136388" y="1462862"/>
          <a:ext cx="11061264" cy="5091334"/>
        </p:xfrm>
        <a:graphic>
          <a:graphicData uri="http://schemas.openxmlformats.org/drawingml/2006/table">
            <a:tbl>
              <a:tblPr firstRow="1" firstCol="1" bandRow="1">
                <a:tableStyleId>{5C22544A-7EE6-4342-B048-85BDC9FD1C3A}</a:tableStyleId>
              </a:tblPr>
              <a:tblGrid>
                <a:gridCol w="2000137">
                  <a:extLst>
                    <a:ext uri="{9D8B030D-6E8A-4147-A177-3AD203B41FA5}">
                      <a16:colId xmlns:a16="http://schemas.microsoft.com/office/drawing/2014/main" val="2017789768"/>
                    </a:ext>
                  </a:extLst>
                </a:gridCol>
                <a:gridCol w="2417831">
                  <a:extLst>
                    <a:ext uri="{9D8B030D-6E8A-4147-A177-3AD203B41FA5}">
                      <a16:colId xmlns:a16="http://schemas.microsoft.com/office/drawing/2014/main" val="2851726289"/>
                    </a:ext>
                  </a:extLst>
                </a:gridCol>
                <a:gridCol w="2417831">
                  <a:extLst>
                    <a:ext uri="{9D8B030D-6E8A-4147-A177-3AD203B41FA5}">
                      <a16:colId xmlns:a16="http://schemas.microsoft.com/office/drawing/2014/main" val="906213790"/>
                    </a:ext>
                  </a:extLst>
                </a:gridCol>
                <a:gridCol w="2417831">
                  <a:extLst>
                    <a:ext uri="{9D8B030D-6E8A-4147-A177-3AD203B41FA5}">
                      <a16:colId xmlns:a16="http://schemas.microsoft.com/office/drawing/2014/main" val="1668162727"/>
                    </a:ext>
                  </a:extLst>
                </a:gridCol>
                <a:gridCol w="1807634">
                  <a:extLst>
                    <a:ext uri="{9D8B030D-6E8A-4147-A177-3AD203B41FA5}">
                      <a16:colId xmlns:a16="http://schemas.microsoft.com/office/drawing/2014/main" val="3769420062"/>
                    </a:ext>
                  </a:extLst>
                </a:gridCol>
              </a:tblGrid>
              <a:tr h="659441">
                <a:tc>
                  <a:txBody>
                    <a:bodyPr/>
                    <a:lstStyle/>
                    <a:p>
                      <a:pPr marL="0" marR="0">
                        <a:lnSpc>
                          <a:spcPct val="107000"/>
                        </a:lnSpc>
                        <a:spcBef>
                          <a:spcPts val="0"/>
                        </a:spcBef>
                        <a:spcAft>
                          <a:spcPts val="0"/>
                        </a:spcAft>
                      </a:pPr>
                      <a:r>
                        <a:rPr lang="en-US" sz="1600" b="1" dirty="0">
                          <a:solidFill>
                            <a:schemeClr val="tx1"/>
                          </a:solidFill>
                          <a:effectLst/>
                        </a:rPr>
                        <a:t>Medical Diagnoses</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Unhealthy under-responding</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Healthy</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a:solidFill>
                            <a:schemeClr val="tx1"/>
                          </a:solidFill>
                          <a:effectLst/>
                        </a:rPr>
                        <a:t>Unhealthy over-responding</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a:solidFill>
                            <a:schemeClr val="tx1"/>
                          </a:solidFill>
                          <a:effectLst/>
                        </a:rPr>
                        <a:t>Psychiatric Diagnoses</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extLst>
                  <a:ext uri="{0D108BD9-81ED-4DB2-BD59-A6C34878D82A}">
                    <a16:rowId xmlns:a16="http://schemas.microsoft.com/office/drawing/2014/main" val="3125553496"/>
                  </a:ext>
                </a:extLst>
              </a:tr>
              <a:tr h="694661">
                <a:tc rowSpan="7">
                  <a:txBody>
                    <a:bodyPr/>
                    <a:lstStyle/>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Headaches and Migraines</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High Blood </a:t>
                      </a:r>
                    </a:p>
                    <a:p>
                      <a:pPr marL="0" marR="0">
                        <a:lnSpc>
                          <a:spcPct val="107000"/>
                        </a:lnSpc>
                        <a:spcBef>
                          <a:spcPts val="0"/>
                        </a:spcBef>
                        <a:spcAft>
                          <a:spcPts val="0"/>
                        </a:spcAft>
                      </a:pPr>
                      <a:r>
                        <a:rPr lang="en-US" sz="1600" b="1" dirty="0">
                          <a:solidFill>
                            <a:schemeClr val="tx1"/>
                          </a:solidFill>
                          <a:effectLst/>
                        </a:rPr>
                        <a:t>Pressure</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Fibromyalgia</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Chronic Fatigue</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Chronic Pain</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Fertility Issues</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Irritable Bowel</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rowSpan="7">
                  <a:txBody>
                    <a:bodyPr/>
                    <a:lstStyle/>
                    <a:p>
                      <a:pPr marL="71755" marR="71755">
                        <a:lnSpc>
                          <a:spcPct val="107000"/>
                        </a:lnSpc>
                        <a:spcBef>
                          <a:spcPts val="0"/>
                        </a:spcBef>
                        <a:spcAft>
                          <a:spcPts val="0"/>
                        </a:spcAft>
                      </a:pPr>
                      <a:r>
                        <a:rPr lang="en-US" sz="1600" b="1" dirty="0">
                          <a:solidFill>
                            <a:schemeClr val="tx1"/>
                          </a:solidFill>
                          <a:effectLst/>
                        </a:rPr>
                        <a:t> </a:t>
                      </a:r>
                    </a:p>
                    <a:p>
                      <a:pPr marL="71755" marR="71755">
                        <a:lnSpc>
                          <a:spcPct val="107000"/>
                        </a:lnSpc>
                        <a:spcBef>
                          <a:spcPts val="0"/>
                        </a:spcBef>
                        <a:spcAft>
                          <a:spcPts val="0"/>
                        </a:spcAft>
                      </a:pPr>
                      <a:r>
                        <a:rPr lang="en-US" sz="1600" b="1" dirty="0">
                          <a:solidFill>
                            <a:schemeClr val="tx1"/>
                          </a:solidFill>
                          <a:effectLst/>
                        </a:rPr>
                        <a:t> </a:t>
                      </a:r>
                    </a:p>
                    <a:p>
                      <a:pPr marL="71755" marR="71755">
                        <a:lnSpc>
                          <a:spcPct val="107000"/>
                        </a:lnSpc>
                        <a:spcBef>
                          <a:spcPts val="0"/>
                        </a:spcBef>
                        <a:spcAft>
                          <a:spcPts val="0"/>
                        </a:spcAft>
                      </a:pPr>
                      <a:r>
                        <a:rPr lang="en-US" sz="1600" b="1" dirty="0">
                          <a:solidFill>
                            <a:schemeClr val="tx1"/>
                          </a:solidFill>
                          <a:effectLst/>
                        </a:rPr>
                        <a:t>Numbing</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vert="vert">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Anger</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Rage</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rowSpan="7">
                  <a:txBody>
                    <a:bodyPr/>
                    <a:lstStyle/>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Depression</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Disordered Eating</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Anxiety</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Substance Use</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PTSD</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Dissociative Disorder </a:t>
                      </a:r>
                    </a:p>
                    <a:p>
                      <a:pPr marL="0" marR="0">
                        <a:lnSpc>
                          <a:spcPct val="107000"/>
                        </a:lnSpc>
                        <a:spcBef>
                          <a:spcPts val="0"/>
                        </a:spcBef>
                        <a:spcAft>
                          <a:spcPts val="0"/>
                        </a:spcAft>
                      </a:pPr>
                      <a:r>
                        <a:rPr lang="en-US" sz="1600" b="1" dirty="0">
                          <a:solidFill>
                            <a:schemeClr val="tx1"/>
                          </a:solidFill>
                          <a:effectLst/>
                        </a:rPr>
                        <a:t> </a:t>
                      </a:r>
                    </a:p>
                    <a:p>
                      <a:pPr marL="0" marR="0">
                        <a:lnSpc>
                          <a:spcPct val="107000"/>
                        </a:lnSpc>
                        <a:spcBef>
                          <a:spcPts val="0"/>
                        </a:spcBef>
                        <a:spcAft>
                          <a:spcPts val="0"/>
                        </a:spcAft>
                      </a:pPr>
                      <a:r>
                        <a:rPr lang="en-US" sz="1600" b="1" dirty="0">
                          <a:solidFill>
                            <a:schemeClr val="tx1"/>
                          </a:solidFill>
                          <a:effectLst/>
                        </a:rPr>
                        <a:t>Process addiction</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extLst>
                  <a:ext uri="{0D108BD9-81ED-4DB2-BD59-A6C34878D82A}">
                    <a16:rowId xmlns:a16="http://schemas.microsoft.com/office/drawing/2014/main" val="900116195"/>
                  </a:ext>
                </a:extLst>
              </a:tr>
              <a:tr h="463107">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dirty="0">
                          <a:solidFill>
                            <a:schemeClr val="tx1"/>
                          </a:solidFill>
                          <a:effectLst/>
                        </a:rPr>
                        <a:t>Sad</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Depression</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306588693"/>
                  </a:ext>
                </a:extLst>
              </a:tr>
              <a:tr h="463107">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dirty="0">
                          <a:solidFill>
                            <a:schemeClr val="tx1"/>
                          </a:solidFill>
                          <a:effectLst/>
                        </a:rPr>
                        <a:t>Vulnerable</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Despair/Hopeless</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1977763986"/>
                  </a:ext>
                </a:extLst>
              </a:tr>
              <a:tr h="463107">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dirty="0">
                          <a:solidFill>
                            <a:schemeClr val="tx1"/>
                          </a:solidFill>
                          <a:effectLst/>
                        </a:rPr>
                        <a:t>Happy</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Helpless</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4102521136"/>
                  </a:ext>
                </a:extLst>
              </a:tr>
              <a:tr h="463107">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dirty="0">
                          <a:solidFill>
                            <a:schemeClr val="tx1"/>
                          </a:solidFill>
                          <a:effectLst/>
                        </a:rPr>
                        <a:t>Guilt</a:t>
                      </a:r>
                    </a:p>
                    <a:p>
                      <a:pPr marL="0" marR="0">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Mania</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103388755"/>
                  </a:ext>
                </a:extLst>
              </a:tr>
              <a:tr h="463107">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a:solidFill>
                            <a:schemeClr val="tx1"/>
                          </a:solidFill>
                          <a:effectLst/>
                        </a:rPr>
                        <a:t>Fear</a:t>
                      </a:r>
                    </a:p>
                    <a:p>
                      <a:pPr marL="0" marR="0">
                        <a:lnSpc>
                          <a:spcPct val="107000"/>
                        </a:lnSpc>
                        <a:spcBef>
                          <a:spcPts val="0"/>
                        </a:spcBef>
                        <a:spcAft>
                          <a:spcPts val="0"/>
                        </a:spcAft>
                      </a:pPr>
                      <a:r>
                        <a:rPr lang="en-US" sz="1600" b="1">
                          <a:solidFill>
                            <a:schemeClr val="tx1"/>
                          </a:solidFill>
                          <a:effectLst/>
                        </a:rPr>
                        <a:t> </a:t>
                      </a:r>
                      <a:endPar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Shame</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1224536869"/>
                  </a:ext>
                </a:extLst>
              </a:tr>
              <a:tr h="111839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600" b="1" dirty="0">
                          <a:solidFill>
                            <a:schemeClr val="tx1"/>
                          </a:solidFill>
                          <a:effectLst/>
                        </a:rPr>
                        <a:t>Lonely</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a:txBody>
                    <a:bodyPr/>
                    <a:lstStyle/>
                    <a:p>
                      <a:pPr marL="0" marR="0">
                        <a:lnSpc>
                          <a:spcPct val="107000"/>
                        </a:lnSpc>
                        <a:spcBef>
                          <a:spcPts val="0"/>
                        </a:spcBef>
                        <a:spcAft>
                          <a:spcPts val="0"/>
                        </a:spcAft>
                      </a:pPr>
                      <a:r>
                        <a:rPr lang="en-US" sz="1600" b="1" dirty="0">
                          <a:solidFill>
                            <a:schemeClr val="tx1"/>
                          </a:solidFill>
                          <a:effectLst/>
                        </a:rPr>
                        <a:t>Terror/Panic</a:t>
                      </a:r>
                      <a:endPar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413" marR="59413" marT="0" marB="0">
                    <a:solidFill>
                      <a:schemeClr val="bg2"/>
                    </a:solidFill>
                  </a:tcPr>
                </a:tc>
                <a:tc vMerge="1">
                  <a:txBody>
                    <a:bodyPr/>
                    <a:lstStyle/>
                    <a:p>
                      <a:endParaRPr lang="en-US"/>
                    </a:p>
                  </a:txBody>
                  <a:tcPr/>
                </a:tc>
                <a:extLst>
                  <a:ext uri="{0D108BD9-81ED-4DB2-BD59-A6C34878D82A}">
                    <a16:rowId xmlns:a16="http://schemas.microsoft.com/office/drawing/2014/main" val="2535224382"/>
                  </a:ext>
                </a:extLst>
              </a:tr>
            </a:tbl>
          </a:graphicData>
        </a:graphic>
      </p:graphicFrame>
    </p:spTree>
    <p:extLst>
      <p:ext uri="{BB962C8B-B14F-4D97-AF65-F5344CB8AC3E}">
        <p14:creationId xmlns:p14="http://schemas.microsoft.com/office/powerpoint/2010/main" val="1766866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E06D-8053-4F4F-95E6-9D58F1632F42}"/>
              </a:ext>
            </a:extLst>
          </p:cNvPr>
          <p:cNvSpPr>
            <a:spLocks noGrp="1"/>
          </p:cNvSpPr>
          <p:nvPr>
            <p:ph type="title"/>
          </p:nvPr>
        </p:nvSpPr>
        <p:spPr/>
        <p:txBody>
          <a:bodyPr/>
          <a:lstStyle/>
          <a:p>
            <a:r>
              <a:rPr lang="en-US" b="1" dirty="0"/>
              <a:t>SAMHSA’s Tip 57</a:t>
            </a:r>
          </a:p>
        </p:txBody>
      </p:sp>
      <p:pic>
        <p:nvPicPr>
          <p:cNvPr id="5" name="Content Placeholder 4">
            <a:extLst>
              <a:ext uri="{FF2B5EF4-FFF2-40B4-BE49-F238E27FC236}">
                <a16:creationId xmlns:a16="http://schemas.microsoft.com/office/drawing/2014/main" id="{68FB4AE1-07AA-4F2A-ABB2-334669113822}"/>
              </a:ext>
            </a:extLst>
          </p:cNvPr>
          <p:cNvPicPr>
            <a:picLocks noGrp="1" noChangeAspect="1"/>
          </p:cNvPicPr>
          <p:nvPr>
            <p:ph idx="1"/>
          </p:nvPr>
        </p:nvPicPr>
        <p:blipFill>
          <a:blip r:embed="rId2"/>
          <a:stretch>
            <a:fillRect/>
          </a:stretch>
        </p:blipFill>
        <p:spPr>
          <a:xfrm>
            <a:off x="3657600" y="1670859"/>
            <a:ext cx="3778482" cy="4854632"/>
          </a:xfrm>
        </p:spPr>
      </p:pic>
    </p:spTree>
    <p:extLst>
      <p:ext uri="{BB962C8B-B14F-4D97-AF65-F5344CB8AC3E}">
        <p14:creationId xmlns:p14="http://schemas.microsoft.com/office/powerpoint/2010/main" val="3054879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ED811-64DE-4B73-AA19-2306943C270E}"/>
              </a:ext>
            </a:extLst>
          </p:cNvPr>
          <p:cNvSpPr>
            <a:spLocks noGrp="1"/>
          </p:cNvSpPr>
          <p:nvPr>
            <p:ph type="title"/>
          </p:nvPr>
        </p:nvSpPr>
        <p:spPr/>
        <p:txBody>
          <a:bodyPr/>
          <a:lstStyle/>
          <a:p>
            <a:r>
              <a:rPr lang="en-US" b="1" dirty="0">
                <a:solidFill>
                  <a:schemeClr val="tx1"/>
                </a:solidFill>
              </a:rPr>
              <a:t>Trauma </a:t>
            </a:r>
          </a:p>
        </p:txBody>
      </p:sp>
      <p:sp>
        <p:nvSpPr>
          <p:cNvPr id="3" name="Content Placeholder 2">
            <a:extLst>
              <a:ext uri="{FF2B5EF4-FFF2-40B4-BE49-F238E27FC236}">
                <a16:creationId xmlns:a16="http://schemas.microsoft.com/office/drawing/2014/main" id="{B710EFE1-EFCE-4BBE-AA50-2B104C6E7969}"/>
              </a:ext>
            </a:extLst>
          </p:cNvPr>
          <p:cNvSpPr>
            <a:spLocks noGrp="1"/>
          </p:cNvSpPr>
          <p:nvPr>
            <p:ph idx="1"/>
          </p:nvPr>
        </p:nvSpPr>
        <p:spPr/>
        <p:txBody>
          <a:bodyPr>
            <a:normAutofit lnSpcReduction="10000"/>
          </a:bodyPr>
          <a:lstStyle/>
          <a:p>
            <a:pPr marL="0" indent="0">
              <a:buNone/>
            </a:pPr>
            <a:endParaRPr lang="en-US" sz="2000" dirty="0" smtClean="0"/>
          </a:p>
          <a:p>
            <a:pPr marL="0" indent="0">
              <a:buNone/>
            </a:pPr>
            <a:r>
              <a:rPr lang="en-US" sz="2800" dirty="0" smtClean="0">
                <a:solidFill>
                  <a:srgbClr val="000000"/>
                </a:solidFill>
              </a:rPr>
              <a:t>Experiences </a:t>
            </a:r>
            <a:r>
              <a:rPr lang="en-US" sz="2800" dirty="0">
                <a:solidFill>
                  <a:srgbClr val="000000"/>
                </a:solidFill>
              </a:rPr>
              <a:t>that cause intense physical and psychological stress reactions. It can refer to a single event, multiple events, or a set of circumstances that is experienced by an individual as physically and emotionally harmful or threatening and that has lasting adverse effects on the individual’s physical, social, emotional, or spiritual well-</a:t>
            </a:r>
            <a:r>
              <a:rPr lang="en-US" sz="2800" dirty="0" smtClean="0">
                <a:solidFill>
                  <a:srgbClr val="000000"/>
                </a:solidFill>
              </a:rPr>
              <a:t>being</a:t>
            </a:r>
            <a:r>
              <a:rPr lang="en-US" sz="2800" dirty="0">
                <a:solidFill>
                  <a:srgbClr val="000000"/>
                </a:solidFill>
              </a:rPr>
              <a:t> </a:t>
            </a:r>
            <a:r>
              <a:rPr lang="en-US" sz="2800" dirty="0" smtClean="0">
                <a:solidFill>
                  <a:srgbClr val="000000"/>
                </a:solidFill>
              </a:rPr>
              <a:t>(</a:t>
            </a:r>
            <a:r>
              <a:rPr lang="en-US" sz="2800" dirty="0" err="1">
                <a:solidFill>
                  <a:srgbClr val="000000"/>
                </a:solidFill>
              </a:rPr>
              <a:t>Najavits</a:t>
            </a:r>
            <a:r>
              <a:rPr lang="en-US" sz="2800" dirty="0">
                <a:solidFill>
                  <a:srgbClr val="000000"/>
                </a:solidFill>
              </a:rPr>
              <a:t>, et al., 2014</a:t>
            </a:r>
            <a:r>
              <a:rPr lang="en-US" sz="2800" dirty="0" smtClean="0">
                <a:solidFill>
                  <a:srgbClr val="000000"/>
                </a:solidFill>
              </a:rPr>
              <a:t>).</a:t>
            </a:r>
            <a:endParaRPr lang="en-US" sz="2800" dirty="0">
              <a:solidFill>
                <a:srgbClr val="000000"/>
              </a:solidFill>
            </a:endParaRPr>
          </a:p>
          <a:p>
            <a:pPr marL="0" indent="0">
              <a:buNone/>
            </a:pPr>
            <a:endParaRPr lang="en-US" dirty="0"/>
          </a:p>
        </p:txBody>
      </p:sp>
    </p:spTree>
    <p:extLst>
      <p:ext uri="{BB962C8B-B14F-4D97-AF65-F5344CB8AC3E}">
        <p14:creationId xmlns:p14="http://schemas.microsoft.com/office/powerpoint/2010/main" val="67722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C3091-E761-4201-8AC1-8A6652248A35}"/>
              </a:ext>
            </a:extLst>
          </p:cNvPr>
          <p:cNvSpPr>
            <a:spLocks noGrp="1"/>
          </p:cNvSpPr>
          <p:nvPr>
            <p:ph type="title"/>
          </p:nvPr>
        </p:nvSpPr>
        <p:spPr/>
        <p:txBody>
          <a:bodyPr>
            <a:normAutofit/>
          </a:bodyPr>
          <a:lstStyle/>
          <a:p>
            <a:r>
              <a:rPr lang="en-US" b="1" dirty="0"/>
              <a:t>Secondary Trauma</a:t>
            </a:r>
            <a:r>
              <a:rPr lang="en-US" dirty="0"/>
              <a:t/>
            </a:r>
            <a:br>
              <a:rPr lang="en-US" dirty="0"/>
            </a:br>
            <a:r>
              <a:rPr lang="en-US" dirty="0"/>
              <a:t> </a:t>
            </a:r>
          </a:p>
        </p:txBody>
      </p:sp>
      <p:sp>
        <p:nvSpPr>
          <p:cNvPr id="4" name="Content Placeholder 3">
            <a:extLst>
              <a:ext uri="{FF2B5EF4-FFF2-40B4-BE49-F238E27FC236}">
                <a16:creationId xmlns:a16="http://schemas.microsoft.com/office/drawing/2014/main" id="{6E9678A3-A297-4E22-85E1-DCD971E3F5AD}"/>
              </a:ext>
            </a:extLst>
          </p:cNvPr>
          <p:cNvSpPr>
            <a:spLocks noGrp="1"/>
          </p:cNvSpPr>
          <p:nvPr>
            <p:ph idx="1"/>
          </p:nvPr>
        </p:nvSpPr>
        <p:spPr>
          <a:xfrm>
            <a:off x="677334" y="1359525"/>
            <a:ext cx="10680700" cy="5026666"/>
          </a:xfrm>
        </p:spPr>
        <p:txBody>
          <a:bodyPr>
            <a:normAutofit/>
          </a:bodyPr>
          <a:lstStyle/>
          <a:p>
            <a:pPr>
              <a:buClrTx/>
              <a:buFont typeface="Arial"/>
              <a:buChar char="•"/>
            </a:pPr>
            <a:r>
              <a:rPr lang="en-US" sz="2800" dirty="0">
                <a:solidFill>
                  <a:srgbClr val="000000"/>
                </a:solidFill>
              </a:rPr>
              <a:t>Trauma-related stress reactions and symptoms resulting from exposure to another individual’s traumatic experiences, rather than from exposure directly to a traumatic event. Secondary trauma can occur among behavioral health service providers across all behavioral health settings and among all professionals who provide services to those who have experienced </a:t>
            </a:r>
            <a:r>
              <a:rPr lang="en-US" sz="2800" dirty="0" smtClean="0">
                <a:solidFill>
                  <a:srgbClr val="000000"/>
                </a:solidFill>
              </a:rPr>
              <a:t>trauma</a:t>
            </a:r>
            <a:r>
              <a:rPr lang="en-US" sz="2800" dirty="0">
                <a:solidFill>
                  <a:srgbClr val="000000"/>
                </a:solidFill>
              </a:rPr>
              <a:t> </a:t>
            </a:r>
            <a:r>
              <a:rPr lang="en-US" sz="2800" dirty="0" smtClean="0">
                <a:solidFill>
                  <a:srgbClr val="000000"/>
                </a:solidFill>
              </a:rPr>
              <a:t>(</a:t>
            </a:r>
            <a:r>
              <a:rPr lang="en-US" sz="2800" dirty="0" err="1">
                <a:solidFill>
                  <a:srgbClr val="000000"/>
                </a:solidFill>
              </a:rPr>
              <a:t>Najavits</a:t>
            </a:r>
            <a:r>
              <a:rPr lang="en-US" sz="2800" dirty="0">
                <a:solidFill>
                  <a:srgbClr val="000000"/>
                </a:solidFill>
              </a:rPr>
              <a:t>, et al., 2014</a:t>
            </a:r>
            <a:r>
              <a:rPr lang="en-US" sz="2800" dirty="0" smtClean="0">
                <a:solidFill>
                  <a:srgbClr val="000000"/>
                </a:solidFill>
              </a:rPr>
              <a:t>).</a:t>
            </a:r>
            <a:endParaRPr lang="en-US" sz="2800" dirty="0">
              <a:solidFill>
                <a:srgbClr val="000000"/>
              </a:solidFill>
            </a:endParaRPr>
          </a:p>
          <a:p>
            <a:pPr>
              <a:buClrTx/>
              <a:buFont typeface="Arial"/>
              <a:buChar char="•"/>
            </a:pPr>
            <a:endParaRPr lang="en-US" sz="2800" dirty="0">
              <a:solidFill>
                <a:srgbClr val="000000"/>
              </a:solidFill>
            </a:endParaRPr>
          </a:p>
          <a:p>
            <a:pPr>
              <a:buClrTx/>
              <a:buFont typeface="Arial"/>
              <a:buChar char="•"/>
            </a:pPr>
            <a:r>
              <a:rPr lang="en-US" sz="2800" dirty="0">
                <a:solidFill>
                  <a:srgbClr val="000000"/>
                </a:solidFill>
              </a:rPr>
              <a:t>Organizations and individual professionals must develop strategies to address secondary trauma and foster self-care. </a:t>
            </a:r>
          </a:p>
          <a:p>
            <a:pPr marL="0" indent="0">
              <a:buNone/>
            </a:pPr>
            <a:endParaRPr lang="en-US" dirty="0"/>
          </a:p>
        </p:txBody>
      </p:sp>
    </p:spTree>
    <p:extLst>
      <p:ext uri="{BB962C8B-B14F-4D97-AF65-F5344CB8AC3E}">
        <p14:creationId xmlns:p14="http://schemas.microsoft.com/office/powerpoint/2010/main" val="2362592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D6305-256B-4DD1-80A5-4D347A518BB9}"/>
              </a:ext>
            </a:extLst>
          </p:cNvPr>
          <p:cNvSpPr>
            <a:spLocks noGrp="1"/>
          </p:cNvSpPr>
          <p:nvPr>
            <p:ph type="title"/>
          </p:nvPr>
        </p:nvSpPr>
        <p:spPr>
          <a:xfrm>
            <a:off x="732367" y="465346"/>
            <a:ext cx="10723035" cy="1336956"/>
          </a:xfrm>
        </p:spPr>
        <p:txBody>
          <a:bodyPr>
            <a:normAutofit fontScale="90000"/>
          </a:bodyPr>
          <a:lstStyle/>
          <a:p>
            <a:r>
              <a:rPr lang="en-US" b="1" dirty="0" smtClean="0"/>
              <a:t/>
            </a:r>
            <a:br>
              <a:rPr lang="en-US" b="1" dirty="0" smtClean="0"/>
            </a:br>
            <a:r>
              <a:rPr lang="en-US" b="1" dirty="0" smtClean="0"/>
              <a:t>Trauma</a:t>
            </a:r>
            <a:r>
              <a:rPr lang="en-US" b="1" dirty="0"/>
              <a:t>-Informed Care</a:t>
            </a:r>
            <a:br>
              <a:rPr lang="en-US" b="1" dirty="0"/>
            </a:br>
            <a:endParaRPr lang="en-US" b="1" dirty="0"/>
          </a:p>
        </p:txBody>
      </p:sp>
      <p:sp>
        <p:nvSpPr>
          <p:cNvPr id="3" name="Content Placeholder 2">
            <a:extLst>
              <a:ext uri="{FF2B5EF4-FFF2-40B4-BE49-F238E27FC236}">
                <a16:creationId xmlns:a16="http://schemas.microsoft.com/office/drawing/2014/main" id="{4DE8A0E0-7E8E-4FB8-A67D-1A801CA72DAE}"/>
              </a:ext>
            </a:extLst>
          </p:cNvPr>
          <p:cNvSpPr>
            <a:spLocks noGrp="1"/>
          </p:cNvSpPr>
          <p:nvPr>
            <p:ph idx="1"/>
          </p:nvPr>
        </p:nvSpPr>
        <p:spPr>
          <a:xfrm>
            <a:off x="677333" y="1479665"/>
            <a:ext cx="10877453" cy="4561697"/>
          </a:xfrm>
        </p:spPr>
        <p:txBody>
          <a:bodyPr>
            <a:normAutofit/>
          </a:bodyPr>
          <a:lstStyle/>
          <a:p>
            <a:pPr marL="0" indent="0">
              <a:buNone/>
            </a:pPr>
            <a:endParaRPr lang="en-US" sz="2000" dirty="0" smtClean="0"/>
          </a:p>
          <a:p>
            <a:pPr>
              <a:buClrTx/>
              <a:buFont typeface="Arial"/>
              <a:buChar char="•"/>
            </a:pPr>
            <a:r>
              <a:rPr lang="en-US" sz="2000" dirty="0" smtClean="0">
                <a:solidFill>
                  <a:srgbClr val="000000"/>
                </a:solidFill>
              </a:rPr>
              <a:t>A strengths</a:t>
            </a:r>
            <a:r>
              <a:rPr lang="en-US" sz="2000" dirty="0">
                <a:solidFill>
                  <a:srgbClr val="000000"/>
                </a:solidFill>
              </a:rPr>
              <a:t>-based service delivery approach that is grounded in an understanding of and responsiveness to the impact of trauma, that emphasizes physical, psychological, and emotional safety for both providers and survivors, and that creates opportunities for survivors to rebuild a sense of control and </a:t>
            </a:r>
            <a:r>
              <a:rPr lang="en-US" sz="2000" dirty="0" smtClean="0">
                <a:solidFill>
                  <a:srgbClr val="000000"/>
                </a:solidFill>
              </a:rPr>
              <a:t>empowerment</a:t>
            </a:r>
            <a:r>
              <a:rPr lang="en-US" sz="2000" dirty="0">
                <a:solidFill>
                  <a:srgbClr val="000000"/>
                </a:solidFill>
              </a:rPr>
              <a:t> </a:t>
            </a:r>
            <a:r>
              <a:rPr lang="en-US" sz="2000" dirty="0" smtClean="0">
                <a:solidFill>
                  <a:srgbClr val="000000"/>
                </a:solidFill>
              </a:rPr>
              <a:t>(</a:t>
            </a:r>
            <a:r>
              <a:rPr lang="en-US" sz="2000" dirty="0" err="1">
                <a:solidFill>
                  <a:srgbClr val="000000"/>
                </a:solidFill>
              </a:rPr>
              <a:t>Najavits</a:t>
            </a:r>
            <a:r>
              <a:rPr lang="en-US" sz="2000" dirty="0">
                <a:solidFill>
                  <a:srgbClr val="000000"/>
                </a:solidFill>
              </a:rPr>
              <a:t>, et al., 2014</a:t>
            </a:r>
            <a:r>
              <a:rPr lang="en-US" sz="2000" dirty="0" smtClean="0">
                <a:solidFill>
                  <a:srgbClr val="000000"/>
                </a:solidFill>
              </a:rPr>
              <a:t>).</a:t>
            </a:r>
            <a:endParaRPr lang="en-US" sz="2000" dirty="0">
              <a:solidFill>
                <a:srgbClr val="000000"/>
              </a:solidFill>
            </a:endParaRPr>
          </a:p>
        </p:txBody>
      </p:sp>
    </p:spTree>
    <p:extLst>
      <p:ext uri="{BB962C8B-B14F-4D97-AF65-F5344CB8AC3E}">
        <p14:creationId xmlns:p14="http://schemas.microsoft.com/office/powerpoint/2010/main" val="208956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1A1-4FCE-4B01-BA81-26D2E577EB48}"/>
              </a:ext>
            </a:extLst>
          </p:cNvPr>
          <p:cNvSpPr>
            <a:spLocks noGrp="1"/>
          </p:cNvSpPr>
          <p:nvPr>
            <p:ph type="title"/>
          </p:nvPr>
        </p:nvSpPr>
        <p:spPr/>
        <p:txBody>
          <a:bodyPr/>
          <a:lstStyle/>
          <a:p>
            <a:r>
              <a:rPr lang="en-US" b="1" dirty="0"/>
              <a:t>Objectives</a:t>
            </a:r>
          </a:p>
        </p:txBody>
      </p:sp>
      <p:sp>
        <p:nvSpPr>
          <p:cNvPr id="3" name="Content Placeholder 2">
            <a:extLst>
              <a:ext uri="{FF2B5EF4-FFF2-40B4-BE49-F238E27FC236}">
                <a16:creationId xmlns:a16="http://schemas.microsoft.com/office/drawing/2014/main" id="{2556E157-3D3E-405B-AB13-5C0E7FB408AC}"/>
              </a:ext>
            </a:extLst>
          </p:cNvPr>
          <p:cNvSpPr>
            <a:spLocks noGrp="1"/>
          </p:cNvSpPr>
          <p:nvPr>
            <p:ph idx="1"/>
          </p:nvPr>
        </p:nvSpPr>
        <p:spPr/>
        <p:txBody>
          <a:bodyPr/>
          <a:lstStyle/>
          <a:p>
            <a:pPr marL="0" indent="0">
              <a:buNone/>
            </a:pPr>
            <a:endParaRPr lang="en-US" dirty="0"/>
          </a:p>
          <a:p>
            <a:pPr lvl="0" fontAlgn="base">
              <a:buClr>
                <a:schemeClr val="tx1"/>
              </a:buClr>
              <a:buFont typeface="Arial"/>
              <a:buChar char="•"/>
            </a:pPr>
            <a:r>
              <a:rPr lang="en-US" sz="2800" dirty="0">
                <a:solidFill>
                  <a:schemeClr val="tx1"/>
                </a:solidFill>
              </a:rPr>
              <a:t>Report back tools and techniques used to treat people with trauma. </a:t>
            </a:r>
          </a:p>
          <a:p>
            <a:pPr lvl="0" fontAlgn="base">
              <a:buClr>
                <a:schemeClr val="tx1"/>
              </a:buClr>
              <a:buFont typeface="Arial"/>
              <a:buChar char="•"/>
            </a:pPr>
            <a:r>
              <a:rPr lang="en-US" sz="2800" dirty="0">
                <a:solidFill>
                  <a:schemeClr val="tx1"/>
                </a:solidFill>
              </a:rPr>
              <a:t>List the 4 R’s of a Trauma-Informed approach.</a:t>
            </a:r>
          </a:p>
          <a:p>
            <a:pPr lvl="0" fontAlgn="base">
              <a:buClr>
                <a:schemeClr val="tx1"/>
              </a:buClr>
              <a:buFont typeface="Arial"/>
              <a:buChar char="•"/>
            </a:pPr>
            <a:r>
              <a:rPr lang="en-US" sz="2800" dirty="0">
                <a:solidFill>
                  <a:schemeClr val="tx1"/>
                </a:solidFill>
              </a:rPr>
              <a:t>Recall the Stages of Recovery. </a:t>
            </a:r>
          </a:p>
        </p:txBody>
      </p:sp>
    </p:spTree>
    <p:extLst>
      <p:ext uri="{BB962C8B-B14F-4D97-AF65-F5344CB8AC3E}">
        <p14:creationId xmlns:p14="http://schemas.microsoft.com/office/powerpoint/2010/main" val="24053665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8BA08-5722-4818-83D8-32F3AA1758DA}"/>
              </a:ext>
            </a:extLst>
          </p:cNvPr>
          <p:cNvSpPr>
            <a:spLocks noGrp="1"/>
          </p:cNvSpPr>
          <p:nvPr>
            <p:ph type="title"/>
          </p:nvPr>
        </p:nvSpPr>
        <p:spPr/>
        <p:txBody>
          <a:bodyPr/>
          <a:lstStyle/>
          <a:p>
            <a:r>
              <a:rPr lang="en-US" b="1" dirty="0"/>
              <a:t>Key Elements</a:t>
            </a:r>
          </a:p>
        </p:txBody>
      </p:sp>
      <p:sp>
        <p:nvSpPr>
          <p:cNvPr id="3" name="Content Placeholder 2">
            <a:extLst>
              <a:ext uri="{FF2B5EF4-FFF2-40B4-BE49-F238E27FC236}">
                <a16:creationId xmlns:a16="http://schemas.microsoft.com/office/drawing/2014/main" id="{8743EE14-6ADE-4186-A4EA-6EA80CADB96E}"/>
              </a:ext>
            </a:extLst>
          </p:cNvPr>
          <p:cNvSpPr>
            <a:spLocks noGrp="1"/>
          </p:cNvSpPr>
          <p:nvPr>
            <p:ph idx="1"/>
          </p:nvPr>
        </p:nvSpPr>
        <p:spPr>
          <a:xfrm>
            <a:off x="677333" y="1629295"/>
            <a:ext cx="10376627" cy="4412067"/>
          </a:xfrm>
        </p:spPr>
        <p:txBody>
          <a:bodyPr>
            <a:normAutofit fontScale="92500"/>
          </a:bodyPr>
          <a:lstStyle/>
          <a:p>
            <a:pPr lvl="0" fontAlgn="base"/>
            <a:endParaRPr lang="en-US" sz="2000" dirty="0" smtClean="0"/>
          </a:p>
          <a:p>
            <a:pPr lvl="0" fontAlgn="base">
              <a:buClrTx/>
              <a:buFont typeface="Arial"/>
              <a:buChar char="•"/>
            </a:pPr>
            <a:r>
              <a:rPr lang="en-US" sz="2800" dirty="0" smtClean="0">
                <a:solidFill>
                  <a:srgbClr val="000000"/>
                </a:solidFill>
              </a:rPr>
              <a:t>Realizing </a:t>
            </a:r>
            <a:r>
              <a:rPr lang="en-US" sz="2800" dirty="0">
                <a:solidFill>
                  <a:srgbClr val="000000"/>
                </a:solidFill>
              </a:rPr>
              <a:t>the prevalence of trauma; </a:t>
            </a:r>
          </a:p>
          <a:p>
            <a:pPr lvl="0" fontAlgn="base">
              <a:buClrTx/>
              <a:buFont typeface="Arial"/>
              <a:buChar char="•"/>
            </a:pPr>
            <a:r>
              <a:rPr lang="en-US" sz="2800" dirty="0">
                <a:solidFill>
                  <a:srgbClr val="000000"/>
                </a:solidFill>
              </a:rPr>
              <a:t>R</a:t>
            </a:r>
            <a:r>
              <a:rPr lang="en-US" sz="2800" dirty="0" smtClean="0">
                <a:solidFill>
                  <a:srgbClr val="000000"/>
                </a:solidFill>
              </a:rPr>
              <a:t>ecognizing </a:t>
            </a:r>
            <a:r>
              <a:rPr lang="en-US" sz="2800" dirty="0">
                <a:solidFill>
                  <a:srgbClr val="000000"/>
                </a:solidFill>
              </a:rPr>
              <a:t>how trauma affects all individuals involved with the program, organization, or system, including its own workforce; </a:t>
            </a:r>
          </a:p>
          <a:p>
            <a:pPr lvl="0" fontAlgn="base">
              <a:buClrTx/>
              <a:buFont typeface="Arial"/>
              <a:buChar char="•"/>
            </a:pPr>
            <a:r>
              <a:rPr lang="en-US" sz="2800" dirty="0">
                <a:solidFill>
                  <a:srgbClr val="000000"/>
                </a:solidFill>
              </a:rPr>
              <a:t>R</a:t>
            </a:r>
            <a:r>
              <a:rPr lang="en-US" sz="2800" dirty="0" smtClean="0">
                <a:solidFill>
                  <a:srgbClr val="000000"/>
                </a:solidFill>
              </a:rPr>
              <a:t>esponding </a:t>
            </a:r>
            <a:r>
              <a:rPr lang="en-US" sz="2800" dirty="0">
                <a:solidFill>
                  <a:srgbClr val="000000"/>
                </a:solidFill>
              </a:rPr>
              <a:t>by putting this knowledge into practice; and </a:t>
            </a:r>
          </a:p>
          <a:p>
            <a:pPr lvl="0" fontAlgn="base">
              <a:buClrTx/>
              <a:buFont typeface="Arial"/>
              <a:buChar char="•"/>
            </a:pPr>
            <a:r>
              <a:rPr lang="en-US" sz="2800" dirty="0">
                <a:solidFill>
                  <a:srgbClr val="000000"/>
                </a:solidFill>
              </a:rPr>
              <a:t>R</a:t>
            </a:r>
            <a:r>
              <a:rPr lang="en-US" sz="2800" dirty="0" smtClean="0">
                <a:solidFill>
                  <a:srgbClr val="000000"/>
                </a:solidFill>
              </a:rPr>
              <a:t>esist </a:t>
            </a:r>
            <a:r>
              <a:rPr lang="en-US" sz="2800" dirty="0">
                <a:solidFill>
                  <a:srgbClr val="000000"/>
                </a:solidFill>
              </a:rPr>
              <a:t>re-traumatization.</a:t>
            </a:r>
          </a:p>
          <a:p>
            <a:pPr>
              <a:buClrTx/>
              <a:buFont typeface="Arial"/>
              <a:buChar char="•"/>
            </a:pPr>
            <a:endParaRPr lang="en-US" sz="2000" dirty="0"/>
          </a:p>
          <a:p>
            <a:endParaRPr lang="en-US" sz="2000" dirty="0"/>
          </a:p>
          <a:p>
            <a:pPr marL="0" indent="0" algn="ctr">
              <a:buNone/>
            </a:pPr>
            <a:r>
              <a:rPr lang="en-US" sz="3300" b="1" i="1" dirty="0">
                <a:solidFill>
                  <a:srgbClr val="000000"/>
                </a:solidFill>
              </a:rPr>
              <a:t>Also known as the 4 R’s</a:t>
            </a:r>
          </a:p>
          <a:p>
            <a:endParaRPr lang="en-US" dirty="0"/>
          </a:p>
        </p:txBody>
      </p:sp>
    </p:spTree>
    <p:extLst>
      <p:ext uri="{BB962C8B-B14F-4D97-AF65-F5344CB8AC3E}">
        <p14:creationId xmlns:p14="http://schemas.microsoft.com/office/powerpoint/2010/main" val="1523544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74510D-35CD-4B01-86F7-839AC9E5AC97}"/>
              </a:ext>
            </a:extLst>
          </p:cNvPr>
          <p:cNvSpPr>
            <a:spLocks noGrp="1"/>
          </p:cNvSpPr>
          <p:nvPr>
            <p:ph idx="1"/>
          </p:nvPr>
        </p:nvSpPr>
        <p:spPr>
          <a:xfrm>
            <a:off x="232528" y="271883"/>
            <a:ext cx="11769426" cy="6382635"/>
          </a:xfrm>
        </p:spPr>
        <p:txBody>
          <a:bodyPr>
            <a:noAutofit/>
          </a:bodyPr>
          <a:lstStyle/>
          <a:p>
            <a:pPr marL="0" indent="0">
              <a:buNone/>
            </a:pPr>
            <a:r>
              <a:rPr lang="en-US" dirty="0">
                <a:solidFill>
                  <a:srgbClr val="000000"/>
                </a:solidFill>
              </a:rPr>
              <a:t>A trauma-informed approach reflects adherence to six key principles rather than a prescribed set of practices or procedures. These principles may be generalizable across multiple types of settings, although terminology and application may be setting or sector-specific</a:t>
            </a:r>
            <a:r>
              <a:rPr lang="en-US" dirty="0" smtClean="0">
                <a:solidFill>
                  <a:srgbClr val="000000"/>
                </a:solidFill>
              </a:rPr>
              <a:t>:</a:t>
            </a:r>
          </a:p>
          <a:p>
            <a:pPr marL="0" indent="0">
              <a:buNone/>
            </a:pPr>
            <a:endParaRPr lang="en-US" sz="800" dirty="0">
              <a:solidFill>
                <a:srgbClr val="000000"/>
              </a:solidFill>
            </a:endParaRPr>
          </a:p>
          <a:p>
            <a:pPr fontAlgn="base">
              <a:buClrTx/>
              <a:buFont typeface="Arial"/>
              <a:buChar char="•"/>
            </a:pPr>
            <a:r>
              <a:rPr lang="en-US" dirty="0">
                <a:solidFill>
                  <a:srgbClr val="000000"/>
                </a:solidFill>
              </a:rPr>
              <a:t>Safety</a:t>
            </a:r>
          </a:p>
          <a:p>
            <a:pPr fontAlgn="base">
              <a:buClrTx/>
              <a:buFont typeface="Arial"/>
              <a:buChar char="•"/>
            </a:pPr>
            <a:r>
              <a:rPr lang="en-US" dirty="0">
                <a:solidFill>
                  <a:srgbClr val="000000"/>
                </a:solidFill>
              </a:rPr>
              <a:t>Trustworthiness and Transparency</a:t>
            </a:r>
          </a:p>
          <a:p>
            <a:pPr fontAlgn="base">
              <a:buClrTx/>
              <a:buFont typeface="Arial"/>
              <a:buChar char="•"/>
            </a:pPr>
            <a:r>
              <a:rPr lang="en-US" dirty="0">
                <a:solidFill>
                  <a:srgbClr val="000000"/>
                </a:solidFill>
              </a:rPr>
              <a:t>Peer support</a:t>
            </a:r>
          </a:p>
          <a:p>
            <a:pPr fontAlgn="base">
              <a:buClrTx/>
              <a:buFont typeface="Arial"/>
              <a:buChar char="•"/>
            </a:pPr>
            <a:r>
              <a:rPr lang="en-US" dirty="0">
                <a:solidFill>
                  <a:srgbClr val="000000"/>
                </a:solidFill>
              </a:rPr>
              <a:t>Collaboration and mutuality</a:t>
            </a:r>
          </a:p>
          <a:p>
            <a:pPr fontAlgn="base">
              <a:buClrTx/>
              <a:buFont typeface="Arial"/>
              <a:buChar char="•"/>
            </a:pPr>
            <a:r>
              <a:rPr lang="en-US" dirty="0">
                <a:solidFill>
                  <a:srgbClr val="000000"/>
                </a:solidFill>
              </a:rPr>
              <a:t>Empowerment, voice and choice</a:t>
            </a:r>
          </a:p>
          <a:p>
            <a:pPr fontAlgn="base">
              <a:buClrTx/>
              <a:buFont typeface="Arial"/>
              <a:buChar char="•"/>
            </a:pPr>
            <a:r>
              <a:rPr lang="en-US" dirty="0">
                <a:solidFill>
                  <a:srgbClr val="000000"/>
                </a:solidFill>
              </a:rPr>
              <a:t>Cultural, Historical, and Gender Issues</a:t>
            </a:r>
          </a:p>
        </p:txBody>
      </p:sp>
    </p:spTree>
    <p:extLst>
      <p:ext uri="{BB962C8B-B14F-4D97-AF65-F5344CB8AC3E}">
        <p14:creationId xmlns:p14="http://schemas.microsoft.com/office/powerpoint/2010/main" val="726143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65F8-0F58-4B0B-B2F3-5ACB016B7B9E}"/>
              </a:ext>
            </a:extLst>
          </p:cNvPr>
          <p:cNvSpPr>
            <a:spLocks noGrp="1"/>
          </p:cNvSpPr>
          <p:nvPr>
            <p:ph type="title"/>
          </p:nvPr>
        </p:nvSpPr>
        <p:spPr/>
        <p:txBody>
          <a:bodyPr/>
          <a:lstStyle/>
          <a:p>
            <a:r>
              <a:rPr lang="en-US" b="1" dirty="0"/>
              <a:t>Trauma-Specific Interventions</a:t>
            </a:r>
            <a:endParaRPr lang="en-US" dirty="0"/>
          </a:p>
        </p:txBody>
      </p:sp>
      <p:sp>
        <p:nvSpPr>
          <p:cNvPr id="3" name="Content Placeholder 2">
            <a:extLst>
              <a:ext uri="{FF2B5EF4-FFF2-40B4-BE49-F238E27FC236}">
                <a16:creationId xmlns:a16="http://schemas.microsoft.com/office/drawing/2014/main" id="{C6FBF5C5-6355-47E0-BCC3-D434A5E2BCA5}"/>
              </a:ext>
            </a:extLst>
          </p:cNvPr>
          <p:cNvSpPr>
            <a:spLocks noGrp="1"/>
          </p:cNvSpPr>
          <p:nvPr>
            <p:ph idx="1"/>
          </p:nvPr>
        </p:nvSpPr>
        <p:spPr/>
        <p:txBody>
          <a:bodyPr/>
          <a:lstStyle/>
          <a:p>
            <a:pPr marL="0" indent="0">
              <a:buNone/>
            </a:pPr>
            <a:endParaRPr lang="en-US" dirty="0"/>
          </a:p>
          <a:p>
            <a:pPr lvl="0" fontAlgn="base">
              <a:buClrTx/>
              <a:buFont typeface="Arial"/>
              <a:buChar char="•"/>
            </a:pPr>
            <a:r>
              <a:rPr lang="en-US" dirty="0">
                <a:solidFill>
                  <a:srgbClr val="000000"/>
                </a:solidFill>
              </a:rPr>
              <a:t>The survivor's need to be respected, informed, connected, and hopeful regarding their own recovery</a:t>
            </a:r>
          </a:p>
          <a:p>
            <a:pPr lvl="0" fontAlgn="base">
              <a:buClrTx/>
              <a:buFont typeface="Arial"/>
              <a:buChar char="•"/>
            </a:pPr>
            <a:r>
              <a:rPr lang="en-US" dirty="0">
                <a:solidFill>
                  <a:srgbClr val="000000"/>
                </a:solidFill>
              </a:rPr>
              <a:t>The interrelation between trauma and symptoms of trauma such as substance use, eating disorders, depression, and anxiety</a:t>
            </a:r>
          </a:p>
          <a:p>
            <a:pPr lvl="0" fontAlgn="base">
              <a:buClrTx/>
              <a:buFont typeface="Arial"/>
              <a:buChar char="•"/>
            </a:pPr>
            <a:r>
              <a:rPr lang="en-US" dirty="0">
                <a:solidFill>
                  <a:srgbClr val="000000"/>
                </a:solidFill>
              </a:rPr>
              <a:t>The need to work in a collaborative way with survivors, family and friends of the survivor, and other human services agencies in a manner that will empower survivors and </a:t>
            </a:r>
            <a:r>
              <a:rPr lang="en-US" dirty="0" smtClean="0">
                <a:solidFill>
                  <a:srgbClr val="000000"/>
                </a:solidFill>
              </a:rPr>
              <a:t>consumers</a:t>
            </a:r>
            <a:endParaRPr lang="en-US" dirty="0">
              <a:solidFill>
                <a:srgbClr val="000000"/>
              </a:solidFill>
            </a:endParaRPr>
          </a:p>
        </p:txBody>
      </p:sp>
    </p:spTree>
    <p:extLst>
      <p:ext uri="{BB962C8B-B14F-4D97-AF65-F5344CB8AC3E}">
        <p14:creationId xmlns:p14="http://schemas.microsoft.com/office/powerpoint/2010/main" val="1886786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D85C5-F54C-4DBF-8273-7011C07D6D39}"/>
              </a:ext>
            </a:extLst>
          </p:cNvPr>
          <p:cNvSpPr>
            <a:spLocks noGrp="1"/>
          </p:cNvSpPr>
          <p:nvPr>
            <p:ph type="title"/>
          </p:nvPr>
        </p:nvSpPr>
        <p:spPr/>
        <p:txBody>
          <a:bodyPr/>
          <a:lstStyle/>
          <a:p>
            <a:r>
              <a:rPr lang="en-US" b="1" dirty="0">
                <a:solidFill>
                  <a:srgbClr val="000000"/>
                </a:solidFill>
              </a:rPr>
              <a:t>Strength Based</a:t>
            </a:r>
          </a:p>
        </p:txBody>
      </p:sp>
      <p:sp>
        <p:nvSpPr>
          <p:cNvPr id="3" name="Content Placeholder 2">
            <a:extLst>
              <a:ext uri="{FF2B5EF4-FFF2-40B4-BE49-F238E27FC236}">
                <a16:creationId xmlns:a16="http://schemas.microsoft.com/office/drawing/2014/main" id="{37156C29-074F-4760-9D75-4B08CD76DE78}"/>
              </a:ext>
            </a:extLst>
          </p:cNvPr>
          <p:cNvSpPr>
            <a:spLocks noGrp="1"/>
          </p:cNvSpPr>
          <p:nvPr>
            <p:ph idx="1"/>
          </p:nvPr>
        </p:nvSpPr>
        <p:spPr>
          <a:xfrm>
            <a:off x="714480" y="1349762"/>
            <a:ext cx="10723035" cy="5090094"/>
          </a:xfrm>
        </p:spPr>
        <p:txBody>
          <a:bodyPr>
            <a:normAutofit fontScale="92500" lnSpcReduction="10000"/>
          </a:bodyPr>
          <a:lstStyle/>
          <a:p>
            <a:endParaRPr lang="en-US" sz="2000" dirty="0" smtClean="0"/>
          </a:p>
          <a:p>
            <a:pPr>
              <a:buClrTx/>
              <a:buFont typeface="Arial"/>
              <a:buChar char="•"/>
            </a:pPr>
            <a:r>
              <a:rPr lang="en-US" sz="2800" dirty="0" smtClean="0">
                <a:solidFill>
                  <a:srgbClr val="000000"/>
                </a:solidFill>
              </a:rPr>
              <a:t>Knowing </a:t>
            </a:r>
            <a:r>
              <a:rPr lang="en-US" sz="2800" dirty="0">
                <a:solidFill>
                  <a:srgbClr val="000000"/>
                </a:solidFill>
              </a:rPr>
              <a:t>a client’s strengths can help you understand, redefine, and reframe the client’s presenting problems and challenges. </a:t>
            </a:r>
          </a:p>
          <a:p>
            <a:pPr>
              <a:buClrTx/>
              <a:buFont typeface="Arial"/>
              <a:buChar char="•"/>
            </a:pPr>
            <a:r>
              <a:rPr lang="en-US" sz="2800" dirty="0">
                <a:solidFill>
                  <a:srgbClr val="000000"/>
                </a:solidFill>
              </a:rPr>
              <a:t>By focusing and building on an individual’s strengths, counselors and other behavioral health professionals can shift the focus from </a:t>
            </a:r>
            <a:endParaRPr lang="en-US" sz="2800" dirty="0" smtClean="0">
              <a:solidFill>
                <a:srgbClr val="000000"/>
              </a:solidFill>
            </a:endParaRPr>
          </a:p>
          <a:p>
            <a:pPr marL="0" indent="0">
              <a:buClrTx/>
              <a:buNone/>
            </a:pPr>
            <a:endParaRPr lang="en-US" sz="2800" dirty="0">
              <a:solidFill>
                <a:srgbClr val="000000"/>
              </a:solidFill>
            </a:endParaRPr>
          </a:p>
          <a:p>
            <a:pPr lvl="1" algn="ctr">
              <a:buClrTx/>
              <a:buFont typeface="Arial"/>
              <a:buChar char="•"/>
            </a:pPr>
            <a:r>
              <a:rPr lang="en-US" sz="2800" i="1" dirty="0">
                <a:solidFill>
                  <a:srgbClr val="000000"/>
                </a:solidFill>
              </a:rPr>
              <a:t>“What is wrong with you?” to “What has worked for you?” </a:t>
            </a:r>
            <a:endParaRPr lang="en-US" sz="2800" i="1" dirty="0" smtClean="0">
              <a:solidFill>
                <a:srgbClr val="000000"/>
              </a:solidFill>
            </a:endParaRPr>
          </a:p>
          <a:p>
            <a:pPr lvl="1" algn="ctr">
              <a:buClrTx/>
              <a:buFont typeface="Arial"/>
              <a:buChar char="•"/>
            </a:pPr>
            <a:endParaRPr lang="en-US" sz="2800" i="1" dirty="0">
              <a:solidFill>
                <a:srgbClr val="000000"/>
              </a:solidFill>
            </a:endParaRPr>
          </a:p>
          <a:p>
            <a:pPr>
              <a:buClrTx/>
              <a:buFont typeface="Arial"/>
              <a:buChar char="•"/>
            </a:pPr>
            <a:r>
              <a:rPr lang="en-US" sz="2800" dirty="0">
                <a:solidFill>
                  <a:srgbClr val="000000"/>
                </a:solidFill>
              </a:rPr>
              <a:t>It moves attention away from trauma-related problems and toward a perspective that honors and uses adaptive behaviors and strengths to move clients along in recovery.   </a:t>
            </a:r>
          </a:p>
        </p:txBody>
      </p:sp>
    </p:spTree>
    <p:extLst>
      <p:ext uri="{BB962C8B-B14F-4D97-AF65-F5344CB8AC3E}">
        <p14:creationId xmlns:p14="http://schemas.microsoft.com/office/powerpoint/2010/main" val="557464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52E45-7FCD-4F3C-A0AD-B0CA1FEC5583}"/>
              </a:ext>
            </a:extLst>
          </p:cNvPr>
          <p:cNvSpPr>
            <a:spLocks noGrp="1"/>
          </p:cNvSpPr>
          <p:nvPr>
            <p:ph type="title"/>
          </p:nvPr>
        </p:nvSpPr>
        <p:spPr>
          <a:xfrm>
            <a:off x="732367" y="286216"/>
            <a:ext cx="10723035" cy="1158315"/>
          </a:xfrm>
        </p:spPr>
        <p:txBody>
          <a:bodyPr>
            <a:normAutofit fontScale="90000"/>
          </a:bodyPr>
          <a:lstStyle/>
          <a:p>
            <a:r>
              <a:rPr lang="en-US" b="1" dirty="0" smtClean="0"/>
              <a:t/>
            </a:r>
            <a:br>
              <a:rPr lang="en-US" b="1" dirty="0" smtClean="0"/>
            </a:br>
            <a:r>
              <a:rPr lang="en-US" b="1" dirty="0"/>
              <a:t>Talking About Trauma</a:t>
            </a:r>
            <a:r>
              <a:rPr lang="en-US" dirty="0"/>
              <a:t/>
            </a:r>
            <a:br>
              <a:rPr lang="en-US" dirty="0"/>
            </a:br>
            <a:r>
              <a:rPr lang="en-US" b="1" dirty="0" smtClean="0"/>
              <a:t/>
            </a:r>
            <a:br>
              <a:rPr lang="en-US" b="1" dirty="0" smtClean="0"/>
            </a:br>
            <a:r>
              <a:rPr lang="en-US" b="1" dirty="0"/>
              <a:t/>
            </a:r>
            <a:br>
              <a:rPr lang="en-US" b="1" dirty="0"/>
            </a:br>
            <a:endParaRPr lang="en-US" dirty="0"/>
          </a:p>
        </p:txBody>
      </p:sp>
      <p:sp>
        <p:nvSpPr>
          <p:cNvPr id="3" name="Content Placeholder 2">
            <a:extLst>
              <a:ext uri="{FF2B5EF4-FFF2-40B4-BE49-F238E27FC236}">
                <a16:creationId xmlns:a16="http://schemas.microsoft.com/office/drawing/2014/main" id="{4314EB9D-6BEA-4497-B053-158C2C10D865}"/>
              </a:ext>
            </a:extLst>
          </p:cNvPr>
          <p:cNvSpPr>
            <a:spLocks noGrp="1"/>
          </p:cNvSpPr>
          <p:nvPr>
            <p:ph idx="1"/>
          </p:nvPr>
        </p:nvSpPr>
        <p:spPr>
          <a:xfrm>
            <a:off x="732367" y="2110841"/>
            <a:ext cx="10723035" cy="3832759"/>
          </a:xfrm>
        </p:spPr>
        <p:txBody>
          <a:bodyPr>
            <a:normAutofit/>
          </a:bodyPr>
          <a:lstStyle/>
          <a:p>
            <a:pPr>
              <a:buClrTx/>
              <a:buFont typeface="Arial"/>
              <a:buChar char="•"/>
            </a:pPr>
            <a:r>
              <a:rPr lang="en-US" sz="2800" dirty="0">
                <a:solidFill>
                  <a:srgbClr val="000000"/>
                </a:solidFill>
              </a:rPr>
              <a:t>One piece of information many in the addiction profession already know and all </a:t>
            </a:r>
            <a:r>
              <a:rPr lang="en-US" sz="2800" i="1" dirty="0">
                <a:solidFill>
                  <a:srgbClr val="000000"/>
                </a:solidFill>
              </a:rPr>
              <a:t>need to know</a:t>
            </a:r>
            <a:r>
              <a:rPr lang="en-US" sz="2800" dirty="0">
                <a:solidFill>
                  <a:srgbClr val="000000"/>
                </a:solidFill>
              </a:rPr>
              <a:t> is: </a:t>
            </a:r>
          </a:p>
          <a:p>
            <a:pPr>
              <a:buClrTx/>
              <a:buFont typeface="Arial"/>
              <a:buChar char="•"/>
            </a:pPr>
            <a:r>
              <a:rPr lang="en-US" sz="2800" dirty="0">
                <a:solidFill>
                  <a:srgbClr val="000000"/>
                </a:solidFill>
              </a:rPr>
              <a:t>talking about trauma </a:t>
            </a:r>
            <a:r>
              <a:rPr lang="en-US" sz="2800" b="1" i="1" dirty="0">
                <a:solidFill>
                  <a:srgbClr val="000000"/>
                </a:solidFill>
              </a:rPr>
              <a:t>does not</a:t>
            </a:r>
            <a:r>
              <a:rPr lang="en-US" sz="2800" dirty="0">
                <a:solidFill>
                  <a:srgbClr val="000000"/>
                </a:solidFill>
              </a:rPr>
              <a:t> put the trauma and pain in the past. Therefore, therapeutic approaches such as Exposure Therapy, may not benefit – and may actually cause harm to – someone with trauma. </a:t>
            </a:r>
          </a:p>
        </p:txBody>
      </p:sp>
    </p:spTree>
    <p:extLst>
      <p:ext uri="{BB962C8B-B14F-4D97-AF65-F5344CB8AC3E}">
        <p14:creationId xmlns:p14="http://schemas.microsoft.com/office/powerpoint/2010/main" val="1820434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88D1F-21F4-4BEA-82D3-FD303A29D55A}"/>
              </a:ext>
            </a:extLst>
          </p:cNvPr>
          <p:cNvSpPr>
            <a:spLocks noGrp="1"/>
          </p:cNvSpPr>
          <p:nvPr>
            <p:ph type="title"/>
          </p:nvPr>
        </p:nvSpPr>
        <p:spPr>
          <a:xfrm>
            <a:off x="160981" y="107576"/>
            <a:ext cx="11876746" cy="1336956"/>
          </a:xfrm>
        </p:spPr>
        <p:txBody>
          <a:bodyPr/>
          <a:lstStyle/>
          <a:p>
            <a:r>
              <a:rPr lang="en-US" b="1" dirty="0" smtClean="0">
                <a:solidFill>
                  <a:srgbClr val="000000"/>
                </a:solidFill>
              </a:rPr>
              <a:t/>
            </a:r>
            <a:br>
              <a:rPr lang="en-US" b="1" dirty="0" smtClean="0">
                <a:solidFill>
                  <a:srgbClr val="000000"/>
                </a:solidFill>
              </a:rPr>
            </a:br>
            <a:r>
              <a:rPr lang="en-US" b="1" dirty="0" smtClean="0">
                <a:solidFill>
                  <a:srgbClr val="000000"/>
                </a:solidFill>
              </a:rPr>
              <a:t>Adverse </a:t>
            </a:r>
            <a:r>
              <a:rPr lang="en-US" b="1" dirty="0">
                <a:solidFill>
                  <a:srgbClr val="000000"/>
                </a:solidFill>
              </a:rPr>
              <a:t>Childhood Experiences (ACE)</a:t>
            </a:r>
          </a:p>
        </p:txBody>
      </p:sp>
      <p:sp>
        <p:nvSpPr>
          <p:cNvPr id="3" name="Content Placeholder 2">
            <a:extLst>
              <a:ext uri="{FF2B5EF4-FFF2-40B4-BE49-F238E27FC236}">
                <a16:creationId xmlns:a16="http://schemas.microsoft.com/office/drawing/2014/main" id="{F0797157-8965-4E84-AB44-B59F79308733}"/>
              </a:ext>
            </a:extLst>
          </p:cNvPr>
          <p:cNvSpPr>
            <a:spLocks noGrp="1"/>
          </p:cNvSpPr>
          <p:nvPr>
            <p:ph idx="1"/>
          </p:nvPr>
        </p:nvSpPr>
        <p:spPr/>
        <p:txBody>
          <a:bodyPr>
            <a:normAutofit/>
          </a:bodyPr>
          <a:lstStyle/>
          <a:p>
            <a:endParaRPr lang="en-US" sz="2000" dirty="0" smtClean="0"/>
          </a:p>
          <a:p>
            <a:pPr>
              <a:buClrTx/>
              <a:buFont typeface="Arial"/>
              <a:buChar char="•"/>
            </a:pPr>
            <a:r>
              <a:rPr lang="en-US" sz="2000" dirty="0" smtClean="0">
                <a:solidFill>
                  <a:schemeClr val="tx1"/>
                </a:solidFill>
              </a:rPr>
              <a:t>At a minimum – we need to ask clients about ACEs</a:t>
            </a:r>
          </a:p>
          <a:p>
            <a:pPr>
              <a:buClrTx/>
              <a:buFont typeface="Arial"/>
              <a:buChar char="•"/>
            </a:pPr>
            <a:r>
              <a:rPr lang="en-US" sz="2000" dirty="0" smtClean="0">
                <a:solidFill>
                  <a:schemeClr val="tx1"/>
                </a:solidFill>
              </a:rPr>
              <a:t>Adverse </a:t>
            </a:r>
            <a:r>
              <a:rPr lang="en-US" sz="2000" dirty="0">
                <a:solidFill>
                  <a:schemeClr val="tx1"/>
                </a:solidFill>
              </a:rPr>
              <a:t>childhood experiences (ACEs) are stressful or traumatic events, including abuse and neglect. They may also include household dysfunction such as witnessing domestic violence or growing up with family members who have </a:t>
            </a:r>
            <a:r>
              <a:rPr lang="en-US" sz="2000" dirty="0">
                <a:solidFill>
                  <a:schemeClr val="tx1"/>
                </a:solidFill>
                <a:hlinkClick r:id="rId2"/>
              </a:rPr>
              <a:t>substance use disorders</a:t>
            </a:r>
            <a:r>
              <a:rPr lang="en-US" sz="2000" dirty="0">
                <a:solidFill>
                  <a:schemeClr val="tx1"/>
                </a:solidFill>
              </a:rPr>
              <a:t>. ACEs are strongly related to the development and prevalence of a wide range of health problems throughout a person’s lifespan, including those associated with substance misuse.</a:t>
            </a:r>
          </a:p>
          <a:p>
            <a:pPr marL="0" indent="0">
              <a:buNone/>
            </a:pPr>
            <a:endParaRPr lang="en-US" dirty="0">
              <a:solidFill>
                <a:schemeClr val="tx1"/>
              </a:solidFill>
            </a:endParaRPr>
          </a:p>
        </p:txBody>
      </p:sp>
    </p:spTree>
    <p:extLst>
      <p:ext uri="{BB962C8B-B14F-4D97-AF65-F5344CB8AC3E}">
        <p14:creationId xmlns:p14="http://schemas.microsoft.com/office/powerpoint/2010/main" val="952320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ACE’s Include</a:t>
            </a:r>
            <a:endParaRPr lang="en-US" b="1" dirty="0"/>
          </a:p>
        </p:txBody>
      </p:sp>
      <p:sp>
        <p:nvSpPr>
          <p:cNvPr id="3" name="Content Placeholder 2">
            <a:extLst>
              <a:ext uri="{FF2B5EF4-FFF2-40B4-BE49-F238E27FC236}">
                <a16:creationId xmlns:a16="http://schemas.microsoft.com/office/drawing/2014/main" id="{82D97F81-36C0-40B6-8703-F9C230A4E307}"/>
              </a:ext>
            </a:extLst>
          </p:cNvPr>
          <p:cNvSpPr>
            <a:spLocks noGrp="1"/>
          </p:cNvSpPr>
          <p:nvPr>
            <p:ph sz="half" idx="1"/>
          </p:nvPr>
        </p:nvSpPr>
        <p:spPr>
          <a:xfrm>
            <a:off x="677334" y="1456051"/>
            <a:ext cx="4184035" cy="3880772"/>
          </a:xfrm>
        </p:spPr>
        <p:txBody>
          <a:bodyPr>
            <a:normAutofit fontScale="92500" lnSpcReduction="10000"/>
          </a:bodyPr>
          <a:lstStyle/>
          <a:p>
            <a:pPr marL="0" indent="0">
              <a:buNone/>
            </a:pPr>
            <a:endParaRPr lang="en-US" sz="2000" dirty="0"/>
          </a:p>
          <a:p>
            <a:pPr marL="0" indent="0">
              <a:buNone/>
            </a:pPr>
            <a:r>
              <a:rPr lang="en-US" sz="2900" dirty="0">
                <a:solidFill>
                  <a:srgbClr val="000000"/>
                </a:solidFill>
              </a:rPr>
              <a:t>Physical abuse</a:t>
            </a:r>
          </a:p>
          <a:p>
            <a:pPr marL="0" indent="0">
              <a:buNone/>
            </a:pPr>
            <a:r>
              <a:rPr lang="en-US" sz="2900" dirty="0">
                <a:solidFill>
                  <a:srgbClr val="000000"/>
                </a:solidFill>
              </a:rPr>
              <a:t>Sexual abuse</a:t>
            </a:r>
          </a:p>
          <a:p>
            <a:pPr marL="0" indent="0">
              <a:buNone/>
            </a:pPr>
            <a:r>
              <a:rPr lang="en-US" sz="2900" dirty="0">
                <a:solidFill>
                  <a:srgbClr val="000000"/>
                </a:solidFill>
              </a:rPr>
              <a:t>Emotional abuse</a:t>
            </a:r>
          </a:p>
          <a:p>
            <a:pPr marL="0" indent="0">
              <a:buNone/>
            </a:pPr>
            <a:r>
              <a:rPr lang="en-US" sz="2900" dirty="0">
                <a:solidFill>
                  <a:srgbClr val="000000"/>
                </a:solidFill>
              </a:rPr>
              <a:t>Physical neglect</a:t>
            </a:r>
          </a:p>
          <a:p>
            <a:pPr marL="0" indent="0">
              <a:buNone/>
            </a:pPr>
            <a:r>
              <a:rPr lang="en-US" sz="2900" dirty="0">
                <a:solidFill>
                  <a:srgbClr val="000000"/>
                </a:solidFill>
              </a:rPr>
              <a:t>Emotional </a:t>
            </a:r>
            <a:r>
              <a:rPr lang="en-US" sz="2900" dirty="0" smtClean="0">
                <a:solidFill>
                  <a:srgbClr val="000000"/>
                </a:solidFill>
              </a:rPr>
              <a:t>neglect</a:t>
            </a:r>
          </a:p>
          <a:p>
            <a:pPr marL="0" indent="0">
              <a:buNone/>
            </a:pPr>
            <a:r>
              <a:rPr lang="en-US" sz="3200" dirty="0">
                <a:solidFill>
                  <a:srgbClr val="000000"/>
                </a:solidFill>
              </a:rPr>
              <a:t>Incarcerated household </a:t>
            </a:r>
            <a:r>
              <a:rPr lang="en-US" sz="3200" dirty="0" smtClean="0">
                <a:solidFill>
                  <a:srgbClr val="000000"/>
                </a:solidFill>
              </a:rPr>
              <a:t>member</a:t>
            </a:r>
            <a:endParaRPr lang="en-US" sz="2900" dirty="0">
              <a:solidFill>
                <a:srgbClr val="000000"/>
              </a:solidFill>
            </a:endParaRPr>
          </a:p>
          <a:p>
            <a:endParaRPr lang="en-US" dirty="0"/>
          </a:p>
        </p:txBody>
      </p:sp>
      <p:sp>
        <p:nvSpPr>
          <p:cNvPr id="4" name="Content Placeholder 3"/>
          <p:cNvSpPr>
            <a:spLocks noGrp="1"/>
          </p:cNvSpPr>
          <p:nvPr>
            <p:ph sz="half" idx="2"/>
          </p:nvPr>
        </p:nvSpPr>
        <p:spPr>
          <a:xfrm>
            <a:off x="6334761" y="1878291"/>
            <a:ext cx="5120640" cy="4065310"/>
          </a:xfrm>
        </p:spPr>
        <p:txBody>
          <a:bodyPr>
            <a:noAutofit/>
          </a:bodyPr>
          <a:lstStyle/>
          <a:p>
            <a:pPr marL="0" indent="0">
              <a:buNone/>
            </a:pPr>
            <a:r>
              <a:rPr lang="en-US" sz="2800" dirty="0">
                <a:solidFill>
                  <a:srgbClr val="000000"/>
                </a:solidFill>
              </a:rPr>
              <a:t>Intimate partner violence</a:t>
            </a:r>
          </a:p>
          <a:p>
            <a:pPr marL="0" indent="0">
              <a:buNone/>
            </a:pPr>
            <a:r>
              <a:rPr lang="en-US" sz="2800" dirty="0">
                <a:solidFill>
                  <a:srgbClr val="000000"/>
                </a:solidFill>
              </a:rPr>
              <a:t>Mother treated violently</a:t>
            </a:r>
          </a:p>
          <a:p>
            <a:pPr marL="0" indent="0">
              <a:buNone/>
            </a:pPr>
            <a:r>
              <a:rPr lang="en-US" sz="2800" dirty="0">
                <a:solidFill>
                  <a:srgbClr val="000000"/>
                </a:solidFill>
              </a:rPr>
              <a:t>Substance misuse within household</a:t>
            </a:r>
          </a:p>
          <a:p>
            <a:pPr marL="0" indent="0">
              <a:buNone/>
            </a:pPr>
            <a:r>
              <a:rPr lang="en-US" sz="2800" dirty="0">
                <a:solidFill>
                  <a:srgbClr val="000000"/>
                </a:solidFill>
              </a:rPr>
              <a:t>Household mental illness</a:t>
            </a:r>
          </a:p>
          <a:p>
            <a:pPr marL="0" indent="0">
              <a:buNone/>
            </a:pPr>
            <a:r>
              <a:rPr lang="en-US" sz="2800" dirty="0">
                <a:solidFill>
                  <a:srgbClr val="000000"/>
                </a:solidFill>
              </a:rPr>
              <a:t>Parental separation or </a:t>
            </a:r>
            <a:r>
              <a:rPr lang="en-US" sz="2800" dirty="0" smtClean="0">
                <a:solidFill>
                  <a:srgbClr val="000000"/>
                </a:solidFill>
              </a:rPr>
              <a:t>divorce</a:t>
            </a:r>
            <a:endParaRPr lang="en-US" sz="2800" dirty="0">
              <a:solidFill>
                <a:srgbClr val="000000"/>
              </a:solidFill>
            </a:endParaRPr>
          </a:p>
        </p:txBody>
      </p:sp>
    </p:spTree>
    <p:extLst>
      <p:ext uri="{BB962C8B-B14F-4D97-AF65-F5344CB8AC3E}">
        <p14:creationId xmlns:p14="http://schemas.microsoft.com/office/powerpoint/2010/main" val="4243025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732367" y="1180639"/>
            <a:ext cx="5120640" cy="4762961"/>
          </a:xfrm>
        </p:spPr>
        <p:txBody>
          <a:bodyPr>
            <a:normAutofit/>
          </a:bodyPr>
          <a:lstStyle/>
          <a:p>
            <a:pPr marL="0" indent="0">
              <a:buNone/>
            </a:pPr>
            <a:r>
              <a:rPr lang="en-US" dirty="0">
                <a:solidFill>
                  <a:srgbClr val="000000"/>
                </a:solidFill>
              </a:rPr>
              <a:t>Racism, </a:t>
            </a:r>
            <a:endParaRPr lang="en-US" dirty="0" smtClean="0">
              <a:solidFill>
                <a:srgbClr val="000000"/>
              </a:solidFill>
            </a:endParaRPr>
          </a:p>
          <a:p>
            <a:pPr marL="0" indent="0">
              <a:buNone/>
            </a:pPr>
            <a:r>
              <a:rPr lang="en-US" dirty="0">
                <a:solidFill>
                  <a:srgbClr val="000000"/>
                </a:solidFill>
              </a:rPr>
              <a:t>B</a:t>
            </a:r>
            <a:r>
              <a:rPr lang="en-US" dirty="0" smtClean="0">
                <a:solidFill>
                  <a:srgbClr val="000000"/>
                </a:solidFill>
              </a:rPr>
              <a:t>ullying</a:t>
            </a:r>
            <a:r>
              <a:rPr lang="en-US" dirty="0">
                <a:solidFill>
                  <a:srgbClr val="000000"/>
                </a:solidFill>
              </a:rPr>
              <a:t>, </a:t>
            </a:r>
            <a:endParaRPr lang="en-US" dirty="0" smtClean="0">
              <a:solidFill>
                <a:srgbClr val="000000"/>
              </a:solidFill>
            </a:endParaRPr>
          </a:p>
          <a:p>
            <a:pPr marL="0" indent="0">
              <a:buNone/>
            </a:pPr>
            <a:r>
              <a:rPr lang="en-US" dirty="0">
                <a:solidFill>
                  <a:srgbClr val="000000"/>
                </a:solidFill>
              </a:rPr>
              <a:t>W</a:t>
            </a:r>
            <a:r>
              <a:rPr lang="en-US" dirty="0" smtClean="0">
                <a:solidFill>
                  <a:srgbClr val="000000"/>
                </a:solidFill>
              </a:rPr>
              <a:t>atching </a:t>
            </a:r>
            <a:r>
              <a:rPr lang="en-US" dirty="0">
                <a:solidFill>
                  <a:srgbClr val="000000"/>
                </a:solidFill>
              </a:rPr>
              <a:t>a sibling being </a:t>
            </a:r>
            <a:r>
              <a:rPr lang="en-US" dirty="0" smtClean="0">
                <a:solidFill>
                  <a:srgbClr val="000000"/>
                </a:solidFill>
              </a:rPr>
              <a:t>abused,</a:t>
            </a:r>
          </a:p>
          <a:p>
            <a:pPr marL="0" indent="0">
              <a:buNone/>
            </a:pPr>
            <a:r>
              <a:rPr lang="en-US" dirty="0">
                <a:solidFill>
                  <a:srgbClr val="000000"/>
                </a:solidFill>
              </a:rPr>
              <a:t>L</a:t>
            </a:r>
            <a:r>
              <a:rPr lang="en-US" dirty="0" smtClean="0">
                <a:solidFill>
                  <a:srgbClr val="000000"/>
                </a:solidFill>
              </a:rPr>
              <a:t>osing </a:t>
            </a:r>
            <a:r>
              <a:rPr lang="en-US" dirty="0">
                <a:solidFill>
                  <a:srgbClr val="000000"/>
                </a:solidFill>
              </a:rPr>
              <a:t>a caregiver (grandmother, mother, grandfather, etc.), </a:t>
            </a:r>
            <a:endParaRPr lang="en-US" dirty="0" smtClean="0">
              <a:solidFill>
                <a:srgbClr val="000000"/>
              </a:solidFill>
            </a:endParaRPr>
          </a:p>
          <a:p>
            <a:pPr marL="0" indent="0">
              <a:buNone/>
            </a:pPr>
            <a:r>
              <a:rPr lang="en-US" dirty="0">
                <a:solidFill>
                  <a:srgbClr val="000000"/>
                </a:solidFill>
              </a:rPr>
              <a:t>H</a:t>
            </a:r>
            <a:r>
              <a:rPr lang="en-US" dirty="0" smtClean="0">
                <a:solidFill>
                  <a:srgbClr val="000000"/>
                </a:solidFill>
              </a:rPr>
              <a:t>omelessness</a:t>
            </a:r>
            <a:r>
              <a:rPr lang="en-US" dirty="0">
                <a:solidFill>
                  <a:srgbClr val="000000"/>
                </a:solidFill>
              </a:rPr>
              <a:t>, </a:t>
            </a:r>
            <a:endParaRPr lang="en-US" dirty="0" smtClean="0">
              <a:solidFill>
                <a:srgbClr val="000000"/>
              </a:solidFill>
            </a:endParaRPr>
          </a:p>
          <a:p>
            <a:pPr marL="0" indent="0">
              <a:buNone/>
            </a:pPr>
            <a:r>
              <a:rPr lang="en-US" dirty="0">
                <a:solidFill>
                  <a:srgbClr val="000000"/>
                </a:solidFill>
              </a:rPr>
              <a:t>S</a:t>
            </a:r>
            <a:r>
              <a:rPr lang="en-US" dirty="0" smtClean="0">
                <a:solidFill>
                  <a:srgbClr val="000000"/>
                </a:solidFill>
              </a:rPr>
              <a:t>urviving </a:t>
            </a:r>
            <a:r>
              <a:rPr lang="en-US" dirty="0">
                <a:solidFill>
                  <a:srgbClr val="000000"/>
                </a:solidFill>
              </a:rPr>
              <a:t>and recovering from a severe accident, </a:t>
            </a:r>
            <a:endParaRPr lang="en-US" dirty="0" smtClean="0">
              <a:solidFill>
                <a:srgbClr val="000000"/>
              </a:solidFill>
            </a:endParaRPr>
          </a:p>
        </p:txBody>
      </p:sp>
      <p:sp>
        <p:nvSpPr>
          <p:cNvPr id="9" name="Content Placeholder 8"/>
          <p:cNvSpPr>
            <a:spLocks noGrp="1"/>
          </p:cNvSpPr>
          <p:nvPr>
            <p:ph sz="half" idx="2"/>
          </p:nvPr>
        </p:nvSpPr>
        <p:spPr>
          <a:xfrm>
            <a:off x="6334761" y="1198529"/>
            <a:ext cx="5120640" cy="4745072"/>
          </a:xfrm>
        </p:spPr>
        <p:txBody>
          <a:bodyPr>
            <a:normAutofit/>
          </a:bodyPr>
          <a:lstStyle/>
          <a:p>
            <a:pPr marL="0" indent="0">
              <a:buNone/>
            </a:pPr>
            <a:r>
              <a:rPr lang="en-US" dirty="0" smtClean="0">
                <a:solidFill>
                  <a:srgbClr val="000000"/>
                </a:solidFill>
              </a:rPr>
              <a:t>Witnessing </a:t>
            </a:r>
            <a:r>
              <a:rPr lang="en-US" dirty="0">
                <a:solidFill>
                  <a:srgbClr val="000000"/>
                </a:solidFill>
              </a:rPr>
              <a:t>a grandmother abusing a father, </a:t>
            </a:r>
            <a:endParaRPr lang="en-US" dirty="0" smtClean="0">
              <a:solidFill>
                <a:srgbClr val="000000"/>
              </a:solidFill>
            </a:endParaRPr>
          </a:p>
          <a:p>
            <a:pPr marL="0" indent="0">
              <a:buNone/>
            </a:pPr>
            <a:r>
              <a:rPr lang="en-US" dirty="0">
                <a:solidFill>
                  <a:srgbClr val="000000"/>
                </a:solidFill>
              </a:rPr>
              <a:t>I</a:t>
            </a:r>
            <a:r>
              <a:rPr lang="en-US" dirty="0" smtClean="0">
                <a:solidFill>
                  <a:srgbClr val="000000"/>
                </a:solidFill>
              </a:rPr>
              <a:t>nvolvement </a:t>
            </a:r>
            <a:r>
              <a:rPr lang="en-US" dirty="0">
                <a:solidFill>
                  <a:srgbClr val="000000"/>
                </a:solidFill>
              </a:rPr>
              <a:t>with the foster care system, </a:t>
            </a:r>
            <a:endParaRPr lang="en-US" dirty="0" smtClean="0">
              <a:solidFill>
                <a:srgbClr val="000000"/>
              </a:solidFill>
            </a:endParaRPr>
          </a:p>
          <a:p>
            <a:pPr marL="0" indent="0">
              <a:buNone/>
            </a:pPr>
            <a:r>
              <a:rPr lang="en-US" dirty="0">
                <a:solidFill>
                  <a:srgbClr val="000000"/>
                </a:solidFill>
              </a:rPr>
              <a:t>I</a:t>
            </a:r>
            <a:r>
              <a:rPr lang="en-US" dirty="0" smtClean="0">
                <a:solidFill>
                  <a:srgbClr val="000000"/>
                </a:solidFill>
              </a:rPr>
              <a:t>nvolvement </a:t>
            </a:r>
            <a:r>
              <a:rPr lang="en-US" dirty="0">
                <a:solidFill>
                  <a:srgbClr val="000000"/>
                </a:solidFill>
              </a:rPr>
              <a:t>with the juvenile justice </a:t>
            </a:r>
            <a:r>
              <a:rPr lang="en-US" dirty="0" smtClean="0">
                <a:solidFill>
                  <a:srgbClr val="000000"/>
                </a:solidFill>
              </a:rPr>
              <a:t>system</a:t>
            </a:r>
          </a:p>
          <a:p>
            <a:pPr marL="0" indent="0">
              <a:buNone/>
            </a:pPr>
            <a:r>
              <a:rPr lang="en-US" dirty="0" smtClean="0">
                <a:solidFill>
                  <a:srgbClr val="000000"/>
                </a:solidFill>
              </a:rPr>
              <a:t>Witnessing </a:t>
            </a:r>
            <a:r>
              <a:rPr lang="en-US" dirty="0">
                <a:solidFill>
                  <a:srgbClr val="000000"/>
                </a:solidFill>
              </a:rPr>
              <a:t>a father being abused by a mother</a:t>
            </a:r>
          </a:p>
          <a:p>
            <a:endParaRPr lang="en-US" dirty="0"/>
          </a:p>
        </p:txBody>
      </p:sp>
    </p:spTree>
    <p:extLst>
      <p:ext uri="{BB962C8B-B14F-4D97-AF65-F5344CB8AC3E}">
        <p14:creationId xmlns:p14="http://schemas.microsoft.com/office/powerpoint/2010/main" val="3113488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732367" y="751317"/>
            <a:ext cx="10723035" cy="5192284"/>
          </a:xfrm>
        </p:spPr>
        <p:txBody>
          <a:bodyPr>
            <a:normAutofit/>
          </a:bodyPr>
          <a:lstStyle/>
          <a:p>
            <a:pPr marL="0" indent="0" fontAlgn="base">
              <a:buNone/>
            </a:pPr>
            <a:r>
              <a:rPr lang="en-US" dirty="0">
                <a:solidFill>
                  <a:srgbClr val="000000"/>
                </a:solidFill>
              </a:rPr>
              <a:t>Read </a:t>
            </a:r>
            <a:r>
              <a:rPr lang="en-US" dirty="0">
                <a:solidFill>
                  <a:srgbClr val="000000"/>
                </a:solidFill>
                <a:hlinkClick r:id="rId2"/>
              </a:rPr>
              <a:t>The Adverse Childhood Experiences Study — the largest, most important public health study you never heard of — began in an obesity clinic.</a:t>
            </a:r>
            <a:r>
              <a:rPr lang="en-US" dirty="0" smtClean="0">
                <a:solidFill>
                  <a:srgbClr val="000000"/>
                </a:solidFill>
              </a:rPr>
              <a:t>)</a:t>
            </a:r>
          </a:p>
          <a:p>
            <a:pPr marL="0" indent="0" fontAlgn="base">
              <a:buNone/>
            </a:pPr>
            <a:endParaRPr lang="en-US" dirty="0">
              <a:solidFill>
                <a:srgbClr val="000000"/>
              </a:solidFill>
            </a:endParaRPr>
          </a:p>
          <a:p>
            <a:pPr marL="0" indent="0" fontAlgn="base">
              <a:buNone/>
            </a:pPr>
            <a:r>
              <a:rPr lang="en-US" dirty="0">
                <a:solidFill>
                  <a:srgbClr val="000000"/>
                </a:solidFill>
              </a:rPr>
              <a:t>The CDC’s Adverse Childhood Experiences Study </a:t>
            </a:r>
            <a:r>
              <a:rPr lang="en-US" dirty="0" smtClean="0">
                <a:solidFill>
                  <a:srgbClr val="000000"/>
                </a:solidFill>
                <a:hlinkClick r:id="rId3"/>
              </a:rPr>
              <a:t>ACE Study</a:t>
            </a:r>
            <a:r>
              <a:rPr lang="en-US" dirty="0">
                <a:solidFill>
                  <a:srgbClr val="000000"/>
                </a:solidFill>
              </a:rPr>
              <a:t> </a:t>
            </a:r>
            <a:r>
              <a:rPr lang="en-US" dirty="0">
                <a:solidFill>
                  <a:srgbClr val="000000"/>
                </a:solidFill>
                <a:hlinkClick r:id="rId4"/>
              </a:rPr>
              <a:t>uncovered</a:t>
            </a:r>
            <a:r>
              <a:rPr lang="en-US" dirty="0">
                <a:solidFill>
                  <a:srgbClr val="000000"/>
                </a:solidFill>
              </a:rPr>
              <a:t> a stunning link between childhood trauma and the chronic diseases people develop as adults, as well as social and emotional problems. </a:t>
            </a:r>
            <a:endParaRPr lang="en-US" dirty="0" smtClean="0">
              <a:solidFill>
                <a:srgbClr val="000000"/>
              </a:solidFill>
            </a:endParaRPr>
          </a:p>
          <a:p>
            <a:pPr marL="0" indent="0" fontAlgn="base">
              <a:buNone/>
            </a:pPr>
            <a:r>
              <a:rPr lang="en-US" dirty="0" smtClean="0">
                <a:solidFill>
                  <a:srgbClr val="000000"/>
                </a:solidFill>
              </a:rPr>
              <a:t>This</a:t>
            </a:r>
            <a:r>
              <a:rPr lang="en-US" dirty="0">
                <a:solidFill>
                  <a:srgbClr val="000000"/>
                </a:solidFill>
              </a:rPr>
              <a:t> </a:t>
            </a:r>
            <a:r>
              <a:rPr lang="en-US" dirty="0">
                <a:solidFill>
                  <a:srgbClr val="000000"/>
                </a:solidFill>
                <a:hlinkClick r:id="rId5"/>
              </a:rPr>
              <a:t>includes</a:t>
            </a:r>
            <a:r>
              <a:rPr lang="en-US" dirty="0">
                <a:solidFill>
                  <a:srgbClr val="000000"/>
                </a:solidFill>
              </a:rPr>
              <a:t> heart disease, lung cancer, diabetes and many autoimmune diseases, as well as depression, violence, being a victim of violence, and suicide</a:t>
            </a:r>
            <a:r>
              <a:rPr lang="en-US" dirty="0" smtClean="0">
                <a:solidFill>
                  <a:srgbClr val="000000"/>
                </a:solidFill>
              </a:rPr>
              <a:t>.</a:t>
            </a:r>
            <a:endParaRPr lang="en-US" dirty="0">
              <a:solidFill>
                <a:srgbClr val="000000"/>
              </a:solidFill>
            </a:endParaRPr>
          </a:p>
        </p:txBody>
      </p:sp>
    </p:spTree>
    <p:extLst>
      <p:ext uri="{BB962C8B-B14F-4D97-AF65-F5344CB8AC3E}">
        <p14:creationId xmlns:p14="http://schemas.microsoft.com/office/powerpoint/2010/main" val="55374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2367" y="411435"/>
            <a:ext cx="10723035" cy="6117864"/>
          </a:xfrm>
        </p:spPr>
        <p:txBody>
          <a:bodyPr>
            <a:normAutofit/>
          </a:bodyPr>
          <a:lstStyle/>
          <a:p>
            <a:pPr marL="0" indent="0">
              <a:buNone/>
            </a:pPr>
            <a:r>
              <a:rPr lang="en-US" sz="2600" dirty="0">
                <a:solidFill>
                  <a:srgbClr val="000000"/>
                </a:solidFill>
              </a:rPr>
              <a:t>The first research results</a:t>
            </a:r>
            <a:r>
              <a:rPr lang="en-US" sz="2600" dirty="0">
                <a:solidFill>
                  <a:srgbClr val="000000"/>
                </a:solidFill>
                <a:hlinkClick r:id="rId2"/>
              </a:rPr>
              <a:t> were published in 1998, followed by more than 70 other publications through 2015</a:t>
            </a:r>
            <a:r>
              <a:rPr lang="en-US" sz="2600" dirty="0">
                <a:solidFill>
                  <a:srgbClr val="000000"/>
                </a:solidFill>
              </a:rPr>
              <a:t>. </a:t>
            </a:r>
          </a:p>
          <a:p>
            <a:pPr marL="0" indent="0" fontAlgn="base">
              <a:buNone/>
            </a:pPr>
            <a:r>
              <a:rPr lang="en-US" sz="2600" dirty="0">
                <a:solidFill>
                  <a:srgbClr val="000000"/>
                </a:solidFill>
              </a:rPr>
              <a:t>They showed that:</a:t>
            </a:r>
          </a:p>
          <a:p>
            <a:pPr lvl="0" fontAlgn="base">
              <a:buClrTx/>
              <a:buFont typeface="Arial"/>
              <a:buChar char="•"/>
            </a:pPr>
            <a:r>
              <a:rPr lang="en-US" sz="2600" dirty="0">
                <a:solidFill>
                  <a:srgbClr val="000000"/>
                </a:solidFill>
              </a:rPr>
              <a:t>childhood trauma was very common, even in employed white middle-class, college-educated people with great health insurance;</a:t>
            </a:r>
          </a:p>
          <a:p>
            <a:pPr lvl="0" fontAlgn="base">
              <a:buClrTx/>
              <a:buFont typeface="Arial"/>
              <a:buChar char="•"/>
            </a:pPr>
            <a:r>
              <a:rPr lang="en-US" sz="2600" dirty="0">
                <a:solidFill>
                  <a:srgbClr val="000000"/>
                </a:solidFill>
              </a:rPr>
              <a:t>there was a direct link between childhood trauma and adult onset of chronic disease, as well as depression, suicide, being violent and a victim of violence;</a:t>
            </a:r>
          </a:p>
          <a:p>
            <a:pPr lvl="0" fontAlgn="base">
              <a:buClrTx/>
              <a:buFont typeface="Arial"/>
              <a:buChar char="•"/>
            </a:pPr>
            <a:r>
              <a:rPr lang="en-US" sz="2600" dirty="0">
                <a:solidFill>
                  <a:srgbClr val="000000"/>
                </a:solidFill>
              </a:rPr>
              <a:t>more types of trauma increased the risk of health, social and emotional problems.</a:t>
            </a:r>
          </a:p>
          <a:p>
            <a:pPr lvl="0" fontAlgn="base">
              <a:buClrTx/>
              <a:buFont typeface="Arial"/>
              <a:buChar char="•"/>
            </a:pPr>
            <a:r>
              <a:rPr lang="en-US" sz="2600" dirty="0">
                <a:solidFill>
                  <a:srgbClr val="000000"/>
                </a:solidFill>
              </a:rPr>
              <a:t>people usually experience more than one type of trauma – rarely is it only sex abuse or only verbal abuse.</a:t>
            </a:r>
          </a:p>
          <a:p>
            <a:pPr marL="0" indent="0">
              <a:buNone/>
            </a:pPr>
            <a:endParaRPr lang="en-US" dirty="0"/>
          </a:p>
        </p:txBody>
      </p:sp>
    </p:spTree>
    <p:extLst>
      <p:ext uri="{BB962C8B-B14F-4D97-AF65-F5344CB8AC3E}">
        <p14:creationId xmlns:p14="http://schemas.microsoft.com/office/powerpoint/2010/main" val="2481102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77CA-9990-472B-A3E8-AC404FF25B0C}"/>
              </a:ext>
            </a:extLst>
          </p:cNvPr>
          <p:cNvSpPr>
            <a:spLocks noGrp="1"/>
          </p:cNvSpPr>
          <p:nvPr>
            <p:ph type="title"/>
          </p:nvPr>
        </p:nvSpPr>
        <p:spPr/>
        <p:txBody>
          <a:bodyPr/>
          <a:lstStyle/>
          <a:p>
            <a:r>
              <a:rPr lang="en-US" b="1" dirty="0">
                <a:solidFill>
                  <a:srgbClr val="000000"/>
                </a:solidFill>
              </a:rPr>
              <a:t>Substance use and Trauma</a:t>
            </a:r>
          </a:p>
        </p:txBody>
      </p:sp>
      <p:sp>
        <p:nvSpPr>
          <p:cNvPr id="3" name="Content Placeholder 2">
            <a:extLst>
              <a:ext uri="{FF2B5EF4-FFF2-40B4-BE49-F238E27FC236}">
                <a16:creationId xmlns:a16="http://schemas.microsoft.com/office/drawing/2014/main" id="{122C9841-87E1-4B2C-9E8B-959EE2DAF261}"/>
              </a:ext>
            </a:extLst>
          </p:cNvPr>
          <p:cNvSpPr>
            <a:spLocks noGrp="1"/>
          </p:cNvSpPr>
          <p:nvPr>
            <p:ph idx="1"/>
          </p:nvPr>
        </p:nvSpPr>
        <p:spPr/>
        <p:txBody>
          <a:bodyPr>
            <a:normAutofit/>
          </a:bodyPr>
          <a:lstStyle/>
          <a:p>
            <a:endParaRPr lang="en-US" sz="2000" dirty="0" smtClean="0"/>
          </a:p>
          <a:p>
            <a:pPr>
              <a:buClr>
                <a:schemeClr val="tx1"/>
              </a:buClr>
              <a:buFont typeface="Arial"/>
              <a:buChar char="•"/>
            </a:pPr>
            <a:r>
              <a:rPr lang="en-US" sz="2800" dirty="0" smtClean="0">
                <a:solidFill>
                  <a:srgbClr val="000000"/>
                </a:solidFill>
              </a:rPr>
              <a:t>Individuals </a:t>
            </a:r>
            <a:r>
              <a:rPr lang="en-US" sz="2800" dirty="0">
                <a:solidFill>
                  <a:srgbClr val="000000"/>
                </a:solidFill>
              </a:rPr>
              <a:t>who have experienced trauma are at an elevated risk for substance use disorders</a:t>
            </a:r>
          </a:p>
        </p:txBody>
      </p:sp>
    </p:spTree>
    <p:extLst>
      <p:ext uri="{BB962C8B-B14F-4D97-AF65-F5344CB8AC3E}">
        <p14:creationId xmlns:p14="http://schemas.microsoft.com/office/powerpoint/2010/main" val="369043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base"/>
            <a:r>
              <a:rPr lang="en-US" dirty="0">
                <a:solidFill>
                  <a:srgbClr val="000000"/>
                </a:solidFill>
              </a:rPr>
              <a:t>Two thirds of the 17,000 people in the ACE Study had an ACE score of at least one —</a:t>
            </a:r>
            <a:r>
              <a:rPr lang="en-US" dirty="0">
                <a:solidFill>
                  <a:srgbClr val="000000"/>
                </a:solidFill>
                <a:hlinkClick r:id="rId2"/>
              </a:rPr>
              <a:t> 87 percent of those</a:t>
            </a:r>
            <a:r>
              <a:rPr lang="en-US" dirty="0">
                <a:solidFill>
                  <a:srgbClr val="000000"/>
                </a:solidFill>
              </a:rPr>
              <a:t> had more than one. </a:t>
            </a:r>
          </a:p>
          <a:p>
            <a:pPr marL="0" indent="0" fontAlgn="base">
              <a:buNone/>
            </a:pPr>
            <a:endParaRPr lang="en-US" dirty="0">
              <a:solidFill>
                <a:srgbClr val="000000"/>
              </a:solidFill>
            </a:endParaRPr>
          </a:p>
          <a:p>
            <a:pPr fontAlgn="base"/>
            <a:r>
              <a:rPr lang="en-US" dirty="0">
                <a:solidFill>
                  <a:srgbClr val="000000"/>
                </a:solidFill>
              </a:rPr>
              <a:t>Thirty-six states and the District of Columbia have done their own ACE surveys; their results are similar to the CDC’s ACE Study.</a:t>
            </a:r>
          </a:p>
          <a:p>
            <a:endParaRPr lang="en-US" dirty="0">
              <a:solidFill>
                <a:srgbClr val="000000"/>
              </a:solidFill>
            </a:endParaRPr>
          </a:p>
        </p:txBody>
      </p:sp>
    </p:spTree>
    <p:extLst>
      <p:ext uri="{BB962C8B-B14F-4D97-AF65-F5344CB8AC3E}">
        <p14:creationId xmlns:p14="http://schemas.microsoft.com/office/powerpoint/2010/main" val="2302407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solidFill>
                  <a:srgbClr val="000000"/>
                </a:solidFill>
              </a:rPr>
              <a:t>And at the End…</a:t>
            </a:r>
            <a:endParaRPr lang="en-US" b="1" dirty="0">
              <a:solidFill>
                <a:srgbClr val="000000"/>
              </a:solidFill>
            </a:endParaRPr>
          </a:p>
        </p:txBody>
      </p:sp>
      <p:sp>
        <p:nvSpPr>
          <p:cNvPr id="6" name="Content Placeholder 5"/>
          <p:cNvSpPr>
            <a:spLocks noGrp="1"/>
          </p:cNvSpPr>
          <p:nvPr>
            <p:ph idx="1"/>
          </p:nvPr>
        </p:nvSpPr>
        <p:spPr/>
        <p:txBody>
          <a:bodyPr>
            <a:normAutofit/>
          </a:bodyPr>
          <a:lstStyle/>
          <a:p>
            <a:pPr marL="0" indent="0">
              <a:buNone/>
            </a:pPr>
            <a:endParaRPr lang="en-US" sz="2800" dirty="0" smtClean="0">
              <a:solidFill>
                <a:srgbClr val="000000"/>
              </a:solidFill>
            </a:endParaRPr>
          </a:p>
          <a:p>
            <a:pPr marL="0" indent="0">
              <a:buNone/>
            </a:pPr>
            <a:r>
              <a:rPr lang="en-US" sz="2800" dirty="0" smtClean="0">
                <a:solidFill>
                  <a:srgbClr val="000000"/>
                </a:solidFill>
              </a:rPr>
              <a:t>What is the resilience score? </a:t>
            </a:r>
            <a:endParaRPr lang="en-US" sz="2800" dirty="0">
              <a:solidFill>
                <a:srgbClr val="000000"/>
              </a:solidFill>
            </a:endParaRPr>
          </a:p>
        </p:txBody>
      </p:sp>
    </p:spTree>
    <p:extLst>
      <p:ext uri="{BB962C8B-B14F-4D97-AF65-F5344CB8AC3E}">
        <p14:creationId xmlns:p14="http://schemas.microsoft.com/office/powerpoint/2010/main" val="403600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E224-C77D-46C1-AB50-CC844285F529}"/>
              </a:ext>
            </a:extLst>
          </p:cNvPr>
          <p:cNvSpPr>
            <a:spLocks noGrp="1"/>
          </p:cNvSpPr>
          <p:nvPr>
            <p:ph type="title"/>
          </p:nvPr>
        </p:nvSpPr>
        <p:spPr/>
        <p:txBody>
          <a:bodyPr/>
          <a:lstStyle/>
          <a:p>
            <a:r>
              <a:rPr lang="en-US" b="1" dirty="0" smtClean="0"/>
              <a:t>Approaches </a:t>
            </a:r>
            <a:endParaRPr lang="en-US" b="1" dirty="0"/>
          </a:p>
        </p:txBody>
      </p:sp>
      <p:sp>
        <p:nvSpPr>
          <p:cNvPr id="3" name="Content Placeholder 2">
            <a:extLst>
              <a:ext uri="{FF2B5EF4-FFF2-40B4-BE49-F238E27FC236}">
                <a16:creationId xmlns:a16="http://schemas.microsoft.com/office/drawing/2014/main" id="{5F9FB542-402F-4219-AA8F-668BE67A3B48}"/>
              </a:ext>
            </a:extLst>
          </p:cNvPr>
          <p:cNvSpPr>
            <a:spLocks noGrp="1"/>
          </p:cNvSpPr>
          <p:nvPr>
            <p:ph idx="1"/>
          </p:nvPr>
        </p:nvSpPr>
        <p:spPr/>
        <p:txBody>
          <a:bodyPr/>
          <a:lstStyle/>
          <a:p>
            <a:pPr marL="0" indent="0">
              <a:buNone/>
            </a:pPr>
            <a:r>
              <a:rPr lang="en-US" sz="2000" b="1" dirty="0">
                <a:solidFill>
                  <a:srgbClr val="000000"/>
                </a:solidFill>
              </a:rPr>
              <a:t>Phased Framework </a:t>
            </a:r>
          </a:p>
          <a:p>
            <a:r>
              <a:rPr lang="en-US" sz="2000" dirty="0">
                <a:solidFill>
                  <a:srgbClr val="000000"/>
                </a:solidFill>
              </a:rPr>
              <a:t>Dr. Pierre Janet conceived of a phased framework of trauma recovery in the late 1800’s. Dr. Judith Herman brought new life to these phases in her work, </a:t>
            </a:r>
            <a:r>
              <a:rPr lang="en-US" sz="2000" i="1" dirty="0">
                <a:solidFill>
                  <a:srgbClr val="000000"/>
                </a:solidFill>
              </a:rPr>
              <a:t>Trauma and Recovery </a:t>
            </a:r>
            <a:r>
              <a:rPr lang="en-US" sz="2000" dirty="0">
                <a:solidFill>
                  <a:srgbClr val="000000"/>
                </a:solidFill>
              </a:rPr>
              <a:t>in 1992.</a:t>
            </a:r>
          </a:p>
          <a:p>
            <a:endParaRPr lang="en-US" dirty="0"/>
          </a:p>
        </p:txBody>
      </p:sp>
    </p:spTree>
    <p:extLst>
      <p:ext uri="{BB962C8B-B14F-4D97-AF65-F5344CB8AC3E}">
        <p14:creationId xmlns:p14="http://schemas.microsoft.com/office/powerpoint/2010/main" val="33921168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8B01D-B116-4AF2-BD8A-0D310C8D31B7}"/>
              </a:ext>
            </a:extLst>
          </p:cNvPr>
          <p:cNvSpPr>
            <a:spLocks noGrp="1"/>
          </p:cNvSpPr>
          <p:nvPr>
            <p:ph type="title"/>
          </p:nvPr>
        </p:nvSpPr>
        <p:spPr/>
        <p:txBody>
          <a:bodyPr/>
          <a:lstStyle/>
          <a:p>
            <a:r>
              <a:rPr lang="en-US" b="1" dirty="0"/>
              <a:t>Stages of Recovery: Judith Herman</a:t>
            </a:r>
            <a:endParaRPr lang="en-US" dirty="0"/>
          </a:p>
        </p:txBody>
      </p:sp>
      <p:sp>
        <p:nvSpPr>
          <p:cNvPr id="3" name="Content Placeholder 2">
            <a:extLst>
              <a:ext uri="{FF2B5EF4-FFF2-40B4-BE49-F238E27FC236}">
                <a16:creationId xmlns:a16="http://schemas.microsoft.com/office/drawing/2014/main" id="{55F70389-BF63-4062-B655-92FB633E4205}"/>
              </a:ext>
            </a:extLst>
          </p:cNvPr>
          <p:cNvSpPr>
            <a:spLocks noGrp="1"/>
          </p:cNvSpPr>
          <p:nvPr>
            <p:ph idx="1"/>
          </p:nvPr>
        </p:nvSpPr>
        <p:spPr>
          <a:xfrm>
            <a:off x="677334" y="1662545"/>
            <a:ext cx="10627040" cy="4974085"/>
          </a:xfrm>
        </p:spPr>
        <p:txBody>
          <a:bodyPr>
            <a:normAutofit/>
          </a:bodyPr>
          <a:lstStyle/>
          <a:p>
            <a:pPr marL="0" indent="0">
              <a:buNone/>
            </a:pPr>
            <a:r>
              <a:rPr lang="en-US" b="1" dirty="0">
                <a:solidFill>
                  <a:srgbClr val="000000"/>
                </a:solidFill>
              </a:rPr>
              <a:t>Stage 1</a:t>
            </a:r>
          </a:p>
          <a:p>
            <a:pPr>
              <a:buClrTx/>
              <a:buFont typeface="Arial"/>
              <a:buChar char="•"/>
            </a:pPr>
            <a:r>
              <a:rPr lang="en-US" dirty="0">
                <a:solidFill>
                  <a:srgbClr val="000000"/>
                </a:solidFill>
              </a:rPr>
              <a:t>Dealing with and overcoming such problems, and of any helpful therapy or counseling, is about:</a:t>
            </a:r>
          </a:p>
          <a:p>
            <a:pPr lvl="0" fontAlgn="base">
              <a:buClrTx/>
              <a:buFont typeface="Arial"/>
              <a:buChar char="•"/>
            </a:pPr>
            <a:r>
              <a:rPr lang="en-US" dirty="0">
                <a:solidFill>
                  <a:srgbClr val="000000"/>
                </a:solidFill>
              </a:rPr>
              <a:t>Getting a ‘road map’ of the healing process.</a:t>
            </a:r>
          </a:p>
          <a:p>
            <a:pPr lvl="0" fontAlgn="base">
              <a:buClrTx/>
              <a:buFont typeface="Arial"/>
              <a:buChar char="•"/>
            </a:pPr>
            <a:r>
              <a:rPr lang="en-US" dirty="0">
                <a:solidFill>
                  <a:srgbClr val="000000"/>
                </a:solidFill>
              </a:rPr>
              <a:t>Setting treatment goals and learning about helpful approaches to reaching those goals.</a:t>
            </a:r>
          </a:p>
          <a:p>
            <a:pPr lvl="0" fontAlgn="base">
              <a:buClrTx/>
              <a:buFont typeface="Arial"/>
              <a:buChar char="•"/>
            </a:pPr>
            <a:r>
              <a:rPr lang="en-US" dirty="0">
                <a:solidFill>
                  <a:srgbClr val="000000"/>
                </a:solidFill>
              </a:rPr>
              <a:t>Establishing safety and stability in one’s body, one’s relationships, and the rest of one’s life.</a:t>
            </a:r>
          </a:p>
          <a:p>
            <a:pPr lvl="0" fontAlgn="base">
              <a:buClrTx/>
              <a:buFont typeface="Arial"/>
              <a:buChar char="•"/>
            </a:pPr>
            <a:r>
              <a:rPr lang="en-US" dirty="0">
                <a:solidFill>
                  <a:srgbClr val="000000"/>
                </a:solidFill>
              </a:rPr>
              <a:t>Tapping into and developing one’s own inner strengths, and any other potentially available resources for healing.</a:t>
            </a:r>
          </a:p>
          <a:p>
            <a:pPr lvl="0" fontAlgn="base">
              <a:buClrTx/>
              <a:buFont typeface="Arial"/>
              <a:buChar char="•"/>
            </a:pPr>
            <a:r>
              <a:rPr lang="en-US" dirty="0">
                <a:solidFill>
                  <a:srgbClr val="000000"/>
                </a:solidFill>
              </a:rPr>
              <a:t>Learning how to regulate one’s emotions and manage symptoms that cause suffering or make one feel unsafe.</a:t>
            </a:r>
          </a:p>
          <a:p>
            <a:pPr lvl="0" fontAlgn="base">
              <a:buClrTx/>
              <a:buFont typeface="Arial"/>
              <a:buChar char="•"/>
            </a:pPr>
            <a:r>
              <a:rPr lang="en-US" dirty="0">
                <a:solidFill>
                  <a:srgbClr val="000000"/>
                </a:solidFill>
              </a:rPr>
              <a:t>Developing and strengthening skills for managing painful and unwanted experiences, and minimizing unhelpful responses to them.</a:t>
            </a:r>
          </a:p>
          <a:p>
            <a:endParaRPr lang="en-US" dirty="0"/>
          </a:p>
        </p:txBody>
      </p:sp>
    </p:spTree>
    <p:extLst>
      <p:ext uri="{BB962C8B-B14F-4D97-AF65-F5344CB8AC3E}">
        <p14:creationId xmlns:p14="http://schemas.microsoft.com/office/powerpoint/2010/main" val="887561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8F233-6CA1-434C-A6F9-3F179C881304}"/>
              </a:ext>
            </a:extLst>
          </p:cNvPr>
          <p:cNvSpPr>
            <a:spLocks noGrp="1"/>
          </p:cNvSpPr>
          <p:nvPr>
            <p:ph type="title"/>
          </p:nvPr>
        </p:nvSpPr>
        <p:spPr/>
        <p:txBody>
          <a:bodyPr/>
          <a:lstStyle/>
          <a:p>
            <a:r>
              <a:rPr lang="en-US" b="1" dirty="0"/>
              <a:t>Stage 2</a:t>
            </a:r>
          </a:p>
        </p:txBody>
      </p:sp>
      <p:sp>
        <p:nvSpPr>
          <p:cNvPr id="3" name="Content Placeholder 2">
            <a:extLst>
              <a:ext uri="{FF2B5EF4-FFF2-40B4-BE49-F238E27FC236}">
                <a16:creationId xmlns:a16="http://schemas.microsoft.com/office/drawing/2014/main" id="{EF5A6757-4179-466C-93A7-4DB65B4B7E35}"/>
              </a:ext>
            </a:extLst>
          </p:cNvPr>
          <p:cNvSpPr>
            <a:spLocks noGrp="1"/>
          </p:cNvSpPr>
          <p:nvPr>
            <p:ph idx="1"/>
          </p:nvPr>
        </p:nvSpPr>
        <p:spPr>
          <a:xfrm>
            <a:off x="732367" y="1600201"/>
            <a:ext cx="10723035" cy="4929098"/>
          </a:xfrm>
        </p:spPr>
        <p:txBody>
          <a:bodyPr>
            <a:normAutofit/>
          </a:bodyPr>
          <a:lstStyle/>
          <a:p>
            <a:pPr>
              <a:buClrTx/>
              <a:buFont typeface="Arial"/>
              <a:buChar char="•"/>
            </a:pPr>
            <a:r>
              <a:rPr lang="en-US" sz="2800" dirty="0">
                <a:solidFill>
                  <a:srgbClr val="000000"/>
                </a:solidFill>
              </a:rPr>
              <a:t>Often referred to as ‘remembrance and mourning.’ </a:t>
            </a:r>
          </a:p>
          <a:p>
            <a:pPr lvl="0" fontAlgn="base">
              <a:buClrTx/>
              <a:buFont typeface="Arial"/>
              <a:buChar char="•"/>
            </a:pPr>
            <a:r>
              <a:rPr lang="en-US" sz="2800" dirty="0">
                <a:solidFill>
                  <a:srgbClr val="000000"/>
                </a:solidFill>
              </a:rPr>
              <a:t>Reviewing and/or discussing memories to lessen their emotional intensity, to revise their meanings for one’s life and identity, etc.</a:t>
            </a:r>
          </a:p>
          <a:p>
            <a:pPr lvl="0" fontAlgn="base">
              <a:buClrTx/>
              <a:buFont typeface="Arial"/>
              <a:buChar char="•"/>
            </a:pPr>
            <a:r>
              <a:rPr lang="en-US" sz="2800" dirty="0">
                <a:solidFill>
                  <a:srgbClr val="000000"/>
                </a:solidFill>
              </a:rPr>
              <a:t>Working through grief about unwanted or abusive experiences and their negative effects on one’s life.</a:t>
            </a:r>
          </a:p>
          <a:p>
            <a:pPr lvl="0" fontAlgn="base">
              <a:buClrTx/>
              <a:buFont typeface="Arial"/>
              <a:buChar char="•"/>
            </a:pPr>
            <a:r>
              <a:rPr lang="en-US" sz="2800" dirty="0">
                <a:solidFill>
                  <a:srgbClr val="000000"/>
                </a:solidFill>
              </a:rPr>
              <a:t>Mourning or working through grief about good experiences that one did </a:t>
            </a:r>
            <a:r>
              <a:rPr lang="en-US" sz="2800" u="sng" dirty="0">
                <a:solidFill>
                  <a:srgbClr val="000000"/>
                </a:solidFill>
              </a:rPr>
              <a:t>not</a:t>
            </a:r>
            <a:r>
              <a:rPr lang="en-US" sz="2800" dirty="0">
                <a:solidFill>
                  <a:srgbClr val="000000"/>
                </a:solidFill>
              </a:rPr>
              <a:t> have, but that all children deserve.</a:t>
            </a:r>
          </a:p>
        </p:txBody>
      </p:sp>
    </p:spTree>
    <p:extLst>
      <p:ext uri="{BB962C8B-B14F-4D97-AF65-F5344CB8AC3E}">
        <p14:creationId xmlns:p14="http://schemas.microsoft.com/office/powerpoint/2010/main" val="2320117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B9B99-4947-4290-A2FB-E78064BDC774}"/>
              </a:ext>
            </a:extLst>
          </p:cNvPr>
          <p:cNvSpPr>
            <a:spLocks noGrp="1"/>
          </p:cNvSpPr>
          <p:nvPr>
            <p:ph type="title"/>
          </p:nvPr>
        </p:nvSpPr>
        <p:spPr/>
        <p:txBody>
          <a:bodyPr/>
          <a:lstStyle/>
          <a:p>
            <a:r>
              <a:rPr lang="en-US" b="1" dirty="0">
                <a:solidFill>
                  <a:srgbClr val="000000"/>
                </a:solidFill>
              </a:rPr>
              <a:t>Stage 3</a:t>
            </a:r>
          </a:p>
        </p:txBody>
      </p:sp>
      <p:sp>
        <p:nvSpPr>
          <p:cNvPr id="3" name="Content Placeholder 2">
            <a:extLst>
              <a:ext uri="{FF2B5EF4-FFF2-40B4-BE49-F238E27FC236}">
                <a16:creationId xmlns:a16="http://schemas.microsoft.com/office/drawing/2014/main" id="{080532C8-AF34-442C-9797-ED727D35DBEE}"/>
              </a:ext>
            </a:extLst>
          </p:cNvPr>
          <p:cNvSpPr>
            <a:spLocks noGrp="1"/>
          </p:cNvSpPr>
          <p:nvPr>
            <p:ph idx="1"/>
          </p:nvPr>
        </p:nvSpPr>
        <p:spPr/>
        <p:txBody>
          <a:bodyPr>
            <a:normAutofit/>
          </a:bodyPr>
          <a:lstStyle/>
          <a:p>
            <a:pPr>
              <a:buClrTx/>
              <a:buFont typeface="Arial"/>
              <a:buChar char="•"/>
            </a:pPr>
            <a:r>
              <a:rPr lang="en-US" sz="2800" dirty="0">
                <a:solidFill>
                  <a:srgbClr val="000000"/>
                </a:solidFill>
              </a:rPr>
              <a:t>Reconnecting with People </a:t>
            </a:r>
          </a:p>
        </p:txBody>
      </p:sp>
    </p:spTree>
    <p:extLst>
      <p:ext uri="{BB962C8B-B14F-4D97-AF65-F5344CB8AC3E}">
        <p14:creationId xmlns:p14="http://schemas.microsoft.com/office/powerpoint/2010/main" val="31833075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EFC4D-872A-4BEC-9247-E84175BBD244}"/>
              </a:ext>
            </a:extLst>
          </p:cNvPr>
          <p:cNvSpPr>
            <a:spLocks noGrp="1"/>
          </p:cNvSpPr>
          <p:nvPr>
            <p:ph type="title"/>
          </p:nvPr>
        </p:nvSpPr>
        <p:spPr>
          <a:xfrm>
            <a:off x="714480" y="286214"/>
            <a:ext cx="10723035" cy="889989"/>
          </a:xfrm>
        </p:spPr>
        <p:txBody>
          <a:bodyPr>
            <a:normAutofit fontScale="90000"/>
          </a:bodyPr>
          <a:lstStyle/>
          <a:p>
            <a:r>
              <a:rPr lang="en-US" b="1" dirty="0" smtClean="0"/>
              <a:t/>
            </a:r>
            <a:br>
              <a:rPr lang="en-US" b="1" dirty="0" smtClean="0"/>
            </a:br>
            <a:r>
              <a:rPr lang="en-US" b="1" dirty="0" smtClean="0"/>
              <a:t>Stages </a:t>
            </a:r>
            <a:r>
              <a:rPr lang="en-US" b="1" dirty="0"/>
              <a:t>of Recovery: </a:t>
            </a:r>
            <a:r>
              <a:rPr lang="en-US" b="1" dirty="0" err="1"/>
              <a:t>Mic</a:t>
            </a:r>
            <a:r>
              <a:rPr lang="en-US" b="1" dirty="0"/>
              <a:t> </a:t>
            </a:r>
            <a:r>
              <a:rPr lang="en-US" b="1" dirty="0" smtClean="0"/>
              <a:t>Hunter</a:t>
            </a:r>
            <a:endParaRPr lang="en-US" dirty="0"/>
          </a:p>
        </p:txBody>
      </p:sp>
      <p:sp>
        <p:nvSpPr>
          <p:cNvPr id="3" name="Content Placeholder 2">
            <a:extLst>
              <a:ext uri="{FF2B5EF4-FFF2-40B4-BE49-F238E27FC236}">
                <a16:creationId xmlns:a16="http://schemas.microsoft.com/office/drawing/2014/main" id="{A44035CB-7B33-47E5-8FA6-80B184BA182B}"/>
              </a:ext>
            </a:extLst>
          </p:cNvPr>
          <p:cNvSpPr>
            <a:spLocks noGrp="1"/>
          </p:cNvSpPr>
          <p:nvPr>
            <p:ph idx="1"/>
          </p:nvPr>
        </p:nvSpPr>
        <p:spPr>
          <a:xfrm>
            <a:off x="732367" y="1600201"/>
            <a:ext cx="11019174" cy="4343400"/>
          </a:xfrm>
        </p:spPr>
        <p:txBody>
          <a:bodyPr/>
          <a:lstStyle/>
          <a:p>
            <a:pPr>
              <a:buClrTx/>
              <a:buFont typeface="Arial"/>
              <a:buChar char="•"/>
            </a:pPr>
            <a:r>
              <a:rPr lang="en-US" dirty="0">
                <a:solidFill>
                  <a:srgbClr val="000000"/>
                </a:solidFill>
              </a:rPr>
              <a:t>Mic Hunter, author of </a:t>
            </a:r>
            <a:r>
              <a:rPr lang="en-US" u="sng" dirty="0">
                <a:solidFill>
                  <a:srgbClr val="000000"/>
                </a:solidFill>
                <a:hlinkClick r:id="rId2"/>
              </a:rPr>
              <a:t>Abused Boys: The Neglected Victims of Sexual Assault</a:t>
            </a:r>
            <a:r>
              <a:rPr lang="en-US" dirty="0">
                <a:solidFill>
                  <a:srgbClr val="000000"/>
                </a:solidFill>
              </a:rPr>
              <a:t>, describes the Stages of Recovery as: </a:t>
            </a:r>
          </a:p>
          <a:p>
            <a:endParaRPr lang="en-US" dirty="0"/>
          </a:p>
          <a:p>
            <a:endParaRPr lang="en-US" dirty="0"/>
          </a:p>
        </p:txBody>
      </p:sp>
      <p:graphicFrame>
        <p:nvGraphicFramePr>
          <p:cNvPr id="6" name="Table 5">
            <a:extLst>
              <a:ext uri="{FF2B5EF4-FFF2-40B4-BE49-F238E27FC236}">
                <a16:creationId xmlns:a16="http://schemas.microsoft.com/office/drawing/2014/main" id="{3FEF6054-069F-4D96-BEF7-7FC3B1F85732}"/>
              </a:ext>
            </a:extLst>
          </p:cNvPr>
          <p:cNvGraphicFramePr>
            <a:graphicFrameLocks noGrp="1"/>
          </p:cNvGraphicFramePr>
          <p:nvPr>
            <p:extLst>
              <p:ext uri="{D42A27DB-BD31-4B8C-83A1-F6EECF244321}">
                <p14:modId xmlns:p14="http://schemas.microsoft.com/office/powerpoint/2010/main" val="1986271577"/>
              </p:ext>
            </p:extLst>
          </p:nvPr>
        </p:nvGraphicFramePr>
        <p:xfrm>
          <a:off x="677863" y="3344671"/>
          <a:ext cx="8596312" cy="2803688"/>
        </p:xfrm>
        <a:graphic>
          <a:graphicData uri="http://schemas.openxmlformats.org/drawingml/2006/table">
            <a:tbl>
              <a:tblPr firstRow="1" firstCol="1" bandRow="1"/>
              <a:tblGrid>
                <a:gridCol w="502544">
                  <a:extLst>
                    <a:ext uri="{9D8B030D-6E8A-4147-A177-3AD203B41FA5}">
                      <a16:colId xmlns:a16="http://schemas.microsoft.com/office/drawing/2014/main" val="1786167729"/>
                    </a:ext>
                  </a:extLst>
                </a:gridCol>
                <a:gridCol w="8093768">
                  <a:extLst>
                    <a:ext uri="{9D8B030D-6E8A-4147-A177-3AD203B41FA5}">
                      <a16:colId xmlns:a16="http://schemas.microsoft.com/office/drawing/2014/main" val="1255184824"/>
                    </a:ext>
                  </a:extLst>
                </a:gridCol>
              </a:tblGrid>
              <a:tr h="537854">
                <a:tc>
                  <a:txBody>
                    <a:bodyPr/>
                    <a:lstStyle/>
                    <a:p>
                      <a:pPr marL="0" marR="0">
                        <a:lnSpc>
                          <a:spcPct val="107000"/>
                        </a:lnSpc>
                        <a:spcBef>
                          <a:spcPts val="0"/>
                        </a:spcBef>
                        <a:spcAft>
                          <a:spcPts val="0"/>
                        </a:spcAft>
                      </a:pPr>
                      <a:r>
                        <a:rPr lang="en-US" sz="1200" b="1">
                          <a:effectLst/>
                          <a:latin typeface="Verdana" panose="020B0604030504040204" pitchFamily="34" charset="0"/>
                          <a:ea typeface="Times New Roman" panose="02020603050405020304" pitchFamily="18" charset="0"/>
                          <a:cs typeface="Times New Roman" panose="02020603050405020304" pitchFamily="18" charset="0"/>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tc>
                  <a:txBody>
                    <a:bodyPr/>
                    <a:lstStyle/>
                    <a:p>
                      <a:pPr marL="0" marR="0">
                        <a:lnSpc>
                          <a:spcPct val="107000"/>
                        </a:lnSpc>
                        <a:spcBef>
                          <a:spcPts val="0"/>
                        </a:spcBef>
                        <a:spcAft>
                          <a:spcPts val="0"/>
                        </a:spcAft>
                      </a:pPr>
                      <a:r>
                        <a:rPr lang="en-US" sz="2000" b="1" dirty="0">
                          <a:effectLst/>
                          <a:latin typeface="Verdana" panose="020B0604030504040204" pitchFamily="34" charset="0"/>
                          <a:ea typeface="Times New Roman" panose="02020603050405020304" pitchFamily="18" charset="0"/>
                          <a:cs typeface="Times New Roman" panose="02020603050405020304" pitchFamily="18" charset="0"/>
                        </a:rPr>
                        <a:t>Denial</a:t>
                      </a:r>
                      <a:r>
                        <a:rPr lang="en-US" sz="2000" dirty="0">
                          <a:effectLst/>
                          <a:latin typeface="Verdana" panose="020B0604030504040204" pitchFamily="34" charset="0"/>
                          <a:ea typeface="Times New Roman" panose="02020603050405020304" pitchFamily="18" charset="0"/>
                          <a:cs typeface="Times New Roman" panose="02020603050405020304" pitchFamily="18" charset="0"/>
                        </a:rPr>
                        <a:t> – “Nothing happened”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extLst>
                  <a:ext uri="{0D108BD9-81ED-4DB2-BD59-A6C34878D82A}">
                    <a16:rowId xmlns:a16="http://schemas.microsoft.com/office/drawing/2014/main" val="3723206861"/>
                  </a:ext>
                </a:extLst>
              </a:tr>
              <a:tr h="537854">
                <a:tc>
                  <a:txBody>
                    <a:bodyPr/>
                    <a:lstStyle/>
                    <a:p>
                      <a:pPr marL="0" marR="0">
                        <a:lnSpc>
                          <a:spcPct val="107000"/>
                        </a:lnSpc>
                        <a:spcBef>
                          <a:spcPts val="0"/>
                        </a:spcBef>
                        <a:spcAft>
                          <a:spcPts val="0"/>
                        </a:spcAft>
                      </a:pPr>
                      <a:r>
                        <a:rPr lang="en-US" sz="1200" b="1">
                          <a:effectLst/>
                          <a:latin typeface="Verdana" panose="020B0604030504040204" pitchFamily="34" charset="0"/>
                          <a:ea typeface="Times New Roman" panose="02020603050405020304" pitchFamily="18" charset="0"/>
                          <a:cs typeface="Times New Roman" panose="02020603050405020304" pitchFamily="18" charset="0"/>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2EFD9"/>
                    </a:solidFill>
                  </a:tcPr>
                </a:tc>
                <a:tc>
                  <a:txBody>
                    <a:bodyPr/>
                    <a:lstStyle/>
                    <a:p>
                      <a:pPr marL="0" marR="0">
                        <a:lnSpc>
                          <a:spcPct val="107000"/>
                        </a:lnSpc>
                        <a:spcBef>
                          <a:spcPts val="0"/>
                        </a:spcBef>
                        <a:spcAft>
                          <a:spcPts val="0"/>
                        </a:spcAft>
                      </a:pPr>
                      <a:r>
                        <a:rPr lang="en-US" sz="2000" b="1">
                          <a:effectLst/>
                          <a:latin typeface="Verdana" panose="020B0604030504040204" pitchFamily="34" charset="0"/>
                          <a:ea typeface="Times New Roman" panose="02020603050405020304" pitchFamily="18" charset="0"/>
                          <a:cs typeface="Times New Roman" panose="02020603050405020304" pitchFamily="18" charset="0"/>
                        </a:rPr>
                        <a:t>Bargaining</a:t>
                      </a:r>
                      <a:r>
                        <a:rPr lang="en-US" sz="2000">
                          <a:effectLst/>
                          <a:latin typeface="Verdana" panose="020B0604030504040204" pitchFamily="34" charset="0"/>
                          <a:ea typeface="Times New Roman" panose="02020603050405020304" pitchFamily="18" charset="0"/>
                          <a:cs typeface="Times New Roman" panose="02020603050405020304" pitchFamily="18" charset="0"/>
                        </a:rPr>
                        <a:t> – “Something happened, but…”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2EFD9"/>
                    </a:solidFill>
                  </a:tcPr>
                </a:tc>
                <a:extLst>
                  <a:ext uri="{0D108BD9-81ED-4DB2-BD59-A6C34878D82A}">
                    <a16:rowId xmlns:a16="http://schemas.microsoft.com/office/drawing/2014/main" val="2351562921"/>
                  </a:ext>
                </a:extLst>
              </a:tr>
              <a:tr h="537854">
                <a:tc>
                  <a:txBody>
                    <a:bodyPr/>
                    <a:lstStyle/>
                    <a:p>
                      <a:pPr marL="0" marR="0">
                        <a:lnSpc>
                          <a:spcPct val="107000"/>
                        </a:lnSpc>
                        <a:spcBef>
                          <a:spcPts val="0"/>
                        </a:spcBef>
                        <a:spcAft>
                          <a:spcPts val="0"/>
                        </a:spcAft>
                      </a:pPr>
                      <a:r>
                        <a:rPr lang="en-US" sz="1200" b="1">
                          <a:effectLst/>
                          <a:latin typeface="Verdana" panose="020B0604030504040204" pitchFamily="34" charset="0"/>
                          <a:ea typeface="Times New Roman" panose="02020603050405020304" pitchFamily="18" charset="0"/>
                          <a:cs typeface="Times New Roman" panose="02020603050405020304" pitchFamily="18" charset="0"/>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tc>
                  <a:txBody>
                    <a:bodyPr/>
                    <a:lstStyle/>
                    <a:p>
                      <a:pPr marL="0" marR="0">
                        <a:lnSpc>
                          <a:spcPct val="107000"/>
                        </a:lnSpc>
                        <a:spcBef>
                          <a:spcPts val="0"/>
                        </a:spcBef>
                        <a:spcAft>
                          <a:spcPts val="0"/>
                        </a:spcAft>
                      </a:pPr>
                      <a:r>
                        <a:rPr lang="en-US" sz="2000" b="1">
                          <a:effectLst/>
                          <a:latin typeface="Verdana" panose="020B0604030504040204" pitchFamily="34" charset="0"/>
                          <a:ea typeface="Times New Roman" panose="02020603050405020304" pitchFamily="18" charset="0"/>
                          <a:cs typeface="Times New Roman" panose="02020603050405020304" pitchFamily="18" charset="0"/>
                        </a:rPr>
                        <a:t>Anger </a:t>
                      </a:r>
                      <a:r>
                        <a:rPr lang="en-US" sz="2000">
                          <a:effectLst/>
                          <a:latin typeface="Verdana" panose="020B0604030504040204" pitchFamily="34" charset="0"/>
                          <a:ea typeface="Times New Roman" panose="02020603050405020304" pitchFamily="18" charset="0"/>
                          <a:cs typeface="Times New Roman" panose="02020603050405020304" pitchFamily="18" charset="0"/>
                        </a:rPr>
                        <a:t>– “Something happened, and I’m angry about it!”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extLst>
                  <a:ext uri="{0D108BD9-81ED-4DB2-BD59-A6C34878D82A}">
                    <a16:rowId xmlns:a16="http://schemas.microsoft.com/office/drawing/2014/main" val="1065888302"/>
                  </a:ext>
                </a:extLst>
              </a:tr>
              <a:tr h="537854">
                <a:tc>
                  <a:txBody>
                    <a:bodyPr/>
                    <a:lstStyle/>
                    <a:p>
                      <a:pPr marL="0" marR="0">
                        <a:lnSpc>
                          <a:spcPct val="107000"/>
                        </a:lnSpc>
                        <a:spcBef>
                          <a:spcPts val="0"/>
                        </a:spcBef>
                        <a:spcAft>
                          <a:spcPts val="0"/>
                        </a:spcAft>
                      </a:pPr>
                      <a:r>
                        <a:rPr lang="en-US" sz="1200" b="1">
                          <a:effectLst/>
                          <a:latin typeface="Verdana" panose="020B0604030504040204" pitchFamily="34" charset="0"/>
                          <a:ea typeface="Times New Roman" panose="02020603050405020304" pitchFamily="18" charset="0"/>
                          <a:cs typeface="Times New Roman" panose="02020603050405020304" pitchFamily="18" charset="0"/>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2EFD9"/>
                    </a:solidFill>
                  </a:tcPr>
                </a:tc>
                <a:tc>
                  <a:txBody>
                    <a:bodyPr/>
                    <a:lstStyle/>
                    <a:p>
                      <a:pPr marL="0" marR="0">
                        <a:lnSpc>
                          <a:spcPct val="107000"/>
                        </a:lnSpc>
                        <a:spcBef>
                          <a:spcPts val="0"/>
                        </a:spcBef>
                        <a:spcAft>
                          <a:spcPts val="0"/>
                        </a:spcAft>
                      </a:pPr>
                      <a:r>
                        <a:rPr lang="en-US" sz="2000" b="1" dirty="0">
                          <a:effectLst/>
                          <a:latin typeface="Verdana" panose="020B0604030504040204" pitchFamily="34" charset="0"/>
                          <a:ea typeface="Times New Roman" panose="02020603050405020304" pitchFamily="18" charset="0"/>
                          <a:cs typeface="Times New Roman" panose="02020603050405020304" pitchFamily="18" charset="0"/>
                        </a:rPr>
                        <a:t>Sadness</a:t>
                      </a:r>
                      <a:r>
                        <a:rPr lang="en-US" sz="2000" dirty="0">
                          <a:effectLst/>
                          <a:latin typeface="Verdana" panose="020B0604030504040204" pitchFamily="34" charset="0"/>
                          <a:ea typeface="Times New Roman" panose="02020603050405020304" pitchFamily="18" charset="0"/>
                          <a:cs typeface="Times New Roman" panose="02020603050405020304" pitchFamily="18" charset="0"/>
                        </a:rPr>
                        <a:t> – “Something happened, and it cost me a lot.”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2EFD9"/>
                    </a:solidFill>
                  </a:tcPr>
                </a:tc>
                <a:extLst>
                  <a:ext uri="{0D108BD9-81ED-4DB2-BD59-A6C34878D82A}">
                    <a16:rowId xmlns:a16="http://schemas.microsoft.com/office/drawing/2014/main" val="887056716"/>
                  </a:ext>
                </a:extLst>
              </a:tr>
              <a:tr h="322824">
                <a:tc>
                  <a:txBody>
                    <a:bodyPr/>
                    <a:lstStyle/>
                    <a:p>
                      <a:pPr marL="0" marR="0">
                        <a:lnSpc>
                          <a:spcPct val="107000"/>
                        </a:lnSpc>
                        <a:spcBef>
                          <a:spcPts val="0"/>
                        </a:spcBef>
                        <a:spcAft>
                          <a:spcPts val="0"/>
                        </a:spcAft>
                      </a:pPr>
                      <a:r>
                        <a:rPr lang="en-US" sz="2000" b="1">
                          <a:effectLst/>
                          <a:latin typeface="Verdana" panose="020B0604030504040204" pitchFamily="34" charset="0"/>
                          <a:ea typeface="Times New Roman" panose="02020603050405020304" pitchFamily="18" charset="0"/>
                          <a:cs typeface="Times New Roman" panose="02020603050405020304" pitchFamily="18" charset="0"/>
                        </a:rPr>
                        <a:t>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tc>
                  <a:txBody>
                    <a:bodyPr/>
                    <a:lstStyle/>
                    <a:p>
                      <a:pPr marL="0" marR="0">
                        <a:lnSpc>
                          <a:spcPct val="107000"/>
                        </a:lnSpc>
                        <a:spcBef>
                          <a:spcPts val="0"/>
                        </a:spcBef>
                        <a:spcAft>
                          <a:spcPts val="0"/>
                        </a:spcAft>
                      </a:pPr>
                      <a:r>
                        <a:rPr lang="en-US" sz="2000" b="1" dirty="0">
                          <a:effectLst/>
                          <a:latin typeface="Verdana" panose="020B0604030504040204" pitchFamily="34" charset="0"/>
                          <a:ea typeface="Times New Roman" panose="02020603050405020304" pitchFamily="18" charset="0"/>
                          <a:cs typeface="Times New Roman" panose="02020603050405020304" pitchFamily="18" charset="0"/>
                        </a:rPr>
                        <a:t>Acceptance</a:t>
                      </a:r>
                      <a:r>
                        <a:rPr lang="en-US" sz="2000" dirty="0">
                          <a:effectLst/>
                          <a:latin typeface="Verdana" panose="020B0604030504040204" pitchFamily="34" charset="0"/>
                          <a:ea typeface="Times New Roman" panose="02020603050405020304" pitchFamily="18" charset="0"/>
                          <a:cs typeface="Times New Roman" panose="02020603050405020304" pitchFamily="18" charset="0"/>
                        </a:rPr>
                        <a:t> – “Something happened, and I have healed from it.”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solidFill>
                      <a:srgbClr val="E7E6E6"/>
                    </a:solidFill>
                  </a:tcPr>
                </a:tc>
                <a:extLst>
                  <a:ext uri="{0D108BD9-81ED-4DB2-BD59-A6C34878D82A}">
                    <a16:rowId xmlns:a16="http://schemas.microsoft.com/office/drawing/2014/main" val="1065149869"/>
                  </a:ext>
                </a:extLst>
              </a:tr>
            </a:tbl>
          </a:graphicData>
        </a:graphic>
      </p:graphicFrame>
    </p:spTree>
    <p:extLst>
      <p:ext uri="{BB962C8B-B14F-4D97-AF65-F5344CB8AC3E}">
        <p14:creationId xmlns:p14="http://schemas.microsoft.com/office/powerpoint/2010/main" val="31442518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176B-5F84-433F-B11D-3E7A772B72A5}"/>
              </a:ext>
            </a:extLst>
          </p:cNvPr>
          <p:cNvSpPr>
            <a:spLocks noGrp="1"/>
          </p:cNvSpPr>
          <p:nvPr>
            <p:ph type="title"/>
          </p:nvPr>
        </p:nvSpPr>
        <p:spPr>
          <a:xfrm>
            <a:off x="732367" y="214662"/>
            <a:ext cx="10723035" cy="854212"/>
          </a:xfrm>
        </p:spPr>
        <p:txBody>
          <a:bodyPr/>
          <a:lstStyle/>
          <a:p>
            <a:r>
              <a:rPr lang="en-US" b="1" dirty="0"/>
              <a:t>Trauma from the Brain </a:t>
            </a:r>
            <a:r>
              <a:rPr lang="en-US" b="1" dirty="0" smtClean="0"/>
              <a:t>Perspective</a:t>
            </a:r>
            <a:endParaRPr lang="en-US" dirty="0"/>
          </a:p>
        </p:txBody>
      </p:sp>
      <p:sp>
        <p:nvSpPr>
          <p:cNvPr id="3" name="Content Placeholder 2">
            <a:extLst>
              <a:ext uri="{FF2B5EF4-FFF2-40B4-BE49-F238E27FC236}">
                <a16:creationId xmlns:a16="http://schemas.microsoft.com/office/drawing/2014/main" id="{797BCCA2-03F9-4270-A71A-F47C62B2B374}"/>
              </a:ext>
            </a:extLst>
          </p:cNvPr>
          <p:cNvSpPr>
            <a:spLocks noGrp="1"/>
          </p:cNvSpPr>
          <p:nvPr>
            <p:ph idx="1"/>
          </p:nvPr>
        </p:nvSpPr>
        <p:spPr>
          <a:xfrm>
            <a:off x="677334" y="1252194"/>
            <a:ext cx="11109980" cy="5259215"/>
          </a:xfrm>
        </p:spPr>
        <p:txBody>
          <a:bodyPr>
            <a:normAutofit/>
          </a:bodyPr>
          <a:lstStyle/>
          <a:p>
            <a:pPr>
              <a:buClrTx/>
              <a:buFont typeface="Arial"/>
              <a:buChar char="•"/>
            </a:pPr>
            <a:r>
              <a:rPr lang="en-US" dirty="0">
                <a:solidFill>
                  <a:srgbClr val="000000"/>
                </a:solidFill>
              </a:rPr>
              <a:t>Jim Hopper explains trauma as it pertains to brain circuitry. Hopper defines </a:t>
            </a:r>
            <a:r>
              <a:rPr lang="en-US" b="1" dirty="0">
                <a:solidFill>
                  <a:srgbClr val="000000"/>
                </a:solidFill>
              </a:rPr>
              <a:t>Seeking Circuitry</a:t>
            </a:r>
            <a:r>
              <a:rPr lang="en-US" dirty="0">
                <a:solidFill>
                  <a:srgbClr val="000000"/>
                </a:solidFill>
              </a:rPr>
              <a:t> as the brain’s focus on “Things that are bad for us, good for us, or somewhere in between.” </a:t>
            </a:r>
          </a:p>
          <a:p>
            <a:pPr>
              <a:buClrTx/>
              <a:buFont typeface="Arial"/>
              <a:buChar char="•"/>
            </a:pPr>
            <a:r>
              <a:rPr lang="en-US" dirty="0">
                <a:solidFill>
                  <a:srgbClr val="000000"/>
                </a:solidFill>
              </a:rPr>
              <a:t>A bulk of Mr. Hopper’s information is free and can be found on his website. He recommends beginning with </a:t>
            </a:r>
            <a:r>
              <a:rPr lang="en-US" u="sng" dirty="0">
                <a:solidFill>
                  <a:srgbClr val="000000"/>
                </a:solidFill>
                <a:hlinkClick r:id="rId2"/>
              </a:rPr>
              <a:t>Key Brain Circuitries</a:t>
            </a:r>
            <a:r>
              <a:rPr lang="en-US" dirty="0">
                <a:solidFill>
                  <a:srgbClr val="000000"/>
                </a:solidFill>
              </a:rPr>
              <a:t>. In the web-education, he breaks down circuitry of: </a:t>
            </a:r>
          </a:p>
          <a:p>
            <a:pPr lvl="1" fontAlgn="base">
              <a:buClrTx/>
              <a:buFont typeface="Arial"/>
              <a:buChar char="•"/>
            </a:pPr>
            <a:r>
              <a:rPr lang="en-US" sz="2400" dirty="0">
                <a:solidFill>
                  <a:srgbClr val="000000"/>
                </a:solidFill>
              </a:rPr>
              <a:t>Fear circuitry </a:t>
            </a:r>
          </a:p>
          <a:p>
            <a:pPr lvl="1" fontAlgn="base">
              <a:buClrTx/>
              <a:buFont typeface="Arial"/>
              <a:buChar char="•"/>
            </a:pPr>
            <a:r>
              <a:rPr lang="en-US" sz="2400" dirty="0">
                <a:solidFill>
                  <a:srgbClr val="000000"/>
                </a:solidFill>
              </a:rPr>
              <a:t>Seeking circuitry</a:t>
            </a:r>
          </a:p>
          <a:p>
            <a:pPr lvl="1" fontAlgn="base">
              <a:buClrTx/>
              <a:buFont typeface="Arial"/>
              <a:buChar char="•"/>
            </a:pPr>
            <a:r>
              <a:rPr lang="en-US" sz="2400" dirty="0">
                <a:solidFill>
                  <a:srgbClr val="000000"/>
                </a:solidFill>
              </a:rPr>
              <a:t>Satisfaction circuitry</a:t>
            </a:r>
          </a:p>
          <a:p>
            <a:pPr lvl="1" fontAlgn="base">
              <a:buClrTx/>
              <a:buFont typeface="Arial"/>
              <a:buChar char="•"/>
            </a:pPr>
            <a:r>
              <a:rPr lang="en-US" sz="2400" dirty="0">
                <a:solidFill>
                  <a:srgbClr val="000000"/>
                </a:solidFill>
              </a:rPr>
              <a:t>Embodiment circuitry</a:t>
            </a:r>
          </a:p>
          <a:p>
            <a:pPr lvl="1" fontAlgn="base">
              <a:buClrTx/>
              <a:buFont typeface="Arial"/>
              <a:buChar char="•"/>
            </a:pPr>
            <a:r>
              <a:rPr lang="en-US" sz="2400" dirty="0">
                <a:solidFill>
                  <a:srgbClr val="000000"/>
                </a:solidFill>
              </a:rPr>
              <a:t>Default Mode circuitry</a:t>
            </a:r>
          </a:p>
          <a:p>
            <a:pPr lvl="1" fontAlgn="base">
              <a:buClrTx/>
              <a:buFont typeface="Arial"/>
              <a:buChar char="•"/>
            </a:pPr>
            <a:r>
              <a:rPr lang="en-US" sz="2400" dirty="0">
                <a:solidFill>
                  <a:srgbClr val="000000"/>
                </a:solidFill>
              </a:rPr>
              <a:t>Executive circuitry</a:t>
            </a:r>
          </a:p>
          <a:p>
            <a:pPr>
              <a:buFont typeface="Arial"/>
              <a:buChar char="•"/>
            </a:pPr>
            <a:endParaRPr lang="en-US" dirty="0">
              <a:solidFill>
                <a:srgbClr val="000000"/>
              </a:solidFill>
            </a:endParaRPr>
          </a:p>
        </p:txBody>
      </p:sp>
    </p:spTree>
    <p:extLst>
      <p:ext uri="{BB962C8B-B14F-4D97-AF65-F5344CB8AC3E}">
        <p14:creationId xmlns:p14="http://schemas.microsoft.com/office/powerpoint/2010/main" val="960609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0CBEC-09F7-4BF7-9729-CE8098694F4E}"/>
              </a:ext>
            </a:extLst>
          </p:cNvPr>
          <p:cNvSpPr>
            <a:spLocks noGrp="1"/>
          </p:cNvSpPr>
          <p:nvPr>
            <p:ph type="title"/>
          </p:nvPr>
        </p:nvSpPr>
        <p:spPr>
          <a:xfrm>
            <a:off x="732367" y="178885"/>
            <a:ext cx="10723035" cy="872100"/>
          </a:xfrm>
        </p:spPr>
        <p:txBody>
          <a:bodyPr/>
          <a:lstStyle/>
          <a:p>
            <a:r>
              <a:rPr lang="en-US" b="1" dirty="0"/>
              <a:t>Dr. Collin </a:t>
            </a:r>
            <a:r>
              <a:rPr lang="en-US" b="1" dirty="0" smtClean="0"/>
              <a:t>Ross</a:t>
            </a:r>
            <a:endParaRPr lang="en-US" dirty="0"/>
          </a:p>
        </p:txBody>
      </p:sp>
      <p:sp>
        <p:nvSpPr>
          <p:cNvPr id="3" name="Content Placeholder 2">
            <a:extLst>
              <a:ext uri="{FF2B5EF4-FFF2-40B4-BE49-F238E27FC236}">
                <a16:creationId xmlns:a16="http://schemas.microsoft.com/office/drawing/2014/main" id="{CE817CC6-7F48-43EB-8C30-6FDB9F9B040D}"/>
              </a:ext>
            </a:extLst>
          </p:cNvPr>
          <p:cNvSpPr>
            <a:spLocks noGrp="1"/>
          </p:cNvSpPr>
          <p:nvPr>
            <p:ph idx="1"/>
          </p:nvPr>
        </p:nvSpPr>
        <p:spPr/>
        <p:txBody>
          <a:bodyPr>
            <a:normAutofit fontScale="92500" lnSpcReduction="10000"/>
          </a:bodyPr>
          <a:lstStyle/>
          <a:p>
            <a:pPr>
              <a:buClrTx/>
              <a:buFont typeface="Arial"/>
              <a:buChar char="•"/>
            </a:pPr>
            <a:r>
              <a:rPr lang="en-US" sz="2800" b="1" dirty="0">
                <a:solidFill>
                  <a:srgbClr val="000000"/>
                </a:solidFill>
              </a:rPr>
              <a:t>Trauma Model</a:t>
            </a:r>
          </a:p>
          <a:p>
            <a:pPr>
              <a:buClrTx/>
              <a:buFont typeface="Arial"/>
              <a:buChar char="•"/>
            </a:pPr>
            <a:r>
              <a:rPr lang="en-US" sz="2800" dirty="0">
                <a:solidFill>
                  <a:srgbClr val="000000"/>
                </a:solidFill>
              </a:rPr>
              <a:t>In North Texas Dr. Collin Ross has authored and conducted research regarding trauma. Dr. Colin Ross is an internationally renowned clinician, researcher, author and lecturer in the field of dissociation and trauma-related disorders. He is the founder and President of The Colin A. Ross Institute for Psychological Trauma.</a:t>
            </a:r>
          </a:p>
          <a:p>
            <a:pPr marL="0" indent="0">
              <a:buNone/>
            </a:pPr>
            <a:endParaRPr lang="en-US" dirty="0"/>
          </a:p>
          <a:p>
            <a:pPr marL="0" indent="0">
              <a:buNone/>
            </a:pPr>
            <a:r>
              <a:rPr lang="en-US" u="sng" dirty="0">
                <a:hlinkClick r:id="rId2"/>
              </a:rPr>
              <a:t>The Ross Institute</a:t>
            </a:r>
            <a:r>
              <a:rPr lang="en-US" dirty="0"/>
              <a:t> </a:t>
            </a:r>
          </a:p>
          <a:p>
            <a:endParaRPr lang="en-US" dirty="0"/>
          </a:p>
        </p:txBody>
      </p:sp>
    </p:spTree>
    <p:extLst>
      <p:ext uri="{BB962C8B-B14F-4D97-AF65-F5344CB8AC3E}">
        <p14:creationId xmlns:p14="http://schemas.microsoft.com/office/powerpoint/2010/main" val="10770514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E3B2A-7729-4D4C-B1FA-FA609C255267}"/>
              </a:ext>
            </a:extLst>
          </p:cNvPr>
          <p:cNvSpPr>
            <a:spLocks noGrp="1"/>
          </p:cNvSpPr>
          <p:nvPr>
            <p:ph type="title"/>
          </p:nvPr>
        </p:nvSpPr>
        <p:spPr>
          <a:xfrm>
            <a:off x="732367" y="304104"/>
            <a:ext cx="10723035" cy="836323"/>
          </a:xfrm>
        </p:spPr>
        <p:txBody>
          <a:bodyPr/>
          <a:lstStyle/>
          <a:p>
            <a:r>
              <a:rPr lang="en-US" b="1" dirty="0"/>
              <a:t>Trauma Sensitive </a:t>
            </a:r>
            <a:r>
              <a:rPr lang="en-US" b="1" dirty="0" smtClean="0"/>
              <a:t>Yoga</a:t>
            </a:r>
            <a:endParaRPr lang="en-US" dirty="0"/>
          </a:p>
        </p:txBody>
      </p:sp>
      <p:sp>
        <p:nvSpPr>
          <p:cNvPr id="3" name="Content Placeholder 2">
            <a:extLst>
              <a:ext uri="{FF2B5EF4-FFF2-40B4-BE49-F238E27FC236}">
                <a16:creationId xmlns:a16="http://schemas.microsoft.com/office/drawing/2014/main" id="{85810FAA-C295-45D1-AC44-CA9C82CFDFC9}"/>
              </a:ext>
            </a:extLst>
          </p:cNvPr>
          <p:cNvSpPr>
            <a:spLocks noGrp="1"/>
          </p:cNvSpPr>
          <p:nvPr>
            <p:ph idx="1"/>
          </p:nvPr>
        </p:nvSpPr>
        <p:spPr/>
        <p:txBody>
          <a:bodyPr/>
          <a:lstStyle/>
          <a:p>
            <a:pPr>
              <a:buClrTx/>
              <a:buFont typeface="Arial"/>
              <a:buChar char="•"/>
            </a:pPr>
            <a:r>
              <a:rPr lang="en-US" sz="2800" dirty="0">
                <a:solidFill>
                  <a:srgbClr val="000000"/>
                </a:solidFill>
              </a:rPr>
              <a:t>TSY is an evidenced-based treatment that provides many important tools for people with trauma. </a:t>
            </a:r>
          </a:p>
          <a:p>
            <a:pPr marL="0" indent="0">
              <a:buClrTx/>
              <a:buNone/>
            </a:pPr>
            <a:endParaRPr lang="en-US" sz="2800" dirty="0"/>
          </a:p>
          <a:p>
            <a:pPr>
              <a:buClrTx/>
              <a:buFont typeface="Arial"/>
              <a:buChar char="•"/>
            </a:pPr>
            <a:r>
              <a:rPr lang="en-US" sz="2800" dirty="0">
                <a:solidFill>
                  <a:srgbClr val="000000"/>
                </a:solidFill>
              </a:rPr>
              <a:t>Review the </a:t>
            </a:r>
            <a:r>
              <a:rPr lang="en-US" sz="2800" u="sng" dirty="0">
                <a:hlinkClick r:id="rId2"/>
              </a:rPr>
              <a:t>Trauma Center Trauma Sensitive Yoga</a:t>
            </a:r>
            <a:r>
              <a:rPr lang="en-US" sz="2800" dirty="0"/>
              <a:t> </a:t>
            </a:r>
            <a:r>
              <a:rPr lang="en-US" sz="2800" dirty="0">
                <a:solidFill>
                  <a:srgbClr val="000000"/>
                </a:solidFill>
              </a:rPr>
              <a:t>resource. </a:t>
            </a:r>
          </a:p>
          <a:p>
            <a:endParaRPr lang="en-US" dirty="0"/>
          </a:p>
        </p:txBody>
      </p:sp>
    </p:spTree>
    <p:extLst>
      <p:ext uri="{BB962C8B-B14F-4D97-AF65-F5344CB8AC3E}">
        <p14:creationId xmlns:p14="http://schemas.microsoft.com/office/powerpoint/2010/main" val="81411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304DD-40B9-4350-A0E0-F6F98C1CD8D9}"/>
              </a:ext>
            </a:extLst>
          </p:cNvPr>
          <p:cNvSpPr>
            <a:spLocks noGrp="1"/>
          </p:cNvSpPr>
          <p:nvPr>
            <p:ph type="title"/>
          </p:nvPr>
        </p:nvSpPr>
        <p:spPr/>
        <p:txBody>
          <a:bodyPr/>
          <a:lstStyle/>
          <a:p>
            <a:r>
              <a:rPr lang="en-US" b="1" dirty="0">
                <a:solidFill>
                  <a:srgbClr val="000000"/>
                </a:solidFill>
              </a:rPr>
              <a:t>What is Trauma? </a:t>
            </a:r>
          </a:p>
        </p:txBody>
      </p:sp>
      <p:sp>
        <p:nvSpPr>
          <p:cNvPr id="3" name="Content Placeholder 2">
            <a:extLst>
              <a:ext uri="{FF2B5EF4-FFF2-40B4-BE49-F238E27FC236}">
                <a16:creationId xmlns:a16="http://schemas.microsoft.com/office/drawing/2014/main" id="{E533E993-1930-4B13-83A8-299A90AB272B}"/>
              </a:ext>
            </a:extLst>
          </p:cNvPr>
          <p:cNvSpPr>
            <a:spLocks noGrp="1"/>
          </p:cNvSpPr>
          <p:nvPr>
            <p:ph idx="1"/>
          </p:nvPr>
        </p:nvSpPr>
        <p:spPr/>
        <p:txBody>
          <a:bodyPr/>
          <a:lstStyle/>
          <a:p>
            <a:pPr>
              <a:buClrTx/>
              <a:buFont typeface="Arial"/>
              <a:buChar char="•"/>
            </a:pPr>
            <a:endParaRPr lang="en-US" sz="2000" dirty="0" smtClean="0">
              <a:solidFill>
                <a:srgbClr val="000000"/>
              </a:solidFill>
            </a:endParaRPr>
          </a:p>
          <a:p>
            <a:pPr>
              <a:buClrTx/>
              <a:buFont typeface="Arial"/>
              <a:buChar char="•"/>
            </a:pPr>
            <a:r>
              <a:rPr lang="en-US" sz="2000" dirty="0" smtClean="0">
                <a:solidFill>
                  <a:srgbClr val="000000"/>
                </a:solidFill>
              </a:rPr>
              <a:t>Trauma </a:t>
            </a:r>
            <a:r>
              <a:rPr lang="en-US" sz="2000" dirty="0">
                <a:solidFill>
                  <a:srgbClr val="000000"/>
                </a:solidFill>
              </a:rPr>
              <a:t>is the result of a distressing event or series of events.  It is an overwhelming amount of stress that exceeds one’s ability to cope or integrate the experiences. Trauma is a developmental obstacle in normal emotional development. Trauma can manifest in physical, psychological, and addictive symptoms and </a:t>
            </a:r>
            <a:r>
              <a:rPr lang="en-US" sz="2000" dirty="0" smtClean="0">
                <a:solidFill>
                  <a:srgbClr val="000000"/>
                </a:solidFill>
              </a:rPr>
              <a:t>diagnoses</a:t>
            </a:r>
            <a:r>
              <a:rPr lang="en-US" sz="2000" dirty="0">
                <a:solidFill>
                  <a:srgbClr val="000000"/>
                </a:solidFill>
              </a:rPr>
              <a:t> </a:t>
            </a:r>
            <a:r>
              <a:rPr lang="en-US" sz="2000" dirty="0" smtClean="0">
                <a:solidFill>
                  <a:srgbClr val="000000"/>
                </a:solidFill>
              </a:rPr>
              <a:t>(</a:t>
            </a:r>
            <a:r>
              <a:rPr lang="en-US" sz="2000" dirty="0">
                <a:solidFill>
                  <a:srgbClr val="000000"/>
                </a:solidFill>
              </a:rPr>
              <a:t>Engle, 2017).</a:t>
            </a:r>
          </a:p>
          <a:p>
            <a:endParaRPr lang="en-US" dirty="0"/>
          </a:p>
        </p:txBody>
      </p:sp>
    </p:spTree>
    <p:extLst>
      <p:ext uri="{BB962C8B-B14F-4D97-AF65-F5344CB8AC3E}">
        <p14:creationId xmlns:p14="http://schemas.microsoft.com/office/powerpoint/2010/main" val="5208487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B05F2-A4CE-4EDD-97C2-9372954AC5B7}"/>
              </a:ext>
            </a:extLst>
          </p:cNvPr>
          <p:cNvSpPr>
            <a:spLocks noGrp="1"/>
          </p:cNvSpPr>
          <p:nvPr>
            <p:ph type="title"/>
          </p:nvPr>
        </p:nvSpPr>
        <p:spPr/>
        <p:txBody>
          <a:bodyPr/>
          <a:lstStyle/>
          <a:p>
            <a:r>
              <a:rPr lang="en-US" b="1" dirty="0"/>
              <a:t>Dr. Justin Watts and Deidre </a:t>
            </a:r>
            <a:r>
              <a:rPr lang="en-US" b="1" dirty="0" smtClean="0"/>
              <a:t>O’Sullivan</a:t>
            </a:r>
            <a:endParaRPr lang="en-US" dirty="0"/>
          </a:p>
        </p:txBody>
      </p:sp>
      <p:sp>
        <p:nvSpPr>
          <p:cNvPr id="3" name="Content Placeholder 2">
            <a:extLst>
              <a:ext uri="{FF2B5EF4-FFF2-40B4-BE49-F238E27FC236}">
                <a16:creationId xmlns:a16="http://schemas.microsoft.com/office/drawing/2014/main" id="{A5086354-231C-4F68-817A-DF2FF514F00B}"/>
              </a:ext>
            </a:extLst>
          </p:cNvPr>
          <p:cNvSpPr>
            <a:spLocks noGrp="1"/>
          </p:cNvSpPr>
          <p:nvPr>
            <p:ph idx="1"/>
          </p:nvPr>
        </p:nvSpPr>
        <p:spPr/>
        <p:txBody>
          <a:bodyPr/>
          <a:lstStyle/>
          <a:p>
            <a:pPr marL="0" indent="0">
              <a:buNone/>
            </a:pPr>
            <a:r>
              <a:rPr lang="en-US" sz="2800" dirty="0" smtClean="0">
                <a:solidFill>
                  <a:srgbClr val="000000"/>
                </a:solidFill>
              </a:rPr>
              <a:t>Presented </a:t>
            </a:r>
            <a:r>
              <a:rPr lang="en-US" sz="2800" dirty="0">
                <a:solidFill>
                  <a:srgbClr val="000000"/>
                </a:solidFill>
              </a:rPr>
              <a:t>by Justin Watts, Ph.D., NCC and Deirdre O'Sullivan, Ph.D., CRC during the UNT Recovery Conference in 2017, </a:t>
            </a:r>
            <a:endParaRPr lang="en-US" sz="2800" dirty="0" smtClean="0">
              <a:solidFill>
                <a:srgbClr val="000000"/>
              </a:solidFill>
            </a:endParaRPr>
          </a:p>
          <a:p>
            <a:pPr marL="0" indent="0">
              <a:buNone/>
            </a:pPr>
            <a:r>
              <a:rPr lang="en-US" u="sng" dirty="0" smtClean="0">
                <a:hlinkClick r:id="rId2"/>
              </a:rPr>
              <a:t>Addressing </a:t>
            </a:r>
            <a:r>
              <a:rPr lang="en-US" u="sng" dirty="0">
                <a:hlinkClick r:id="rId2"/>
              </a:rPr>
              <a:t>Treatment Needs </a:t>
            </a:r>
            <a:r>
              <a:rPr lang="en-US" u="sng" dirty="0" smtClean="0">
                <a:hlinkClick r:id="rId2"/>
              </a:rPr>
              <a:t>for</a:t>
            </a:r>
            <a:r>
              <a:rPr lang="en-US" dirty="0">
                <a:hlinkClick r:id="rId2"/>
              </a:rPr>
              <a:t> </a:t>
            </a:r>
            <a:r>
              <a:rPr lang="en-US" u="sng" dirty="0" smtClean="0">
                <a:hlinkClick r:id="rId2"/>
              </a:rPr>
              <a:t>Individuals </a:t>
            </a:r>
            <a:r>
              <a:rPr lang="en-US" u="sng" dirty="0">
                <a:hlinkClick r:id="rId2"/>
              </a:rPr>
              <a:t>with Substance Use Disorders and a History of Child-Maltreatment</a:t>
            </a:r>
            <a:r>
              <a:rPr lang="en-US" dirty="0"/>
              <a:t>.</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46134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B1497-6FCF-456F-AA92-8EF2A2F35F1B}"/>
              </a:ext>
            </a:extLst>
          </p:cNvPr>
          <p:cNvSpPr>
            <a:spLocks noGrp="1"/>
          </p:cNvSpPr>
          <p:nvPr>
            <p:ph type="title"/>
          </p:nvPr>
        </p:nvSpPr>
        <p:spPr/>
        <p:txBody>
          <a:bodyPr/>
          <a:lstStyle/>
          <a:p>
            <a:r>
              <a:rPr lang="en-US" b="1" dirty="0"/>
              <a:t>Self-</a:t>
            </a:r>
            <a:r>
              <a:rPr lang="en-US" b="1" dirty="0" smtClean="0"/>
              <a:t>Care</a:t>
            </a:r>
            <a:endParaRPr lang="en-US" dirty="0"/>
          </a:p>
        </p:txBody>
      </p:sp>
      <p:sp>
        <p:nvSpPr>
          <p:cNvPr id="3" name="Content Placeholder 2">
            <a:extLst>
              <a:ext uri="{FF2B5EF4-FFF2-40B4-BE49-F238E27FC236}">
                <a16:creationId xmlns:a16="http://schemas.microsoft.com/office/drawing/2014/main" id="{7280AD95-750A-4629-8D6F-60A4B2AEB51E}"/>
              </a:ext>
            </a:extLst>
          </p:cNvPr>
          <p:cNvSpPr>
            <a:spLocks noGrp="1"/>
          </p:cNvSpPr>
          <p:nvPr>
            <p:ph idx="1"/>
          </p:nvPr>
        </p:nvSpPr>
        <p:spPr/>
        <p:txBody>
          <a:bodyPr/>
          <a:lstStyle/>
          <a:p>
            <a:pPr marL="0" indent="0">
              <a:buNone/>
            </a:pPr>
            <a:endParaRPr lang="en-US" dirty="0" smtClean="0"/>
          </a:p>
          <a:p>
            <a:pPr marL="0" indent="0">
              <a:buNone/>
            </a:pPr>
            <a:r>
              <a:rPr lang="en-US" sz="2800" dirty="0" smtClean="0">
                <a:solidFill>
                  <a:srgbClr val="000000"/>
                </a:solidFill>
              </a:rPr>
              <a:t>An </a:t>
            </a:r>
            <a:r>
              <a:rPr lang="en-US" sz="2800" dirty="0">
                <a:solidFill>
                  <a:srgbClr val="000000"/>
                </a:solidFill>
              </a:rPr>
              <a:t>activity from Dr. Bessel van der Kolk’s book, The Body Keeps the Score,</a:t>
            </a:r>
            <a:r>
              <a:rPr lang="en-US" sz="2800" dirty="0"/>
              <a:t> </a:t>
            </a:r>
            <a:r>
              <a:rPr lang="en-US" sz="2800" u="sng" dirty="0">
                <a:hlinkClick r:id="rId2"/>
              </a:rPr>
              <a:t>Why You Should Write a Letter to Yourself Tonight</a:t>
            </a:r>
            <a:r>
              <a:rPr lang="en-US" sz="2800" dirty="0"/>
              <a:t>. </a:t>
            </a:r>
            <a:endParaRPr lang="en-US" sz="2800" dirty="0" smtClean="0"/>
          </a:p>
          <a:p>
            <a:pPr marL="0" indent="0">
              <a:buNone/>
            </a:pPr>
            <a:r>
              <a:rPr lang="en-US" sz="2800" dirty="0" smtClean="0">
                <a:solidFill>
                  <a:srgbClr val="000000"/>
                </a:solidFill>
              </a:rPr>
              <a:t>After </a:t>
            </a:r>
            <a:r>
              <a:rPr lang="en-US" sz="2800" dirty="0">
                <a:solidFill>
                  <a:srgbClr val="000000"/>
                </a:solidFill>
              </a:rPr>
              <a:t>reading the web-article, write yourself a letter. </a:t>
            </a:r>
          </a:p>
          <a:p>
            <a:endParaRPr lang="en-US" dirty="0"/>
          </a:p>
        </p:txBody>
      </p:sp>
    </p:spTree>
    <p:extLst>
      <p:ext uri="{BB962C8B-B14F-4D97-AF65-F5344CB8AC3E}">
        <p14:creationId xmlns:p14="http://schemas.microsoft.com/office/powerpoint/2010/main" val="3427690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A897D-627C-4041-893C-4ED80DA3C774}"/>
              </a:ext>
            </a:extLst>
          </p:cNvPr>
          <p:cNvSpPr>
            <a:spLocks noGrp="1"/>
          </p:cNvSpPr>
          <p:nvPr>
            <p:ph type="title"/>
          </p:nvPr>
        </p:nvSpPr>
        <p:spPr/>
        <p:txBody>
          <a:bodyPr/>
          <a:lstStyle/>
          <a:p>
            <a:r>
              <a:rPr lang="en-US" b="1" dirty="0"/>
              <a:t>References</a:t>
            </a:r>
          </a:p>
        </p:txBody>
      </p:sp>
      <p:sp>
        <p:nvSpPr>
          <p:cNvPr id="3" name="Content Placeholder 2">
            <a:extLst>
              <a:ext uri="{FF2B5EF4-FFF2-40B4-BE49-F238E27FC236}">
                <a16:creationId xmlns:a16="http://schemas.microsoft.com/office/drawing/2014/main" id="{591907FE-CAEA-4C54-9519-7927A2E9CC34}"/>
              </a:ext>
            </a:extLst>
          </p:cNvPr>
          <p:cNvSpPr>
            <a:spLocks noGrp="1"/>
          </p:cNvSpPr>
          <p:nvPr>
            <p:ph idx="1"/>
          </p:nvPr>
        </p:nvSpPr>
        <p:spPr/>
        <p:txBody>
          <a:bodyPr/>
          <a:lstStyle/>
          <a:p>
            <a:pPr marL="0" indent="-457200">
              <a:buNone/>
            </a:pPr>
            <a:r>
              <a:rPr lang="en-US" dirty="0">
                <a:solidFill>
                  <a:srgbClr val="000000"/>
                </a:solidFill>
              </a:rPr>
              <a:t>Engle, M. (2004). </a:t>
            </a:r>
            <a:r>
              <a:rPr lang="en-US" i="1" dirty="0">
                <a:solidFill>
                  <a:srgbClr val="000000"/>
                </a:solidFill>
              </a:rPr>
              <a:t>Spectrum of Emotions</a:t>
            </a:r>
            <a:endParaRPr lang="en-US" dirty="0">
              <a:solidFill>
                <a:srgbClr val="000000"/>
              </a:solidFill>
            </a:endParaRPr>
          </a:p>
          <a:p>
            <a:pPr marL="0" indent="-457200">
              <a:buNone/>
            </a:pPr>
            <a:r>
              <a:rPr lang="en-US" dirty="0">
                <a:solidFill>
                  <a:srgbClr val="000000"/>
                </a:solidFill>
              </a:rPr>
              <a:t>Engle, Melissa, TAAP Annual Update on Addiction, "Trauma and </a:t>
            </a:r>
            <a:r>
              <a:rPr lang="en-US" dirty="0" smtClean="0">
                <a:solidFill>
                  <a:srgbClr val="000000"/>
                </a:solidFill>
              </a:rPr>
              <a:t>	Recovery</a:t>
            </a:r>
            <a:r>
              <a:rPr lang="en-US" dirty="0">
                <a:solidFill>
                  <a:srgbClr val="000000"/>
                </a:solidFill>
              </a:rPr>
              <a:t>," San </a:t>
            </a:r>
            <a:r>
              <a:rPr lang="en-US" dirty="0" smtClean="0">
                <a:solidFill>
                  <a:srgbClr val="000000"/>
                </a:solidFill>
              </a:rPr>
              <a:t>	Antonio</a:t>
            </a:r>
            <a:r>
              <a:rPr lang="en-US" dirty="0">
                <a:solidFill>
                  <a:srgbClr val="000000"/>
                </a:solidFill>
              </a:rPr>
              <a:t>, Tx. (August 2018).	</a:t>
            </a:r>
          </a:p>
          <a:p>
            <a:pPr marL="0" indent="-457200">
              <a:buNone/>
            </a:pPr>
            <a:r>
              <a:rPr lang="en-US" dirty="0" err="1">
                <a:solidFill>
                  <a:srgbClr val="000000"/>
                </a:solidFill>
              </a:rPr>
              <a:t>Najavits</a:t>
            </a:r>
            <a:r>
              <a:rPr lang="en-US" dirty="0">
                <a:solidFill>
                  <a:srgbClr val="000000"/>
                </a:solidFill>
              </a:rPr>
              <a:t>, L. M., Ph.D., </a:t>
            </a:r>
            <a:r>
              <a:rPr lang="en-US" dirty="0" err="1">
                <a:solidFill>
                  <a:srgbClr val="000000"/>
                </a:solidFill>
              </a:rPr>
              <a:t>Cottler</a:t>
            </a:r>
            <a:r>
              <a:rPr lang="en-US" dirty="0">
                <a:solidFill>
                  <a:srgbClr val="000000"/>
                </a:solidFill>
              </a:rPr>
              <a:t>, L. B., Ph.D., M.P.H., Covington, S. S., </a:t>
            </a:r>
            <a:r>
              <a:rPr lang="en-US" dirty="0" smtClean="0">
                <a:solidFill>
                  <a:srgbClr val="000000"/>
                </a:solidFill>
              </a:rPr>
              <a:t>	Ph.D</a:t>
            </a:r>
            <a:r>
              <a:rPr lang="en-US" dirty="0">
                <a:solidFill>
                  <a:srgbClr val="000000"/>
                </a:solidFill>
              </a:rPr>
              <a:t>., </a:t>
            </a:r>
            <a:r>
              <a:rPr lang="en-US" dirty="0" smtClean="0">
                <a:solidFill>
                  <a:srgbClr val="000000"/>
                </a:solidFill>
              </a:rPr>
              <a:t>	LCSW</a:t>
            </a:r>
            <a:r>
              <a:rPr lang="en-US" dirty="0">
                <a:solidFill>
                  <a:srgbClr val="000000"/>
                </a:solidFill>
              </a:rPr>
              <a:t>, MFCC, Cramer, M., Ph.D., Herron, A. M., M.S., Hien, </a:t>
            </a:r>
            <a:r>
              <a:rPr lang="en-US" dirty="0" smtClean="0">
                <a:solidFill>
                  <a:srgbClr val="000000"/>
                </a:solidFill>
              </a:rPr>
              <a:t>	D</a:t>
            </a:r>
            <a:r>
              <a:rPr lang="en-US" dirty="0">
                <a:solidFill>
                  <a:srgbClr val="000000"/>
                </a:solidFill>
              </a:rPr>
              <a:t>., Ph.D., </a:t>
            </a:r>
            <a:r>
              <a:rPr lang="en-US" dirty="0" smtClean="0">
                <a:solidFill>
                  <a:srgbClr val="000000"/>
                </a:solidFill>
              </a:rPr>
              <a:t>	Chapman</a:t>
            </a:r>
            <a:r>
              <a:rPr lang="en-US" dirty="0">
                <a:solidFill>
                  <a:srgbClr val="000000"/>
                </a:solidFill>
              </a:rPr>
              <a:t>, C., M.S., LPC, CAC. (n.d.). </a:t>
            </a:r>
            <a:r>
              <a:rPr lang="en-US" i="1" dirty="0">
                <a:solidFill>
                  <a:srgbClr val="000000"/>
                </a:solidFill>
              </a:rPr>
              <a:t>TIP 57 Trauma </a:t>
            </a:r>
            <a:r>
              <a:rPr lang="en-US" i="1" dirty="0" smtClean="0">
                <a:solidFill>
                  <a:srgbClr val="000000"/>
                </a:solidFill>
              </a:rPr>
              <a:t>	Informed </a:t>
            </a:r>
            <a:r>
              <a:rPr lang="en-US" i="1" dirty="0">
                <a:solidFill>
                  <a:srgbClr val="000000"/>
                </a:solidFill>
              </a:rPr>
              <a:t>Care in </a:t>
            </a:r>
            <a:r>
              <a:rPr lang="en-US" i="1" dirty="0" smtClean="0">
                <a:solidFill>
                  <a:srgbClr val="000000"/>
                </a:solidFill>
              </a:rPr>
              <a:t>	Behavioral </a:t>
            </a:r>
            <a:r>
              <a:rPr lang="en-US" i="1" dirty="0">
                <a:solidFill>
                  <a:srgbClr val="000000"/>
                </a:solidFill>
              </a:rPr>
              <a:t>Health Services</a:t>
            </a:r>
            <a:r>
              <a:rPr lang="en-US" dirty="0">
                <a:solidFill>
                  <a:srgbClr val="000000"/>
                </a:solidFill>
              </a:rPr>
              <a:t> (p. XVI) (United States </a:t>
            </a:r>
            <a:r>
              <a:rPr lang="en-US" dirty="0" smtClean="0">
                <a:solidFill>
                  <a:srgbClr val="000000"/>
                </a:solidFill>
              </a:rPr>
              <a:t>	of </a:t>
            </a:r>
            <a:r>
              <a:rPr lang="en-US" dirty="0">
                <a:solidFill>
                  <a:srgbClr val="000000"/>
                </a:solidFill>
              </a:rPr>
              <a:t>America, </a:t>
            </a:r>
            <a:r>
              <a:rPr lang="en-US">
                <a:solidFill>
                  <a:srgbClr val="000000"/>
                </a:solidFill>
              </a:rPr>
              <a:t>US </a:t>
            </a:r>
            <a:r>
              <a:rPr lang="en-US" smtClean="0">
                <a:solidFill>
                  <a:srgbClr val="000000"/>
                </a:solidFill>
              </a:rPr>
              <a:t>	Department </a:t>
            </a:r>
            <a:r>
              <a:rPr lang="en-US" dirty="0">
                <a:solidFill>
                  <a:srgbClr val="000000"/>
                </a:solidFill>
              </a:rPr>
              <a:t>of Health and Human Services, </a:t>
            </a:r>
            <a:r>
              <a:rPr lang="en-US" dirty="0" smtClean="0">
                <a:solidFill>
                  <a:srgbClr val="000000"/>
                </a:solidFill>
              </a:rPr>
              <a:t>	SAMHSA</a:t>
            </a:r>
            <a:r>
              <a:rPr lang="en-US" dirty="0">
                <a:solidFill>
                  <a:srgbClr val="000000"/>
                </a:solidFill>
              </a:rPr>
              <a:t>). Rockville, MD: HHS.</a:t>
            </a:r>
          </a:p>
          <a:p>
            <a:endParaRPr lang="en-US" dirty="0"/>
          </a:p>
        </p:txBody>
      </p:sp>
    </p:spTree>
    <p:extLst>
      <p:ext uri="{BB962C8B-B14F-4D97-AF65-F5344CB8AC3E}">
        <p14:creationId xmlns:p14="http://schemas.microsoft.com/office/powerpoint/2010/main" val="864602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8370C-B1E0-4F35-A3FC-BBBE39F31C75}"/>
              </a:ext>
            </a:extLst>
          </p:cNvPr>
          <p:cNvSpPr>
            <a:spLocks noGrp="1"/>
          </p:cNvSpPr>
          <p:nvPr>
            <p:ph type="title"/>
          </p:nvPr>
        </p:nvSpPr>
        <p:spPr/>
        <p:txBody>
          <a:bodyPr/>
          <a:lstStyle/>
          <a:p>
            <a:r>
              <a:rPr lang="en-US" b="1" dirty="0">
                <a:solidFill>
                  <a:srgbClr val="000000"/>
                </a:solidFill>
              </a:rPr>
              <a:t>Addiction and Recovery Professionals</a:t>
            </a:r>
            <a:endParaRPr lang="en-US" dirty="0">
              <a:solidFill>
                <a:srgbClr val="000000"/>
              </a:solidFill>
            </a:endParaRPr>
          </a:p>
        </p:txBody>
      </p:sp>
      <p:sp>
        <p:nvSpPr>
          <p:cNvPr id="3" name="Content Placeholder 2">
            <a:extLst>
              <a:ext uri="{FF2B5EF4-FFF2-40B4-BE49-F238E27FC236}">
                <a16:creationId xmlns:a16="http://schemas.microsoft.com/office/drawing/2014/main" id="{5969EE71-9C11-4583-9B67-71689C717472}"/>
              </a:ext>
            </a:extLst>
          </p:cNvPr>
          <p:cNvSpPr>
            <a:spLocks noGrp="1"/>
          </p:cNvSpPr>
          <p:nvPr>
            <p:ph idx="1"/>
          </p:nvPr>
        </p:nvSpPr>
        <p:spPr>
          <a:xfrm>
            <a:off x="677333" y="1747157"/>
            <a:ext cx="10521315" cy="4524391"/>
          </a:xfrm>
        </p:spPr>
        <p:txBody>
          <a:bodyPr>
            <a:normAutofit fontScale="70000" lnSpcReduction="20000"/>
          </a:bodyPr>
          <a:lstStyle/>
          <a:p>
            <a:pPr>
              <a:buClrTx/>
              <a:buFont typeface="Arial"/>
              <a:buChar char="•"/>
            </a:pPr>
            <a:r>
              <a:rPr lang="en-US" sz="2800" dirty="0">
                <a:solidFill>
                  <a:srgbClr val="000000"/>
                </a:solidFill>
              </a:rPr>
              <a:t>At a minimum a trauma-informed professional </a:t>
            </a:r>
            <a:r>
              <a:rPr lang="en-US" sz="2800" dirty="0" smtClean="0">
                <a:solidFill>
                  <a:srgbClr val="000000"/>
                </a:solidFill>
              </a:rPr>
              <a:t>should</a:t>
            </a:r>
          </a:p>
          <a:p>
            <a:pPr marL="0" indent="0">
              <a:buClrTx/>
              <a:buNone/>
            </a:pPr>
            <a:endParaRPr lang="en-US" sz="1100" dirty="0">
              <a:solidFill>
                <a:srgbClr val="000000"/>
              </a:solidFill>
            </a:endParaRPr>
          </a:p>
          <a:p>
            <a:pPr lvl="1">
              <a:buFont typeface="Arial"/>
              <a:buChar char="•"/>
            </a:pPr>
            <a:r>
              <a:rPr lang="en-US" sz="2800" dirty="0">
                <a:solidFill>
                  <a:srgbClr val="000000"/>
                </a:solidFill>
              </a:rPr>
              <a:t>Become trauma aware and knowledgeable about the impact and consequences of traumatic experiences for individuals, families, and communities.</a:t>
            </a:r>
          </a:p>
          <a:p>
            <a:pPr lvl="1">
              <a:buFont typeface="Arial"/>
              <a:buChar char="•"/>
            </a:pPr>
            <a:r>
              <a:rPr lang="en-US" sz="2800" dirty="0">
                <a:solidFill>
                  <a:srgbClr val="000000"/>
                </a:solidFill>
              </a:rPr>
              <a:t>Evaluate and initiate use of appropriate trauma-related screening and assessment tools.</a:t>
            </a:r>
          </a:p>
          <a:p>
            <a:pPr lvl="1">
              <a:buFont typeface="Arial"/>
              <a:buChar char="•"/>
            </a:pPr>
            <a:r>
              <a:rPr lang="en-US" sz="2800" dirty="0">
                <a:solidFill>
                  <a:srgbClr val="000000"/>
                </a:solidFill>
              </a:rPr>
              <a:t>Learn the core principles and practices that reflect TIC</a:t>
            </a:r>
          </a:p>
          <a:p>
            <a:pPr lvl="1">
              <a:buFont typeface="Arial"/>
              <a:buChar char="•"/>
            </a:pPr>
            <a:r>
              <a:rPr lang="en-US" sz="2800" dirty="0">
                <a:solidFill>
                  <a:srgbClr val="000000"/>
                </a:solidFill>
              </a:rPr>
              <a:t>Decrease the inadvertent re-traumatization that can occur from implementing standard organizational policies, procedures, and interventions with individuals, including clients and staff, who have experienced trauma or are exposed to secondary trauma. </a:t>
            </a:r>
          </a:p>
          <a:p>
            <a:pPr marL="457200" lvl="1" indent="0">
              <a:buNone/>
            </a:pPr>
            <a:endParaRPr lang="en-US" sz="2800" dirty="0">
              <a:solidFill>
                <a:srgbClr val="000000"/>
              </a:solidFill>
            </a:endParaRPr>
          </a:p>
          <a:p>
            <a:pPr marL="457200" lvl="1" indent="0" algn="ctr">
              <a:buNone/>
            </a:pPr>
            <a:r>
              <a:rPr lang="en-US" sz="2800" dirty="0" smtClean="0">
                <a:solidFill>
                  <a:srgbClr val="000000"/>
                </a:solidFill>
              </a:rPr>
              <a:t>Trauma</a:t>
            </a:r>
            <a:r>
              <a:rPr lang="en-US" sz="2800" dirty="0">
                <a:solidFill>
                  <a:srgbClr val="000000"/>
                </a:solidFill>
              </a:rPr>
              <a:t>-informed services bring to the forefront the belief that trauma can pervasively affect an individual’s well-being, including physical and mental health. </a:t>
            </a:r>
          </a:p>
          <a:p>
            <a:pPr lvl="0"/>
            <a:endParaRPr lang="en-US" dirty="0"/>
          </a:p>
        </p:txBody>
      </p:sp>
    </p:spTree>
    <p:extLst>
      <p:ext uri="{BB962C8B-B14F-4D97-AF65-F5344CB8AC3E}">
        <p14:creationId xmlns:p14="http://schemas.microsoft.com/office/powerpoint/2010/main" val="106178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FCBA9-C6F6-427B-8637-A095105121C1}"/>
              </a:ext>
            </a:extLst>
          </p:cNvPr>
          <p:cNvSpPr>
            <a:spLocks noGrp="1"/>
          </p:cNvSpPr>
          <p:nvPr>
            <p:ph type="title"/>
          </p:nvPr>
        </p:nvSpPr>
        <p:spPr/>
        <p:txBody>
          <a:bodyPr>
            <a:normAutofit/>
          </a:bodyPr>
          <a:lstStyle/>
          <a:p>
            <a:r>
              <a:rPr lang="en-US" b="1" dirty="0" smtClean="0"/>
              <a:t>From </a:t>
            </a:r>
            <a:r>
              <a:rPr lang="en-US" b="1" dirty="0"/>
              <a:t>First </a:t>
            </a:r>
            <a:r>
              <a:rPr lang="en-US" b="1" dirty="0" smtClean="0"/>
              <a:t>Contact</a:t>
            </a:r>
            <a:endParaRPr lang="en-US" dirty="0"/>
          </a:p>
        </p:txBody>
      </p:sp>
      <p:sp>
        <p:nvSpPr>
          <p:cNvPr id="3" name="Content Placeholder 2">
            <a:extLst>
              <a:ext uri="{FF2B5EF4-FFF2-40B4-BE49-F238E27FC236}">
                <a16:creationId xmlns:a16="http://schemas.microsoft.com/office/drawing/2014/main" id="{DDB9E29B-FC26-47C3-8312-F76AE4F95164}"/>
              </a:ext>
            </a:extLst>
          </p:cNvPr>
          <p:cNvSpPr>
            <a:spLocks noGrp="1"/>
          </p:cNvSpPr>
          <p:nvPr>
            <p:ph idx="1"/>
          </p:nvPr>
        </p:nvSpPr>
        <p:spPr>
          <a:xfrm>
            <a:off x="677334" y="1963508"/>
            <a:ext cx="11021598" cy="4271475"/>
          </a:xfrm>
        </p:spPr>
        <p:txBody>
          <a:bodyPr>
            <a:normAutofit lnSpcReduction="10000"/>
          </a:bodyPr>
          <a:lstStyle/>
          <a:p>
            <a:pPr>
              <a:buClrTx/>
              <a:buFont typeface="Arial"/>
              <a:buChar char="•"/>
            </a:pPr>
            <a:r>
              <a:rPr lang="en-US" sz="2800" dirty="0">
                <a:solidFill>
                  <a:srgbClr val="000000"/>
                </a:solidFill>
              </a:rPr>
              <a:t>From the moment a potential client contacts an agency it is important that every person in the staff – clinicians and support staff – understand that a trauma history can impact the response of a client. </a:t>
            </a:r>
          </a:p>
          <a:p>
            <a:pPr>
              <a:buClrTx/>
              <a:buFont typeface="Arial"/>
              <a:buChar char="•"/>
            </a:pPr>
            <a:r>
              <a:rPr lang="en-US" sz="2800" dirty="0">
                <a:solidFill>
                  <a:srgbClr val="000000"/>
                </a:solidFill>
              </a:rPr>
              <a:t>A trauma history can greatly impact the client receptiveness to </a:t>
            </a:r>
          </a:p>
          <a:p>
            <a:pPr lvl="1">
              <a:buClrTx/>
              <a:buFont typeface="Arial"/>
              <a:buChar char="•"/>
            </a:pPr>
            <a:r>
              <a:rPr lang="en-US" sz="2800" dirty="0">
                <a:solidFill>
                  <a:srgbClr val="000000"/>
                </a:solidFill>
              </a:rPr>
              <a:t>interventions, </a:t>
            </a:r>
          </a:p>
          <a:p>
            <a:pPr lvl="1">
              <a:buClrTx/>
              <a:buFont typeface="Arial"/>
              <a:buChar char="•"/>
            </a:pPr>
            <a:r>
              <a:rPr lang="en-US" sz="2800" dirty="0">
                <a:solidFill>
                  <a:srgbClr val="000000"/>
                </a:solidFill>
              </a:rPr>
              <a:t>policies, </a:t>
            </a:r>
          </a:p>
          <a:p>
            <a:pPr lvl="1">
              <a:buClrTx/>
              <a:buFont typeface="Arial"/>
              <a:buChar char="•"/>
            </a:pPr>
            <a:r>
              <a:rPr lang="en-US" sz="2800" dirty="0">
                <a:solidFill>
                  <a:srgbClr val="000000"/>
                </a:solidFill>
              </a:rPr>
              <a:t>rules, and </a:t>
            </a:r>
          </a:p>
          <a:p>
            <a:pPr lvl="1">
              <a:buClrTx/>
              <a:buFont typeface="Arial"/>
              <a:buChar char="•"/>
            </a:pPr>
            <a:r>
              <a:rPr lang="en-US" sz="2800" dirty="0">
                <a:solidFill>
                  <a:srgbClr val="000000"/>
                </a:solidFill>
              </a:rPr>
              <a:t>daily procedures in an agency. </a:t>
            </a:r>
          </a:p>
          <a:p>
            <a:pPr marL="0" indent="0">
              <a:buNone/>
            </a:pPr>
            <a:endParaRPr lang="en-US" dirty="0"/>
          </a:p>
        </p:txBody>
      </p:sp>
    </p:spTree>
    <p:extLst>
      <p:ext uri="{BB962C8B-B14F-4D97-AF65-F5344CB8AC3E}">
        <p14:creationId xmlns:p14="http://schemas.microsoft.com/office/powerpoint/2010/main" val="1398559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a:xfrm>
            <a:off x="712904" y="1119678"/>
            <a:ext cx="10909061" cy="5110633"/>
          </a:xfrm>
        </p:spPr>
        <p:txBody>
          <a:bodyPr>
            <a:normAutofit fontScale="92500"/>
          </a:bodyPr>
          <a:lstStyle/>
          <a:p>
            <a:pPr>
              <a:buClrTx/>
              <a:buFont typeface="Arial"/>
              <a:buChar char="•"/>
            </a:pPr>
            <a:r>
              <a:rPr lang="en-US" sz="2800" dirty="0">
                <a:solidFill>
                  <a:srgbClr val="000000"/>
                </a:solidFill>
              </a:rPr>
              <a:t>It is important for professionals to realize the trauma response is the best coping skill the client has. This understanding can help professionals shift their belief that the behavior is an issue of resilience rather than strictly pathology. </a:t>
            </a:r>
            <a:endParaRPr lang="en-US" sz="2800" dirty="0" smtClean="0">
              <a:solidFill>
                <a:srgbClr val="000000"/>
              </a:solidFill>
            </a:endParaRPr>
          </a:p>
          <a:p>
            <a:pPr marL="0" indent="0">
              <a:buClrTx/>
              <a:buNone/>
            </a:pPr>
            <a:endParaRPr lang="en-US" sz="900" dirty="0">
              <a:solidFill>
                <a:srgbClr val="000000"/>
              </a:solidFill>
            </a:endParaRPr>
          </a:p>
          <a:p>
            <a:pPr lvl="1">
              <a:buFont typeface="Arial"/>
              <a:buChar char="•"/>
            </a:pPr>
            <a:r>
              <a:rPr lang="en-US" sz="2800" b="1" dirty="0">
                <a:solidFill>
                  <a:srgbClr val="000000"/>
                </a:solidFill>
              </a:rPr>
              <a:t>Pathology: </a:t>
            </a:r>
            <a:r>
              <a:rPr lang="en-US" sz="2800" dirty="0">
                <a:solidFill>
                  <a:srgbClr val="000000"/>
                </a:solidFill>
              </a:rPr>
              <a:t>Diagnosing, implying something is wrong with client. </a:t>
            </a:r>
          </a:p>
          <a:p>
            <a:pPr lvl="1">
              <a:buFont typeface="Arial"/>
              <a:buChar char="•"/>
            </a:pPr>
            <a:r>
              <a:rPr lang="en-US" sz="2800" b="1" dirty="0">
                <a:solidFill>
                  <a:srgbClr val="000000"/>
                </a:solidFill>
              </a:rPr>
              <a:t>Resilience: </a:t>
            </a:r>
            <a:r>
              <a:rPr lang="en-US" sz="2800" dirty="0">
                <a:solidFill>
                  <a:srgbClr val="000000"/>
                </a:solidFill>
              </a:rPr>
              <a:t>Viewing the client difficulties as a response to trauma. </a:t>
            </a:r>
            <a:endParaRPr lang="en-US" sz="2800" dirty="0" smtClean="0">
              <a:solidFill>
                <a:srgbClr val="000000"/>
              </a:solidFill>
            </a:endParaRPr>
          </a:p>
          <a:p>
            <a:pPr marL="349250" lvl="1" indent="0">
              <a:buNone/>
            </a:pPr>
            <a:endParaRPr lang="en-US" sz="900" dirty="0">
              <a:solidFill>
                <a:srgbClr val="000000"/>
              </a:solidFill>
            </a:endParaRPr>
          </a:p>
          <a:p>
            <a:pPr>
              <a:buClrTx/>
              <a:buFont typeface="Arial"/>
              <a:buChar char="•"/>
            </a:pPr>
            <a:r>
              <a:rPr lang="en-US" sz="2800" dirty="0">
                <a:solidFill>
                  <a:srgbClr val="000000"/>
                </a:solidFill>
              </a:rPr>
              <a:t>A change in this perspective can allow the professional to begin the relationship with hope, focused on the strengths of the client. This will assist in building a more collaborative relationship. </a:t>
            </a:r>
          </a:p>
          <a:p>
            <a:pPr marL="0" indent="0">
              <a:buNone/>
            </a:pPr>
            <a:endParaRPr lang="en-US" dirty="0"/>
          </a:p>
        </p:txBody>
      </p:sp>
    </p:spTree>
    <p:extLst>
      <p:ext uri="{BB962C8B-B14F-4D97-AF65-F5344CB8AC3E}">
        <p14:creationId xmlns:p14="http://schemas.microsoft.com/office/powerpoint/2010/main" val="4280678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01A5-2F47-41E9-B733-EF721B6BC996}"/>
              </a:ext>
            </a:extLst>
          </p:cNvPr>
          <p:cNvSpPr>
            <a:spLocks noGrp="1"/>
          </p:cNvSpPr>
          <p:nvPr>
            <p:ph type="title"/>
          </p:nvPr>
        </p:nvSpPr>
        <p:spPr/>
        <p:txBody>
          <a:bodyPr/>
          <a:lstStyle/>
          <a:p>
            <a:r>
              <a:rPr lang="en-US" b="1" dirty="0"/>
              <a:t>Imperative</a:t>
            </a:r>
            <a:r>
              <a:rPr lang="en-US" dirty="0"/>
              <a:t> </a:t>
            </a:r>
          </a:p>
        </p:txBody>
      </p:sp>
      <p:sp>
        <p:nvSpPr>
          <p:cNvPr id="3" name="Content Placeholder 2">
            <a:extLst>
              <a:ext uri="{FF2B5EF4-FFF2-40B4-BE49-F238E27FC236}">
                <a16:creationId xmlns:a16="http://schemas.microsoft.com/office/drawing/2014/main" id="{50E8DF74-8488-47C6-BD7C-6870C6A9663B}"/>
              </a:ext>
            </a:extLst>
          </p:cNvPr>
          <p:cNvSpPr>
            <a:spLocks noGrp="1"/>
          </p:cNvSpPr>
          <p:nvPr>
            <p:ph idx="1"/>
          </p:nvPr>
        </p:nvSpPr>
        <p:spPr/>
        <p:txBody>
          <a:bodyPr>
            <a:normAutofit/>
          </a:bodyPr>
          <a:lstStyle/>
          <a:p>
            <a:endParaRPr lang="en-US" sz="2000" dirty="0" smtClean="0"/>
          </a:p>
          <a:p>
            <a:pPr>
              <a:buClr>
                <a:schemeClr val="tx1"/>
              </a:buClr>
              <a:buFont typeface="Arial"/>
              <a:buChar char="•"/>
            </a:pPr>
            <a:r>
              <a:rPr lang="en-US" sz="2800" dirty="0" smtClean="0">
                <a:solidFill>
                  <a:srgbClr val="000000"/>
                </a:solidFill>
              </a:rPr>
              <a:t>Professionals </a:t>
            </a:r>
            <a:r>
              <a:rPr lang="en-US" sz="2800" dirty="0">
                <a:solidFill>
                  <a:srgbClr val="000000"/>
                </a:solidFill>
              </a:rPr>
              <a:t>actively work to minimize re-traumatizing client </a:t>
            </a:r>
          </a:p>
        </p:txBody>
      </p:sp>
    </p:spTree>
    <p:extLst>
      <p:ext uri="{BB962C8B-B14F-4D97-AF65-F5344CB8AC3E}">
        <p14:creationId xmlns:p14="http://schemas.microsoft.com/office/powerpoint/2010/main" val="4237571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1184-7132-4CEA-806C-7CA6092EA8BF}"/>
              </a:ext>
            </a:extLst>
          </p:cNvPr>
          <p:cNvSpPr>
            <a:spLocks noGrp="1"/>
          </p:cNvSpPr>
          <p:nvPr>
            <p:ph type="title"/>
          </p:nvPr>
        </p:nvSpPr>
        <p:spPr>
          <a:xfrm>
            <a:off x="160980" y="0"/>
            <a:ext cx="11823087" cy="808271"/>
          </a:xfrm>
        </p:spPr>
        <p:txBody>
          <a:bodyPr/>
          <a:lstStyle/>
          <a:p>
            <a:r>
              <a:rPr lang="en-US" b="1" dirty="0">
                <a:solidFill>
                  <a:schemeClr val="tx1"/>
                </a:solidFill>
              </a:rPr>
              <a:t>Can result in Trauma</a:t>
            </a:r>
          </a:p>
        </p:txBody>
      </p:sp>
      <p:graphicFrame>
        <p:nvGraphicFramePr>
          <p:cNvPr id="8" name="Content Placeholder 7">
            <a:extLst>
              <a:ext uri="{FF2B5EF4-FFF2-40B4-BE49-F238E27FC236}">
                <a16:creationId xmlns:a16="http://schemas.microsoft.com/office/drawing/2014/main" id="{CEA892D2-6EB5-45EF-AF2B-BD2BEEDAE4EA}"/>
              </a:ext>
            </a:extLst>
          </p:cNvPr>
          <p:cNvGraphicFramePr>
            <a:graphicFrameLocks noGrp="1"/>
          </p:cNvGraphicFramePr>
          <p:nvPr>
            <p:ph idx="1"/>
            <p:extLst>
              <p:ext uri="{D42A27DB-BD31-4B8C-83A1-F6EECF244321}">
                <p14:modId xmlns:p14="http://schemas.microsoft.com/office/powerpoint/2010/main" val="2720533242"/>
              </p:ext>
            </p:extLst>
          </p:nvPr>
        </p:nvGraphicFramePr>
        <p:xfrm>
          <a:off x="286186" y="1299254"/>
          <a:ext cx="11691174" cy="5194268"/>
        </p:xfrm>
        <a:graphic>
          <a:graphicData uri="http://schemas.openxmlformats.org/drawingml/2006/table">
            <a:tbl>
              <a:tblPr firstRow="1" bandRow="1">
                <a:tableStyleId>{5C22544A-7EE6-4342-B048-85BDC9FD1C3A}</a:tableStyleId>
              </a:tblPr>
              <a:tblGrid>
                <a:gridCol w="5845587">
                  <a:extLst>
                    <a:ext uri="{9D8B030D-6E8A-4147-A177-3AD203B41FA5}">
                      <a16:colId xmlns:a16="http://schemas.microsoft.com/office/drawing/2014/main" val="4020337390"/>
                    </a:ext>
                  </a:extLst>
                </a:gridCol>
                <a:gridCol w="5845587">
                  <a:extLst>
                    <a:ext uri="{9D8B030D-6E8A-4147-A177-3AD203B41FA5}">
                      <a16:colId xmlns:a16="http://schemas.microsoft.com/office/drawing/2014/main" val="2255090805"/>
                    </a:ext>
                  </a:extLst>
                </a:gridCol>
              </a:tblGrid>
              <a:tr h="5194268">
                <a:tc>
                  <a:txBody>
                    <a:bodyPr/>
                    <a:lstStyle/>
                    <a:p>
                      <a:r>
                        <a:rPr lang="en-US" sz="1600" b="1" kern="1200" dirty="0">
                          <a:solidFill>
                            <a:schemeClr val="lt1"/>
                          </a:solidFill>
                          <a:effectLst/>
                          <a:latin typeface="+mn-lt"/>
                          <a:ea typeface="+mn-ea"/>
                          <a:cs typeface="+mn-cs"/>
                        </a:rPr>
                        <a:t>Physical Abuse     	</a:t>
                      </a:r>
                    </a:p>
                    <a:p>
                      <a:r>
                        <a:rPr lang="en-US" sz="1600" b="1" kern="1200" dirty="0">
                          <a:solidFill>
                            <a:schemeClr val="lt1"/>
                          </a:solidFill>
                          <a:effectLst/>
                          <a:latin typeface="+mn-lt"/>
                          <a:ea typeface="+mn-ea"/>
                          <a:cs typeface="+mn-cs"/>
                        </a:rPr>
                        <a:t>Sexual Abuse     	</a:t>
                      </a:r>
                    </a:p>
                    <a:p>
                      <a:r>
                        <a:rPr lang="en-US" sz="1600" b="1" kern="1200" dirty="0">
                          <a:solidFill>
                            <a:schemeClr val="lt1"/>
                          </a:solidFill>
                          <a:effectLst/>
                          <a:latin typeface="+mn-lt"/>
                          <a:ea typeface="+mn-ea"/>
                          <a:cs typeface="+mn-cs"/>
                        </a:rPr>
                        <a:t>Violence/Assault      	</a:t>
                      </a:r>
                    </a:p>
                    <a:p>
                      <a:r>
                        <a:rPr lang="en-US" sz="1600" b="1" kern="1200" dirty="0">
                          <a:solidFill>
                            <a:schemeClr val="lt1"/>
                          </a:solidFill>
                          <a:effectLst/>
                          <a:latin typeface="+mn-lt"/>
                          <a:ea typeface="+mn-ea"/>
                          <a:cs typeface="+mn-cs"/>
                        </a:rPr>
                        <a:t>Emotional Abuse	 </a:t>
                      </a:r>
                    </a:p>
                    <a:p>
                      <a:r>
                        <a:rPr lang="en-US" sz="1600" b="1" kern="1200" dirty="0">
                          <a:solidFill>
                            <a:schemeClr val="lt1"/>
                          </a:solidFill>
                          <a:effectLst/>
                          <a:latin typeface="+mn-lt"/>
                          <a:ea typeface="+mn-ea"/>
                          <a:cs typeface="+mn-cs"/>
                        </a:rPr>
                        <a:t>Death</a:t>
                      </a:r>
                    </a:p>
                    <a:p>
                      <a:r>
                        <a:rPr lang="en-US" sz="1600" b="1" kern="1200" dirty="0">
                          <a:solidFill>
                            <a:schemeClr val="lt1"/>
                          </a:solidFill>
                          <a:effectLst/>
                          <a:latin typeface="+mn-lt"/>
                          <a:ea typeface="+mn-ea"/>
                          <a:cs typeface="+mn-cs"/>
                        </a:rPr>
                        <a:t>Verbal Abuse      	</a:t>
                      </a:r>
                    </a:p>
                    <a:p>
                      <a:r>
                        <a:rPr lang="en-US" sz="1600" b="1" kern="1200" dirty="0">
                          <a:solidFill>
                            <a:schemeClr val="lt1"/>
                          </a:solidFill>
                          <a:effectLst/>
                          <a:latin typeface="+mn-lt"/>
                          <a:ea typeface="+mn-ea"/>
                          <a:cs typeface="+mn-cs"/>
                        </a:rPr>
                        <a:t>Accident    	 </a:t>
                      </a:r>
                    </a:p>
                    <a:p>
                      <a:r>
                        <a:rPr lang="en-US" sz="1600" b="1" kern="1200" dirty="0">
                          <a:solidFill>
                            <a:schemeClr val="lt1"/>
                          </a:solidFill>
                          <a:effectLst/>
                          <a:latin typeface="+mn-lt"/>
                          <a:ea typeface="+mn-ea"/>
                          <a:cs typeface="+mn-cs"/>
                        </a:rPr>
                        <a:t>Spiritual Abuse     	</a:t>
                      </a:r>
                    </a:p>
                    <a:p>
                      <a:r>
                        <a:rPr lang="en-US" sz="1600" b="1" kern="1200" dirty="0">
                          <a:solidFill>
                            <a:schemeClr val="lt1"/>
                          </a:solidFill>
                          <a:effectLst/>
                          <a:latin typeface="+mn-lt"/>
                          <a:ea typeface="+mn-ea"/>
                          <a:cs typeface="+mn-cs"/>
                        </a:rPr>
                        <a:t>Bullying      </a:t>
                      </a:r>
                    </a:p>
                    <a:p>
                      <a:r>
                        <a:rPr lang="en-US" sz="1600" b="1" kern="1200" dirty="0">
                          <a:solidFill>
                            <a:schemeClr val="lt1"/>
                          </a:solidFill>
                          <a:effectLst/>
                          <a:latin typeface="+mn-lt"/>
                          <a:ea typeface="+mn-ea"/>
                          <a:cs typeface="+mn-cs"/>
                        </a:rPr>
                        <a:t>Rape</a:t>
                      </a:r>
                    </a:p>
                    <a:p>
                      <a:r>
                        <a:rPr lang="en-US" sz="1600" b="1" kern="1200" dirty="0">
                          <a:solidFill>
                            <a:schemeClr val="lt1"/>
                          </a:solidFill>
                          <a:effectLst/>
                          <a:latin typeface="+mn-lt"/>
                          <a:ea typeface="+mn-ea"/>
                          <a:cs typeface="+mn-cs"/>
                        </a:rPr>
                        <a:t>Violent Workplace  	</a:t>
                      </a:r>
                    </a:p>
                    <a:p>
                      <a:r>
                        <a:rPr lang="en-US" sz="1600" b="1" kern="1200" dirty="0">
                          <a:solidFill>
                            <a:schemeClr val="lt1"/>
                          </a:solidFill>
                          <a:effectLst/>
                          <a:latin typeface="+mn-lt"/>
                          <a:ea typeface="+mn-ea"/>
                          <a:cs typeface="+mn-cs"/>
                        </a:rPr>
                        <a:t>Childhood Neglect of Physical Needs     </a:t>
                      </a:r>
                      <a:endParaRPr lang="en-US" sz="1600" b="1" kern="1200" dirty="0" smtClean="0">
                        <a:solidFill>
                          <a:schemeClr val="lt1"/>
                        </a:solidFill>
                        <a:effectLst/>
                        <a:latin typeface="+mn-lt"/>
                        <a:ea typeface="+mn-ea"/>
                        <a:cs typeface="+mn-cs"/>
                      </a:endParaRPr>
                    </a:p>
                    <a:p>
                      <a:r>
                        <a:rPr lang="en-US" sz="1600" b="1" kern="1200" dirty="0" smtClean="0">
                          <a:solidFill>
                            <a:schemeClr val="lt1"/>
                          </a:solidFill>
                          <a:effectLst/>
                          <a:latin typeface="+mn-lt"/>
                          <a:ea typeface="+mn-ea"/>
                          <a:cs typeface="+mn-cs"/>
                        </a:rPr>
                        <a:t>Loss </a:t>
                      </a:r>
                      <a:r>
                        <a:rPr lang="en-US" sz="1600" b="1" kern="1200" dirty="0">
                          <a:solidFill>
                            <a:schemeClr val="lt1"/>
                          </a:solidFill>
                          <a:effectLst/>
                          <a:latin typeface="+mn-lt"/>
                          <a:ea typeface="+mn-ea"/>
                          <a:cs typeface="+mn-cs"/>
                        </a:rPr>
                        <a:t>of Job       		</a:t>
                      </a:r>
                    </a:p>
                    <a:p>
                      <a:r>
                        <a:rPr lang="en-US" sz="1600" b="1" kern="1200" dirty="0">
                          <a:solidFill>
                            <a:schemeClr val="lt1"/>
                          </a:solidFill>
                          <a:effectLst/>
                          <a:latin typeface="+mn-lt"/>
                          <a:ea typeface="+mn-ea"/>
                          <a:cs typeface="+mn-cs"/>
                        </a:rPr>
                        <a:t>Medical Diagnosis/Chronic Illness/Loss of Functioning</a:t>
                      </a:r>
                    </a:p>
                    <a:p>
                      <a:r>
                        <a:rPr lang="en-US" sz="1600" b="1" kern="1200" dirty="0">
                          <a:solidFill>
                            <a:schemeClr val="lt1"/>
                          </a:solidFill>
                          <a:effectLst/>
                          <a:latin typeface="+mn-lt"/>
                          <a:ea typeface="+mn-ea"/>
                          <a:cs typeface="+mn-cs"/>
                        </a:rPr>
                        <a:t>Infertility/Miscarriage    	</a:t>
                      </a:r>
                    </a:p>
                    <a:p>
                      <a:r>
                        <a:rPr lang="en-US" sz="1600" b="1" kern="1200" dirty="0">
                          <a:solidFill>
                            <a:schemeClr val="lt1"/>
                          </a:solidFill>
                          <a:effectLst/>
                          <a:latin typeface="+mn-lt"/>
                          <a:ea typeface="+mn-ea"/>
                          <a:cs typeface="+mn-cs"/>
                        </a:rPr>
                        <a:t>Natural Disasters    		</a:t>
                      </a:r>
                    </a:p>
                    <a:p>
                      <a:r>
                        <a:rPr lang="en-US" sz="1600" b="1" kern="1200" dirty="0">
                          <a:solidFill>
                            <a:schemeClr val="lt1"/>
                          </a:solidFill>
                          <a:effectLst/>
                          <a:latin typeface="+mn-lt"/>
                          <a:ea typeface="+mn-ea"/>
                          <a:cs typeface="+mn-cs"/>
                        </a:rPr>
                        <a:t>Witnessing Something Traumatic  </a:t>
                      </a:r>
                    </a:p>
                    <a:p>
                      <a:r>
                        <a:rPr lang="en-US" sz="1600" b="1" kern="1200" dirty="0">
                          <a:solidFill>
                            <a:schemeClr val="lt1"/>
                          </a:solidFill>
                          <a:effectLst/>
                          <a:latin typeface="+mn-lt"/>
                          <a:ea typeface="+mn-ea"/>
                          <a:cs typeface="+mn-cs"/>
                        </a:rPr>
                        <a:t>Psychiatric Issues</a:t>
                      </a:r>
                    </a:p>
                    <a:p>
                      <a:r>
                        <a:rPr lang="en-US" sz="1600" b="1" kern="1200" dirty="0">
                          <a:solidFill>
                            <a:schemeClr val="lt1"/>
                          </a:solidFill>
                          <a:effectLst/>
                          <a:latin typeface="+mn-lt"/>
                          <a:ea typeface="+mn-ea"/>
                          <a:cs typeface="+mn-cs"/>
                        </a:rPr>
                        <a:t>Consequences related to addiction </a:t>
                      </a:r>
                      <a:endParaRPr lang="en-US" sz="1600" b="1" kern="1200" dirty="0" smtClean="0">
                        <a:solidFill>
                          <a:schemeClr val="lt1"/>
                        </a:solidFill>
                        <a:effectLst/>
                        <a:latin typeface="+mn-lt"/>
                        <a:ea typeface="+mn-ea"/>
                        <a:cs typeface="+mn-cs"/>
                      </a:endParaRPr>
                    </a:p>
                    <a:p>
                      <a:r>
                        <a:rPr lang="en-US" sz="1600" b="1" kern="1200" dirty="0" smtClean="0">
                          <a:solidFill>
                            <a:schemeClr val="lt1"/>
                          </a:solidFill>
                          <a:effectLst/>
                          <a:latin typeface="+mn-lt"/>
                          <a:ea typeface="+mn-ea"/>
                          <a:cs typeface="+mn-cs"/>
                        </a:rPr>
                        <a:t>Hospitalization </a:t>
                      </a:r>
                      <a:endParaRPr lang="en-US" sz="1600" b="1" dirty="0"/>
                    </a:p>
                  </a:txBody>
                  <a:tcPr>
                    <a:solidFill>
                      <a:srgbClr val="275317"/>
                    </a:solidFill>
                  </a:tcPr>
                </a:tc>
                <a:tc>
                  <a:txBody>
                    <a:bodyPr/>
                    <a:lstStyle/>
                    <a:p>
                      <a:r>
                        <a:rPr lang="en-US" sz="1600" b="1" kern="1200" dirty="0">
                          <a:solidFill>
                            <a:schemeClr val="lt1"/>
                          </a:solidFill>
                          <a:effectLst/>
                          <a:latin typeface="+mn-lt"/>
                          <a:ea typeface="+mn-ea"/>
                          <a:cs typeface="+mn-cs"/>
                        </a:rPr>
                        <a:t>Abandonment</a:t>
                      </a:r>
                    </a:p>
                    <a:p>
                      <a:r>
                        <a:rPr lang="en-US" sz="1600" b="1" kern="1200" dirty="0">
                          <a:solidFill>
                            <a:schemeClr val="lt1"/>
                          </a:solidFill>
                          <a:effectLst/>
                          <a:latin typeface="+mn-lt"/>
                          <a:ea typeface="+mn-ea"/>
                          <a:cs typeface="+mn-cs"/>
                        </a:rPr>
                        <a:t>Childhood Neglect of Emotional Needs  </a:t>
                      </a:r>
                      <a:endParaRPr lang="en-US" sz="1600" b="1" kern="1200" dirty="0" smtClean="0">
                        <a:solidFill>
                          <a:schemeClr val="lt1"/>
                        </a:solidFill>
                        <a:effectLst/>
                        <a:latin typeface="+mn-lt"/>
                        <a:ea typeface="+mn-ea"/>
                        <a:cs typeface="+mn-cs"/>
                      </a:endParaRPr>
                    </a:p>
                    <a:p>
                      <a:r>
                        <a:rPr lang="en-US" sz="1600" b="1" kern="1200" dirty="0" smtClean="0">
                          <a:solidFill>
                            <a:schemeClr val="lt1"/>
                          </a:solidFill>
                          <a:effectLst/>
                          <a:latin typeface="+mn-lt"/>
                          <a:ea typeface="+mn-ea"/>
                          <a:cs typeface="+mn-cs"/>
                        </a:rPr>
                        <a:t>Burglary    </a:t>
                      </a:r>
                      <a:r>
                        <a:rPr lang="en-US" sz="1600" b="1" kern="1200" dirty="0">
                          <a:solidFill>
                            <a:schemeClr val="lt1"/>
                          </a:solidFill>
                          <a:effectLst/>
                          <a:latin typeface="+mn-lt"/>
                          <a:ea typeface="+mn-ea"/>
                          <a:cs typeface="+mn-cs"/>
                        </a:rPr>
                        <a:t>		</a:t>
                      </a:r>
                    </a:p>
                    <a:p>
                      <a:r>
                        <a:rPr lang="en-US" sz="1600" b="1" kern="1200" dirty="0">
                          <a:solidFill>
                            <a:schemeClr val="lt1"/>
                          </a:solidFill>
                          <a:effectLst/>
                          <a:latin typeface="+mn-lt"/>
                          <a:ea typeface="+mn-ea"/>
                          <a:cs typeface="+mn-cs"/>
                        </a:rPr>
                        <a:t>Parents Who Had Poor/Dysfunctional Coping Skills Chaotic/Dysfunctional Car Wreck</a:t>
                      </a:r>
                    </a:p>
                    <a:p>
                      <a:r>
                        <a:rPr lang="en-US" sz="1600" b="1" kern="1200" dirty="0">
                          <a:solidFill>
                            <a:schemeClr val="lt1"/>
                          </a:solidFill>
                          <a:effectLst/>
                          <a:latin typeface="+mn-lt"/>
                          <a:ea typeface="+mn-ea"/>
                          <a:cs typeface="+mn-cs"/>
                        </a:rPr>
                        <a:t>Abortion     	</a:t>
                      </a:r>
                    </a:p>
                    <a:p>
                      <a:r>
                        <a:rPr lang="en-US" sz="1600" b="1" kern="1200" dirty="0">
                          <a:solidFill>
                            <a:schemeClr val="lt1"/>
                          </a:solidFill>
                          <a:effectLst/>
                          <a:latin typeface="+mn-lt"/>
                          <a:ea typeface="+mn-ea"/>
                          <a:cs typeface="+mn-cs"/>
                        </a:rPr>
                        <a:t>Domestic Violence   	</a:t>
                      </a:r>
                    </a:p>
                    <a:p>
                      <a:r>
                        <a:rPr lang="en-US" sz="1600" b="1" kern="1200" dirty="0">
                          <a:solidFill>
                            <a:schemeClr val="lt1"/>
                          </a:solidFill>
                          <a:effectLst/>
                          <a:latin typeface="+mn-lt"/>
                          <a:ea typeface="+mn-ea"/>
                          <a:cs typeface="+mn-cs"/>
                        </a:rPr>
                        <a:t>Divorce/Break Up     	</a:t>
                      </a:r>
                    </a:p>
                    <a:p>
                      <a:r>
                        <a:rPr lang="en-US" sz="1600" b="1" kern="1200" dirty="0">
                          <a:solidFill>
                            <a:schemeClr val="lt1"/>
                          </a:solidFill>
                          <a:effectLst/>
                          <a:latin typeface="+mn-lt"/>
                          <a:ea typeface="+mn-ea"/>
                          <a:cs typeface="+mn-cs"/>
                        </a:rPr>
                        <a:t>Suicide of Loved One</a:t>
                      </a:r>
                    </a:p>
                    <a:p>
                      <a:r>
                        <a:rPr lang="en-US" sz="1600" b="1" kern="1200" dirty="0">
                          <a:solidFill>
                            <a:schemeClr val="lt1"/>
                          </a:solidFill>
                          <a:effectLst/>
                          <a:latin typeface="+mn-lt"/>
                          <a:ea typeface="+mn-ea"/>
                          <a:cs typeface="+mn-cs"/>
                        </a:rPr>
                        <a:t>War/Combat/Political Violence</a:t>
                      </a:r>
                    </a:p>
                    <a:p>
                      <a:r>
                        <a:rPr lang="en-US" sz="1600" b="1" kern="1200" dirty="0">
                          <a:solidFill>
                            <a:schemeClr val="lt1"/>
                          </a:solidFill>
                          <a:effectLst/>
                          <a:latin typeface="+mn-lt"/>
                          <a:ea typeface="+mn-ea"/>
                          <a:cs typeface="+mn-cs"/>
                        </a:rPr>
                        <a:t>Environment    	</a:t>
                      </a:r>
                    </a:p>
                    <a:p>
                      <a:r>
                        <a:rPr lang="en-US" sz="1600" b="1" kern="1200" dirty="0">
                          <a:solidFill>
                            <a:schemeClr val="lt1"/>
                          </a:solidFill>
                          <a:effectLst/>
                          <a:latin typeface="+mn-lt"/>
                          <a:ea typeface="+mn-ea"/>
                          <a:cs typeface="+mn-cs"/>
                        </a:rPr>
                        <a:t>Financial Difficulties    		</a:t>
                      </a:r>
                    </a:p>
                    <a:p>
                      <a:r>
                        <a:rPr lang="en-US" sz="1600" b="1" kern="1200" dirty="0">
                          <a:solidFill>
                            <a:schemeClr val="lt1"/>
                          </a:solidFill>
                          <a:effectLst/>
                          <a:latin typeface="+mn-lt"/>
                          <a:ea typeface="+mn-ea"/>
                          <a:cs typeface="+mn-cs"/>
                        </a:rPr>
                        <a:t>Birth Defects</a:t>
                      </a:r>
                    </a:p>
                    <a:p>
                      <a:r>
                        <a:rPr lang="en-US" sz="1600" b="1" kern="1200" dirty="0">
                          <a:solidFill>
                            <a:schemeClr val="lt1"/>
                          </a:solidFill>
                          <a:effectLst/>
                          <a:latin typeface="+mn-lt"/>
                          <a:ea typeface="+mn-ea"/>
                          <a:cs typeface="+mn-cs"/>
                        </a:rPr>
                        <a:t>High Stress Job    		</a:t>
                      </a:r>
                    </a:p>
                    <a:p>
                      <a:r>
                        <a:rPr lang="en-US" sz="1600" b="1" kern="1200" dirty="0">
                          <a:solidFill>
                            <a:schemeClr val="lt1"/>
                          </a:solidFill>
                          <a:effectLst/>
                          <a:latin typeface="+mn-lt"/>
                          <a:ea typeface="+mn-ea"/>
                          <a:cs typeface="+mn-cs"/>
                        </a:rPr>
                        <a:t>Pregnancy/Child Birth    	</a:t>
                      </a:r>
                    </a:p>
                    <a:p>
                      <a:r>
                        <a:rPr lang="en-US" sz="1600" b="1" kern="1200" dirty="0">
                          <a:solidFill>
                            <a:schemeClr val="lt1"/>
                          </a:solidFill>
                          <a:effectLst/>
                          <a:latin typeface="+mn-lt"/>
                          <a:ea typeface="+mn-ea"/>
                          <a:cs typeface="+mn-cs"/>
                        </a:rPr>
                        <a:t>Learning Disability</a:t>
                      </a:r>
                    </a:p>
                    <a:p>
                      <a:r>
                        <a:rPr lang="en-US" sz="1600" b="1" kern="1200" dirty="0">
                          <a:solidFill>
                            <a:schemeClr val="lt1"/>
                          </a:solidFill>
                          <a:effectLst/>
                          <a:latin typeface="+mn-lt"/>
                          <a:ea typeface="+mn-ea"/>
                          <a:cs typeface="+mn-cs"/>
                        </a:rPr>
                        <a:t>Multiple life stressors  </a:t>
                      </a:r>
                    </a:p>
                    <a:p>
                      <a:r>
                        <a:rPr lang="en-US" sz="1600" b="1" kern="1200" dirty="0">
                          <a:solidFill>
                            <a:schemeClr val="lt1"/>
                          </a:solidFill>
                          <a:effectLst/>
                          <a:latin typeface="+mn-lt"/>
                          <a:ea typeface="+mn-ea"/>
                          <a:cs typeface="+mn-cs"/>
                        </a:rPr>
                        <a:t>Chronic recurrence of use and/or return to treatment   </a:t>
                      </a:r>
                    </a:p>
                  </a:txBody>
                  <a:tcPr>
                    <a:solidFill>
                      <a:schemeClr val="bg2">
                        <a:lumMod val="75000"/>
                      </a:schemeClr>
                    </a:solidFill>
                  </a:tcPr>
                </a:tc>
                <a:extLst>
                  <a:ext uri="{0D108BD9-81ED-4DB2-BD59-A6C34878D82A}">
                    <a16:rowId xmlns:a16="http://schemas.microsoft.com/office/drawing/2014/main" val="1197164239"/>
                  </a:ext>
                </a:extLst>
              </a:tr>
            </a:tbl>
          </a:graphicData>
        </a:graphic>
      </p:graphicFrame>
    </p:spTree>
    <p:extLst>
      <p:ext uri="{BB962C8B-B14F-4D97-AF65-F5344CB8AC3E}">
        <p14:creationId xmlns:p14="http://schemas.microsoft.com/office/powerpoint/2010/main" val="525116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5D83CBD-4D0C-4397-A4E9-93BD309D72EE}"/>
</file>

<file path=customXml/itemProps2.xml><?xml version="1.0" encoding="utf-8"?>
<ds:datastoreItem xmlns:ds="http://schemas.openxmlformats.org/officeDocument/2006/customXml" ds:itemID="{D7CC9E35-6898-4B11-A134-7068E384C4DB}"/>
</file>

<file path=customXml/itemProps3.xml><?xml version="1.0" encoding="utf-8"?>
<ds:datastoreItem xmlns:ds="http://schemas.openxmlformats.org/officeDocument/2006/customXml" ds:itemID="{9E85A0CA-3332-4126-9C4A-DC5E30F24ACF}"/>
</file>

<file path=docProps/app.xml><?xml version="1.0" encoding="utf-8"?>
<Properties xmlns="http://schemas.openxmlformats.org/officeDocument/2006/extended-properties" xmlns:vt="http://schemas.openxmlformats.org/officeDocument/2006/docPropsVTypes">
  <Template>Facet</Template>
  <TotalTime>470</TotalTime>
  <Words>1852</Words>
  <Application>Microsoft Office PowerPoint</Application>
  <PresentationFormat>Widescreen</PresentationFormat>
  <Paragraphs>350</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Times New Roman</vt:lpstr>
      <vt:lpstr>Trebuchet MS</vt:lpstr>
      <vt:lpstr>Verdana</vt:lpstr>
      <vt:lpstr>Wingdings 3</vt:lpstr>
      <vt:lpstr>Facet</vt:lpstr>
      <vt:lpstr>Trauma &amp; Recovery</vt:lpstr>
      <vt:lpstr>Objectives</vt:lpstr>
      <vt:lpstr>Substance use and Trauma</vt:lpstr>
      <vt:lpstr>What is Trauma? </vt:lpstr>
      <vt:lpstr>Addiction and Recovery Professionals</vt:lpstr>
      <vt:lpstr>From First Contact</vt:lpstr>
      <vt:lpstr>PowerPoint Presentation</vt:lpstr>
      <vt:lpstr>Imperative </vt:lpstr>
      <vt:lpstr>Can result in Trauma</vt:lpstr>
      <vt:lpstr>Resilience </vt:lpstr>
      <vt:lpstr>Lends itself again to</vt:lpstr>
      <vt:lpstr>Where are Coping Skills Learned? </vt:lpstr>
      <vt:lpstr>Unhealthy Ways People Cope</vt:lpstr>
      <vt:lpstr>PowerPoint Presentation</vt:lpstr>
      <vt:lpstr>Emotions and Diagnoses Spectrum of Emotions (Engle, 2004)</vt:lpstr>
      <vt:lpstr>SAMHSA’s Tip 57</vt:lpstr>
      <vt:lpstr>Trauma </vt:lpstr>
      <vt:lpstr>Secondary Trauma  </vt:lpstr>
      <vt:lpstr> Trauma-Informed Care </vt:lpstr>
      <vt:lpstr>Key Elements</vt:lpstr>
      <vt:lpstr>PowerPoint Presentation</vt:lpstr>
      <vt:lpstr>Trauma-Specific Interventions</vt:lpstr>
      <vt:lpstr>Strength Based</vt:lpstr>
      <vt:lpstr> Talking About Trauma   </vt:lpstr>
      <vt:lpstr> Adverse Childhood Experiences (ACE)</vt:lpstr>
      <vt:lpstr>ACE’s Include</vt:lpstr>
      <vt:lpstr>PowerPoint Presentation</vt:lpstr>
      <vt:lpstr>PowerPoint Presentation</vt:lpstr>
      <vt:lpstr>PowerPoint Presentation</vt:lpstr>
      <vt:lpstr>PowerPoint Presentation</vt:lpstr>
      <vt:lpstr>And at the End…</vt:lpstr>
      <vt:lpstr>Approaches </vt:lpstr>
      <vt:lpstr>Stages of Recovery: Judith Herman</vt:lpstr>
      <vt:lpstr>Stage 2</vt:lpstr>
      <vt:lpstr>Stage 3</vt:lpstr>
      <vt:lpstr> Stages of Recovery: Mic Hunter</vt:lpstr>
      <vt:lpstr>Trauma from the Brain Perspective</vt:lpstr>
      <vt:lpstr>Dr. Collin Ross</vt:lpstr>
      <vt:lpstr>Trauma Sensitive Yoga</vt:lpstr>
      <vt:lpstr>Dr. Justin Watts and Deidre O’Sullivan</vt:lpstr>
      <vt:lpstr>Self-Care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Garland, Paula</cp:lastModifiedBy>
  <cp:revision>27</cp:revision>
  <cp:lastPrinted>2018-11-29T01:55:22Z</cp:lastPrinted>
  <dcterms:created xsi:type="dcterms:W3CDTF">2018-10-07T18:10:14Z</dcterms:created>
  <dcterms:modified xsi:type="dcterms:W3CDTF">2018-11-29T01:55:26Z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ies>
</file>