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1"/>
  </p:handoutMasterIdLst>
  <p:sldIdLst>
    <p:sldId id="256" r:id="rId2"/>
    <p:sldId id="257" r:id="rId3"/>
    <p:sldId id="259" r:id="rId4"/>
    <p:sldId id="258" r:id="rId5"/>
    <p:sldId id="282" r:id="rId6"/>
    <p:sldId id="261" r:id="rId7"/>
    <p:sldId id="264" r:id="rId8"/>
    <p:sldId id="270" r:id="rId9"/>
    <p:sldId id="287"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9" autoAdjust="0"/>
    <p:restoredTop sz="94660"/>
  </p:normalViewPr>
  <p:slideViewPr>
    <p:cSldViewPr snapToGrid="0">
      <p:cViewPr varScale="1">
        <p:scale>
          <a:sx n="74" d="100"/>
          <a:sy n="74" d="100"/>
        </p:scale>
        <p:origin x="15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7023AF3-F9C9-4E12-B772-F1375274581A}" type="datetimeFigureOut">
              <a:rPr lang="en-US" smtClean="0"/>
              <a:t>10/30/2018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E708F89-BABC-46B9-914D-19510703FB27}" type="slidenum">
              <a:rPr lang="en-US" smtClean="0"/>
              <a:t>‹#›</a:t>
            </a:fld>
            <a:endParaRPr lang="en-US"/>
          </a:p>
        </p:txBody>
      </p:sp>
    </p:spTree>
    <p:extLst>
      <p:ext uri="{BB962C8B-B14F-4D97-AF65-F5344CB8AC3E}">
        <p14:creationId xmlns:p14="http://schemas.microsoft.com/office/powerpoint/2010/main" val="3138188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dirty="0" smtClean="0">
                <a:solidFill>
                  <a:schemeClr val="accent1">
                    <a:lumMod val="75000"/>
                  </a:schemeClr>
                </a:solidFill>
              </a:rPr>
              <a:t>Defining Recovery</a:t>
            </a:r>
            <a:endParaRPr lang="en-US" dirty="0">
              <a:solidFill>
                <a:schemeClr val="accent1">
                  <a:lumMod val="75000"/>
                </a:schemeClr>
              </a:solidFill>
            </a:endParaRPr>
          </a:p>
        </p:txBody>
      </p:sp>
    </p:spTree>
    <p:extLst>
      <p:ext uri="{BB962C8B-B14F-4D97-AF65-F5344CB8AC3E}">
        <p14:creationId xmlns:p14="http://schemas.microsoft.com/office/powerpoint/2010/main" val="251597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1A1-4FCE-4B01-BA81-26D2E577EB48}"/>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2556E157-3D3E-405B-AB13-5C0E7FB408AC}"/>
              </a:ext>
            </a:extLst>
          </p:cNvPr>
          <p:cNvSpPr>
            <a:spLocks noGrp="1"/>
          </p:cNvSpPr>
          <p:nvPr>
            <p:ph idx="1"/>
          </p:nvPr>
        </p:nvSpPr>
        <p:spPr/>
        <p:txBody>
          <a:bodyPr/>
          <a:lstStyle/>
          <a:p>
            <a:pPr marL="0" indent="0">
              <a:buNone/>
            </a:pPr>
            <a:endParaRPr lang="en-US" dirty="0"/>
          </a:p>
          <a:p>
            <a:pPr lvl="0"/>
            <a:r>
              <a:rPr lang="en-US" dirty="0"/>
              <a:t>Recall the definition of recovery as developed by Substance Abuse Mental Health Services Administration’s (SAMHSA);</a:t>
            </a:r>
          </a:p>
          <a:p>
            <a:pPr lvl="0"/>
            <a:r>
              <a:rPr lang="en-US" dirty="0"/>
              <a:t>Recall the four dimensions of recovery; and</a:t>
            </a:r>
          </a:p>
          <a:p>
            <a:pPr lvl="0"/>
            <a:r>
              <a:rPr lang="en-US" dirty="0"/>
              <a:t>Recognize the ten guiding principles of recovery.</a:t>
            </a:r>
          </a:p>
          <a:p>
            <a:endParaRPr lang="en-US" dirty="0"/>
          </a:p>
        </p:txBody>
      </p:sp>
    </p:spTree>
    <p:extLst>
      <p:ext uri="{BB962C8B-B14F-4D97-AF65-F5344CB8AC3E}">
        <p14:creationId xmlns:p14="http://schemas.microsoft.com/office/powerpoint/2010/main" val="2405366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77CA-9990-472B-A3E8-AC404FF25B0C}"/>
              </a:ext>
            </a:extLst>
          </p:cNvPr>
          <p:cNvSpPr>
            <a:spLocks noGrp="1"/>
          </p:cNvSpPr>
          <p:nvPr>
            <p:ph type="title"/>
          </p:nvPr>
        </p:nvSpPr>
        <p:spPr/>
        <p:txBody>
          <a:bodyPr/>
          <a:lstStyle/>
          <a:p>
            <a:r>
              <a:rPr lang="en-US" dirty="0" smtClean="0"/>
              <a:t>Recovery</a:t>
            </a:r>
            <a:endParaRPr lang="en-US" dirty="0"/>
          </a:p>
        </p:txBody>
      </p:sp>
      <p:sp>
        <p:nvSpPr>
          <p:cNvPr id="3" name="Content Placeholder 2">
            <a:extLst>
              <a:ext uri="{FF2B5EF4-FFF2-40B4-BE49-F238E27FC236}">
                <a16:creationId xmlns:a16="http://schemas.microsoft.com/office/drawing/2014/main" id="{122C9841-87E1-4B2C-9E8B-959EE2DAF261}"/>
              </a:ext>
            </a:extLst>
          </p:cNvPr>
          <p:cNvSpPr>
            <a:spLocks noGrp="1"/>
          </p:cNvSpPr>
          <p:nvPr>
            <p:ph idx="1"/>
          </p:nvPr>
        </p:nvSpPr>
        <p:spPr/>
        <p:txBody>
          <a:bodyPr/>
          <a:lstStyle/>
          <a:p>
            <a:r>
              <a:rPr lang="en-US" b="1" dirty="0" smtClean="0"/>
              <a:t>A</a:t>
            </a:r>
            <a:r>
              <a:rPr lang="en-US" b="1" dirty="0"/>
              <a:t> process of change through which individuals improve their health and wellness, live a self-directed life, and strive to reach their full potential</a:t>
            </a:r>
            <a:r>
              <a:rPr lang="en-US" b="1" dirty="0" smtClean="0"/>
              <a:t>.</a:t>
            </a:r>
            <a:r>
              <a:rPr lang="en-US" dirty="0" smtClean="0"/>
              <a:t>(</a:t>
            </a:r>
            <a:r>
              <a:rPr lang="en-US" dirty="0"/>
              <a:t>SAMHSA, 2011).</a:t>
            </a:r>
          </a:p>
          <a:p>
            <a:pPr marL="0" indent="0">
              <a:buNone/>
            </a:pPr>
            <a:endParaRPr lang="en-US" dirty="0"/>
          </a:p>
        </p:txBody>
      </p:sp>
    </p:spTree>
    <p:extLst>
      <p:ext uri="{BB962C8B-B14F-4D97-AF65-F5344CB8AC3E}">
        <p14:creationId xmlns:p14="http://schemas.microsoft.com/office/powerpoint/2010/main" val="369043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370C-B1E0-4F35-A3FC-BBBE39F31C75}"/>
              </a:ext>
            </a:extLst>
          </p:cNvPr>
          <p:cNvSpPr>
            <a:spLocks noGrp="1"/>
          </p:cNvSpPr>
          <p:nvPr>
            <p:ph type="title"/>
          </p:nvPr>
        </p:nvSpPr>
        <p:spPr/>
        <p:txBody>
          <a:bodyPr/>
          <a:lstStyle/>
          <a:p>
            <a:r>
              <a:rPr lang="en-US" dirty="0" smtClean="0"/>
              <a:t>Language Shift</a:t>
            </a:r>
            <a:endParaRPr lang="en-US" dirty="0"/>
          </a:p>
        </p:txBody>
      </p:sp>
      <p:sp>
        <p:nvSpPr>
          <p:cNvPr id="4" name="Text Placeholder 3"/>
          <p:cNvSpPr>
            <a:spLocks noGrp="1"/>
          </p:cNvSpPr>
          <p:nvPr>
            <p:ph type="body" idx="1"/>
          </p:nvPr>
        </p:nvSpPr>
        <p:spPr/>
        <p:txBody>
          <a:bodyPr/>
          <a:lstStyle/>
          <a:p>
            <a:r>
              <a:rPr lang="en-US" dirty="0" smtClean="0"/>
              <a:t>Old Language	</a:t>
            </a:r>
          </a:p>
          <a:p>
            <a:endParaRPr lang="en-US" dirty="0"/>
          </a:p>
        </p:txBody>
      </p:sp>
      <p:sp>
        <p:nvSpPr>
          <p:cNvPr id="6" name="Content Placeholder 5"/>
          <p:cNvSpPr>
            <a:spLocks noGrp="1"/>
          </p:cNvSpPr>
          <p:nvPr>
            <p:ph sz="half" idx="2"/>
          </p:nvPr>
        </p:nvSpPr>
        <p:spPr/>
        <p:txBody>
          <a:bodyPr/>
          <a:lstStyle/>
          <a:p>
            <a:r>
              <a:rPr lang="en-US" dirty="0"/>
              <a:t>Drunkard</a:t>
            </a:r>
          </a:p>
          <a:p>
            <a:r>
              <a:rPr lang="en-US" dirty="0"/>
              <a:t>Inhibit</a:t>
            </a:r>
          </a:p>
          <a:p>
            <a:r>
              <a:rPr lang="en-US" dirty="0"/>
              <a:t>Alcoholism</a:t>
            </a:r>
          </a:p>
          <a:p>
            <a:r>
              <a:rPr lang="en-US" dirty="0"/>
              <a:t>Junkie</a:t>
            </a:r>
          </a:p>
          <a:p>
            <a:r>
              <a:rPr lang="en-US" dirty="0"/>
              <a:t>Chemical Dependency </a:t>
            </a:r>
          </a:p>
        </p:txBody>
      </p:sp>
      <p:sp>
        <p:nvSpPr>
          <p:cNvPr id="7" name="Text Placeholder 6"/>
          <p:cNvSpPr>
            <a:spLocks noGrp="1"/>
          </p:cNvSpPr>
          <p:nvPr>
            <p:ph type="body" sz="quarter" idx="3"/>
          </p:nvPr>
        </p:nvSpPr>
        <p:spPr/>
        <p:txBody>
          <a:bodyPr/>
          <a:lstStyle/>
          <a:p>
            <a:r>
              <a:rPr lang="en-US" dirty="0" smtClean="0"/>
              <a:t>Newer Language</a:t>
            </a:r>
          </a:p>
          <a:p>
            <a:endParaRPr lang="en-US" dirty="0"/>
          </a:p>
        </p:txBody>
      </p:sp>
      <p:sp>
        <p:nvSpPr>
          <p:cNvPr id="8" name="Content Placeholder 7"/>
          <p:cNvSpPr>
            <a:spLocks noGrp="1"/>
          </p:cNvSpPr>
          <p:nvPr>
            <p:ph sz="quarter" idx="4"/>
          </p:nvPr>
        </p:nvSpPr>
        <p:spPr/>
        <p:txBody>
          <a:bodyPr/>
          <a:lstStyle/>
          <a:p>
            <a:r>
              <a:rPr lang="en-US" dirty="0"/>
              <a:t>Sobriety</a:t>
            </a:r>
          </a:p>
          <a:p>
            <a:r>
              <a:rPr lang="en-US" dirty="0"/>
              <a:t>Clean time</a:t>
            </a:r>
          </a:p>
          <a:p>
            <a:r>
              <a:rPr lang="en-US" dirty="0"/>
              <a:t>Deceleration of use</a:t>
            </a:r>
          </a:p>
          <a:p>
            <a:r>
              <a:rPr lang="en-US" dirty="0"/>
              <a:t>Person in recovery</a:t>
            </a:r>
          </a:p>
          <a:p>
            <a:r>
              <a:rPr lang="en-US" dirty="0"/>
              <a:t>Substance Use Disorder </a:t>
            </a:r>
          </a:p>
        </p:txBody>
      </p:sp>
    </p:spTree>
    <p:extLst>
      <p:ext uri="{BB962C8B-B14F-4D97-AF65-F5344CB8AC3E}">
        <p14:creationId xmlns:p14="http://schemas.microsoft.com/office/powerpoint/2010/main" val="1061781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01A5-2F47-41E9-B733-EF721B6BC996}"/>
              </a:ext>
            </a:extLst>
          </p:cNvPr>
          <p:cNvSpPr>
            <a:spLocks noGrp="1"/>
          </p:cNvSpPr>
          <p:nvPr>
            <p:ph type="title"/>
          </p:nvPr>
        </p:nvSpPr>
        <p:spPr/>
        <p:txBody>
          <a:bodyPr/>
          <a:lstStyle/>
          <a:p>
            <a:r>
              <a:rPr lang="en-US" dirty="0" smtClean="0"/>
              <a:t>Recovery Capital</a:t>
            </a:r>
            <a:endParaRPr lang="en-US" dirty="0"/>
          </a:p>
        </p:txBody>
      </p:sp>
      <p:sp>
        <p:nvSpPr>
          <p:cNvPr id="3" name="Content Placeholder 2">
            <a:extLst>
              <a:ext uri="{FF2B5EF4-FFF2-40B4-BE49-F238E27FC236}">
                <a16:creationId xmlns:a16="http://schemas.microsoft.com/office/drawing/2014/main" id="{50E8DF74-8488-47C6-BD7C-6870C6A9663B}"/>
              </a:ext>
            </a:extLst>
          </p:cNvPr>
          <p:cNvSpPr>
            <a:spLocks noGrp="1"/>
          </p:cNvSpPr>
          <p:nvPr>
            <p:ph idx="1"/>
          </p:nvPr>
        </p:nvSpPr>
        <p:spPr/>
        <p:txBody>
          <a:bodyPr/>
          <a:lstStyle/>
          <a:p>
            <a:r>
              <a:rPr lang="en-US" dirty="0"/>
              <a:t>Internal and external assets are necessary for successful recovery. Focusing on Recovery Capital shifts the emphasis from the pathology of addiction to the quality of life that the individual can acquire in recovery (Cloud &amp; </a:t>
            </a:r>
            <a:r>
              <a:rPr lang="en-US" dirty="0" err="1"/>
              <a:t>Granfield</a:t>
            </a:r>
            <a:r>
              <a:rPr lang="en-US" dirty="0"/>
              <a:t>, 2004).</a:t>
            </a:r>
          </a:p>
          <a:p>
            <a:pPr marL="0" indent="0">
              <a:buNone/>
            </a:pPr>
            <a:endParaRPr lang="en-US" dirty="0"/>
          </a:p>
        </p:txBody>
      </p:sp>
    </p:spTree>
    <p:extLst>
      <p:ext uri="{BB962C8B-B14F-4D97-AF65-F5344CB8AC3E}">
        <p14:creationId xmlns:p14="http://schemas.microsoft.com/office/powerpoint/2010/main" val="423757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1184-7132-4CEA-806C-7CA6092EA8BF}"/>
              </a:ext>
            </a:extLst>
          </p:cNvPr>
          <p:cNvSpPr>
            <a:spLocks noGrp="1"/>
          </p:cNvSpPr>
          <p:nvPr>
            <p:ph type="title"/>
          </p:nvPr>
        </p:nvSpPr>
        <p:spPr/>
        <p:txBody>
          <a:bodyPr/>
          <a:lstStyle/>
          <a:p>
            <a:r>
              <a:rPr lang="en-US" dirty="0" smtClean="0"/>
              <a:t>Personal Recovery Capital</a:t>
            </a:r>
            <a:endParaRPr lang="en-US" dirty="0"/>
          </a:p>
        </p:txBody>
      </p:sp>
      <p:sp>
        <p:nvSpPr>
          <p:cNvPr id="3" name="Content Placeholder 2">
            <a:extLst>
              <a:ext uri="{FF2B5EF4-FFF2-40B4-BE49-F238E27FC236}">
                <a16:creationId xmlns:a16="http://schemas.microsoft.com/office/drawing/2014/main" id="{5E3880EB-756D-4D63-8478-47598D944BA8}"/>
              </a:ext>
            </a:extLst>
          </p:cNvPr>
          <p:cNvSpPr>
            <a:spLocks noGrp="1"/>
          </p:cNvSpPr>
          <p:nvPr>
            <p:ph idx="1"/>
          </p:nvPr>
        </p:nvSpPr>
        <p:spPr/>
        <p:txBody>
          <a:bodyPr>
            <a:normAutofit/>
          </a:bodyPr>
          <a:lstStyle/>
          <a:p>
            <a:r>
              <a:rPr lang="en-US" dirty="0" smtClean="0"/>
              <a:t>Physical </a:t>
            </a:r>
            <a:r>
              <a:rPr lang="en-US" dirty="0"/>
              <a:t>Personal Recovery </a:t>
            </a:r>
            <a:r>
              <a:rPr lang="en-US" dirty="0" smtClean="0"/>
              <a:t>Capital</a:t>
            </a:r>
          </a:p>
          <a:p>
            <a:r>
              <a:rPr lang="en-US" dirty="0" smtClean="0"/>
              <a:t>Physical health</a:t>
            </a:r>
          </a:p>
          <a:p>
            <a:r>
              <a:rPr lang="en-US" dirty="0" smtClean="0"/>
              <a:t>Financial assets</a:t>
            </a:r>
          </a:p>
          <a:p>
            <a:r>
              <a:rPr lang="en-US" dirty="0" smtClean="0"/>
              <a:t>Health insurance</a:t>
            </a:r>
          </a:p>
          <a:p>
            <a:r>
              <a:rPr lang="en-US" dirty="0" smtClean="0"/>
              <a:t>Safe </a:t>
            </a:r>
            <a:r>
              <a:rPr lang="en-US" dirty="0"/>
              <a:t>shelter that is conducive to </a:t>
            </a:r>
            <a:r>
              <a:rPr lang="en-US" dirty="0" smtClean="0"/>
              <a:t>recovery</a:t>
            </a:r>
          </a:p>
          <a:p>
            <a:r>
              <a:rPr lang="en-US" dirty="0" smtClean="0"/>
              <a:t>Clothing</a:t>
            </a:r>
          </a:p>
          <a:p>
            <a:r>
              <a:rPr lang="en-US" dirty="0" smtClean="0"/>
              <a:t>Food</a:t>
            </a:r>
          </a:p>
          <a:p>
            <a:r>
              <a:rPr lang="en-US" dirty="0" smtClean="0"/>
              <a:t>Access </a:t>
            </a:r>
            <a:r>
              <a:rPr lang="en-US" dirty="0"/>
              <a:t>to transportation</a:t>
            </a:r>
          </a:p>
          <a:p>
            <a:endParaRPr lang="en-US" dirty="0"/>
          </a:p>
        </p:txBody>
      </p:sp>
    </p:spTree>
    <p:extLst>
      <p:ext uri="{BB962C8B-B14F-4D97-AF65-F5344CB8AC3E}">
        <p14:creationId xmlns:p14="http://schemas.microsoft.com/office/powerpoint/2010/main" val="525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640C3-D3B6-4039-8A7B-57AD4448EF5C}"/>
              </a:ext>
            </a:extLst>
          </p:cNvPr>
          <p:cNvSpPr>
            <a:spLocks noGrp="1"/>
          </p:cNvSpPr>
          <p:nvPr>
            <p:ph type="title"/>
          </p:nvPr>
        </p:nvSpPr>
        <p:spPr/>
        <p:txBody>
          <a:bodyPr/>
          <a:lstStyle/>
          <a:p>
            <a:r>
              <a:rPr lang="en-US" dirty="0" smtClean="0"/>
              <a:t>Human Recovery Capital</a:t>
            </a:r>
            <a:endParaRPr lang="en-US" dirty="0"/>
          </a:p>
        </p:txBody>
      </p:sp>
      <p:sp>
        <p:nvSpPr>
          <p:cNvPr id="3" name="Content Placeholder 2">
            <a:extLst>
              <a:ext uri="{FF2B5EF4-FFF2-40B4-BE49-F238E27FC236}">
                <a16:creationId xmlns:a16="http://schemas.microsoft.com/office/drawing/2014/main" id="{E9A109CE-6F15-45AC-BEBE-146AF03DCAC1}"/>
              </a:ext>
            </a:extLst>
          </p:cNvPr>
          <p:cNvSpPr>
            <a:spLocks noGrp="1"/>
          </p:cNvSpPr>
          <p:nvPr>
            <p:ph idx="1"/>
          </p:nvPr>
        </p:nvSpPr>
        <p:spPr/>
        <p:txBody>
          <a:bodyPr>
            <a:normAutofit lnSpcReduction="10000"/>
          </a:bodyPr>
          <a:lstStyle/>
          <a:p>
            <a:pPr lvl="0"/>
            <a:r>
              <a:rPr lang="en-US" dirty="0" smtClean="0"/>
              <a:t>Values</a:t>
            </a:r>
          </a:p>
          <a:p>
            <a:pPr lvl="0"/>
            <a:r>
              <a:rPr lang="en-US" dirty="0" smtClean="0"/>
              <a:t>Knowledge</a:t>
            </a:r>
            <a:endParaRPr lang="en-US" dirty="0"/>
          </a:p>
          <a:p>
            <a:pPr lvl="0"/>
            <a:r>
              <a:rPr lang="en-US" dirty="0"/>
              <a:t>Education, Vocational training and credentials</a:t>
            </a:r>
          </a:p>
          <a:p>
            <a:pPr lvl="0"/>
            <a:r>
              <a:rPr lang="en-US" dirty="0"/>
              <a:t>Problem-solving skills</a:t>
            </a:r>
          </a:p>
          <a:p>
            <a:pPr lvl="0"/>
            <a:r>
              <a:rPr lang="en-US" dirty="0"/>
              <a:t>Interpersonal communication skills</a:t>
            </a:r>
          </a:p>
          <a:p>
            <a:pPr lvl="0"/>
            <a:r>
              <a:rPr lang="en-US" dirty="0"/>
              <a:t>Problem-solving skills</a:t>
            </a:r>
          </a:p>
          <a:p>
            <a:pPr lvl="0"/>
            <a:r>
              <a:rPr lang="en-US" dirty="0"/>
              <a:t>Self-awareness, self-esteem and sense of self-efficacy</a:t>
            </a:r>
          </a:p>
          <a:p>
            <a:pPr lvl="0"/>
            <a:r>
              <a:rPr lang="en-US" dirty="0"/>
              <a:t>Hopefulness and optimism</a:t>
            </a:r>
          </a:p>
          <a:p>
            <a:pPr lvl="0"/>
            <a:r>
              <a:rPr lang="en-US" dirty="0"/>
              <a:t>A sense of meaning in life</a:t>
            </a:r>
          </a:p>
          <a:p>
            <a:pPr lvl="0"/>
            <a:r>
              <a:rPr lang="en-US" dirty="0"/>
              <a:t>A perception of one’s past, present, and future</a:t>
            </a:r>
          </a:p>
          <a:p>
            <a:endParaRPr lang="en-US" dirty="0"/>
          </a:p>
        </p:txBody>
      </p:sp>
    </p:spTree>
    <p:extLst>
      <p:ext uri="{BB962C8B-B14F-4D97-AF65-F5344CB8AC3E}">
        <p14:creationId xmlns:p14="http://schemas.microsoft.com/office/powerpoint/2010/main" val="394773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17A2E-DE95-4FF2-B9D0-0E18372A2B12}"/>
              </a:ext>
            </a:extLst>
          </p:cNvPr>
          <p:cNvSpPr>
            <a:spLocks noGrp="1"/>
          </p:cNvSpPr>
          <p:nvPr>
            <p:ph type="title"/>
          </p:nvPr>
        </p:nvSpPr>
        <p:spPr/>
        <p:txBody>
          <a:bodyPr/>
          <a:lstStyle/>
          <a:p>
            <a:r>
              <a:rPr lang="en-US" dirty="0" smtClean="0"/>
              <a:t>Other areas of Recovery Capital</a:t>
            </a:r>
            <a:endParaRPr lang="en-US" dirty="0"/>
          </a:p>
        </p:txBody>
      </p:sp>
      <p:sp>
        <p:nvSpPr>
          <p:cNvPr id="3" name="Content Placeholder 2">
            <a:extLst>
              <a:ext uri="{FF2B5EF4-FFF2-40B4-BE49-F238E27FC236}">
                <a16:creationId xmlns:a16="http://schemas.microsoft.com/office/drawing/2014/main" id="{BC834507-870A-49A1-A126-9CCC7312F904}"/>
              </a:ext>
            </a:extLst>
          </p:cNvPr>
          <p:cNvSpPr>
            <a:spLocks noGrp="1"/>
          </p:cNvSpPr>
          <p:nvPr>
            <p:ph idx="1"/>
          </p:nvPr>
        </p:nvSpPr>
        <p:spPr/>
        <p:txBody>
          <a:bodyPr/>
          <a:lstStyle/>
          <a:p>
            <a:r>
              <a:rPr lang="en-US" dirty="0" smtClean="0"/>
              <a:t>Family/Social</a:t>
            </a:r>
          </a:p>
          <a:p>
            <a:r>
              <a:rPr lang="en-US" dirty="0" smtClean="0"/>
              <a:t>Community</a:t>
            </a:r>
            <a:endParaRPr lang="en-US" dirty="0"/>
          </a:p>
        </p:txBody>
      </p:sp>
    </p:spTree>
    <p:extLst>
      <p:ext uri="{BB962C8B-B14F-4D97-AF65-F5344CB8AC3E}">
        <p14:creationId xmlns:p14="http://schemas.microsoft.com/office/powerpoint/2010/main" val="3687758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457200">
              <a:buNone/>
            </a:pPr>
            <a:r>
              <a:rPr lang="en-US" dirty="0"/>
              <a:t>Ducker, G. (2015, September 17). Recovery to Practice. Retrieved September 01, </a:t>
            </a:r>
            <a:r>
              <a:rPr lang="en-US" dirty="0" smtClean="0"/>
              <a:t>	2018</a:t>
            </a:r>
            <a:r>
              <a:rPr lang="en-US" dirty="0"/>
              <a:t>, from https://</a:t>
            </a:r>
            <a:r>
              <a:rPr lang="en-US" dirty="0" err="1"/>
              <a:t>www.samhsa.gov</a:t>
            </a:r>
            <a:r>
              <a:rPr lang="en-US" dirty="0"/>
              <a:t>/recovery-to-practice</a:t>
            </a:r>
          </a:p>
          <a:p>
            <a:pPr marL="0" indent="0">
              <a:buNone/>
            </a:pPr>
            <a:endParaRPr lang="en-US" dirty="0"/>
          </a:p>
        </p:txBody>
      </p:sp>
    </p:spTree>
    <p:extLst>
      <p:ext uri="{BB962C8B-B14F-4D97-AF65-F5344CB8AC3E}">
        <p14:creationId xmlns:p14="http://schemas.microsoft.com/office/powerpoint/2010/main" val="4020001968"/>
      </p:ext>
    </p:extLst>
  </p:cSld>
  <p:clrMapOvr>
    <a:masterClrMapping/>
  </p:clrMapOvr>
</p:sld>
</file>

<file path=ppt/theme/theme1.xml><?xml version="1.0" encoding="utf-8"?>
<a:theme xmlns:a="http://schemas.openxmlformats.org/drawingml/2006/main" name="Facet">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94</TotalTime>
  <Words>200</Words>
  <Application>Microsoft Office PowerPoint</Application>
  <PresentationFormat>Widescreen</PresentationFormat>
  <Paragraphs>48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Defining Recovery</vt:lpstr>
      <vt:lpstr>Objectives</vt:lpstr>
      <vt:lpstr>Recovery</vt:lpstr>
      <vt:lpstr>Language Shift</vt:lpstr>
      <vt:lpstr>Recovery Capital</vt:lpstr>
      <vt:lpstr>Personal Recovery Capital</vt:lpstr>
      <vt:lpstr>Human Recovery Capital</vt:lpstr>
      <vt:lpstr>Other areas of Recovery Capital</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Heller-Garland, Paula</cp:lastModifiedBy>
  <cp:revision>11</cp:revision>
  <cp:lastPrinted>2018-10-30T21:06:27Z</cp:lastPrinted>
  <dcterms:created xsi:type="dcterms:W3CDTF">2018-10-07T18:10:14Z</dcterms:created>
  <dcterms:modified xsi:type="dcterms:W3CDTF">2018-10-30T21:06:31Z</dcterms:modified>
</cp:coreProperties>
</file>