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diagrams/data1.xml" ContentType="application/vnd.openxmlformats-officedocument.drawingml.diagramData+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5.xml" ContentType="application/vnd.openxmlformats-officedocument.presentationml.slideLayout+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diagrams/colors1.xml" ContentType="application/vnd.openxmlformats-officedocument.drawingml.diagramColors+xml"/>
  <Override PartName="/ppt/diagrams/quickStyle1.xml" ContentType="application/vnd.openxmlformats-officedocument.drawingml.diagramStyle+xml"/>
  <Override PartName="/ppt/diagrams/layout1.xml" ContentType="application/vnd.openxmlformats-officedocument.drawingml.diagramLayout+xml"/>
  <Override PartName="/ppt/diagrams/drawing1.xml" ContentType="application/vnd.ms-office.drawingml.diagramDrawing+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handoutMasterIdLst>
    <p:handoutMasterId r:id="rId39"/>
  </p:handoutMasterIdLst>
  <p:sldIdLst>
    <p:sldId id="256" r:id="rId2"/>
    <p:sldId id="257" r:id="rId3"/>
    <p:sldId id="288" r:id="rId4"/>
    <p:sldId id="289" r:id="rId5"/>
    <p:sldId id="290" r:id="rId6"/>
    <p:sldId id="291" r:id="rId7"/>
    <p:sldId id="292" r:id="rId8"/>
    <p:sldId id="293" r:id="rId9"/>
    <p:sldId id="294" r:id="rId10"/>
    <p:sldId id="295" r:id="rId11"/>
    <p:sldId id="296" r:id="rId12"/>
    <p:sldId id="297" r:id="rId13"/>
    <p:sldId id="298" r:id="rId14"/>
    <p:sldId id="299" r:id="rId15"/>
    <p:sldId id="300" r:id="rId16"/>
    <p:sldId id="301" r:id="rId17"/>
    <p:sldId id="302" r:id="rId18"/>
    <p:sldId id="303" r:id="rId19"/>
    <p:sldId id="304" r:id="rId20"/>
    <p:sldId id="305" r:id="rId21"/>
    <p:sldId id="306" r:id="rId22"/>
    <p:sldId id="307" r:id="rId23"/>
    <p:sldId id="308" r:id="rId24"/>
    <p:sldId id="309" r:id="rId25"/>
    <p:sldId id="310" r:id="rId26"/>
    <p:sldId id="313" r:id="rId27"/>
    <p:sldId id="314" r:id="rId28"/>
    <p:sldId id="312" r:id="rId29"/>
    <p:sldId id="311" r:id="rId30"/>
    <p:sldId id="315" r:id="rId31"/>
    <p:sldId id="317" r:id="rId32"/>
    <p:sldId id="316" r:id="rId33"/>
    <p:sldId id="318" r:id="rId34"/>
    <p:sldId id="319" r:id="rId35"/>
    <p:sldId id="320" r:id="rId36"/>
    <p:sldId id="321" r:id="rId37"/>
    <p:sldId id="287" r:id="rId3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69" autoAdjust="0"/>
    <p:restoredTop sz="94660"/>
  </p:normalViewPr>
  <p:slideViewPr>
    <p:cSldViewPr snapToGrid="0">
      <p:cViewPr varScale="1">
        <p:scale>
          <a:sx n="31" d="100"/>
          <a:sy n="31" d="100"/>
        </p:scale>
        <p:origin x="34" y="509"/>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45"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ustomXml" Target="../customXml/item3.xml"/><Relationship Id="rId20" Type="http://schemas.openxmlformats.org/officeDocument/2006/relationships/slide" Target="slides/slide19.xml"/><Relationship Id="rId41"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DEFDD70-C8A1-4A63-A896-FB21999DF7A8}"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en-US"/>
        </a:p>
      </dgm:t>
    </dgm:pt>
    <dgm:pt modelId="{C02B428F-E09B-4AE6-9A6F-95AB560DEE3B}">
      <dgm:prSet phldrT="[Text]"/>
      <dgm:spPr/>
      <dgm:t>
        <a:bodyPr/>
        <a:lstStyle/>
        <a:p>
          <a:pPr algn="ctr"/>
          <a:r>
            <a:rPr lang="en-US" dirty="0">
              <a:latin typeface="Times New Roman" panose="02020603050405020304" pitchFamily="18" charset="0"/>
              <a:cs typeface="Times New Roman" panose="02020603050405020304" pitchFamily="18" charset="0"/>
            </a:rPr>
            <a:t>Agnew elected VP</a:t>
          </a:r>
        </a:p>
      </dgm:t>
    </dgm:pt>
    <dgm:pt modelId="{ADEEEC50-819A-4D43-8756-1B49A0938C4E}" type="parTrans" cxnId="{F299FF4F-37CB-48BA-BA60-7ADEAE8A0F3F}">
      <dgm:prSet/>
      <dgm:spPr/>
      <dgm:t>
        <a:bodyPr/>
        <a:lstStyle/>
        <a:p>
          <a:pPr algn="ctr"/>
          <a:endParaRPr lang="en-US"/>
        </a:p>
      </dgm:t>
    </dgm:pt>
    <dgm:pt modelId="{0FC61B8E-2861-481B-AB0D-32B8941750B1}" type="sibTrans" cxnId="{F299FF4F-37CB-48BA-BA60-7ADEAE8A0F3F}">
      <dgm:prSet/>
      <dgm:spPr/>
      <dgm:t>
        <a:bodyPr/>
        <a:lstStyle/>
        <a:p>
          <a:pPr algn="ctr"/>
          <a:endParaRPr lang="en-US"/>
        </a:p>
      </dgm:t>
    </dgm:pt>
    <dgm:pt modelId="{03A5B51B-3B8A-41D4-B793-802A6F211F9B}">
      <dgm:prSet phldrT="[Text]"/>
      <dgm:spPr/>
      <dgm:t>
        <a:bodyPr/>
        <a:lstStyle/>
        <a:p>
          <a:pPr algn="ctr"/>
          <a:r>
            <a:rPr lang="en-US" dirty="0">
              <a:latin typeface="Times New Roman" panose="02020603050405020304" pitchFamily="18" charset="0"/>
              <a:cs typeface="Times New Roman" panose="02020603050405020304" pitchFamily="18" charset="0"/>
            </a:rPr>
            <a:t>1969</a:t>
          </a:r>
        </a:p>
      </dgm:t>
    </dgm:pt>
    <dgm:pt modelId="{5A24E219-0D36-46C9-BC4C-A79C6D272077}" type="parTrans" cxnId="{74E65951-F25B-4608-A611-2043159DD2B4}">
      <dgm:prSet/>
      <dgm:spPr/>
      <dgm:t>
        <a:bodyPr/>
        <a:lstStyle/>
        <a:p>
          <a:pPr algn="ctr"/>
          <a:endParaRPr lang="en-US"/>
        </a:p>
      </dgm:t>
    </dgm:pt>
    <dgm:pt modelId="{7DE54FCC-8087-48CA-9F40-3D13C858F248}" type="sibTrans" cxnId="{74E65951-F25B-4608-A611-2043159DD2B4}">
      <dgm:prSet/>
      <dgm:spPr/>
      <dgm:t>
        <a:bodyPr/>
        <a:lstStyle/>
        <a:p>
          <a:pPr algn="ctr"/>
          <a:endParaRPr lang="en-US"/>
        </a:p>
      </dgm:t>
    </dgm:pt>
    <dgm:pt modelId="{51BA042F-54AF-4D8A-A4E7-E399E027EA6D}">
      <dgm:prSet phldrT="[Text]"/>
      <dgm:spPr/>
      <dgm:t>
        <a:bodyPr/>
        <a:lstStyle/>
        <a:p>
          <a:pPr algn="ctr"/>
          <a:r>
            <a:rPr lang="en-US" dirty="0">
              <a:latin typeface="Times New Roman" panose="02020603050405020304" pitchFamily="18" charset="0"/>
              <a:cs typeface="Times New Roman" panose="02020603050405020304" pitchFamily="18" charset="0"/>
            </a:rPr>
            <a:t>Agnew resigns</a:t>
          </a:r>
        </a:p>
      </dgm:t>
    </dgm:pt>
    <dgm:pt modelId="{3E8A689C-70EE-4F8D-B54E-E8F3A3E77715}" type="parTrans" cxnId="{CE4C6BB3-0677-4A51-8EB4-3A618BB1E9A6}">
      <dgm:prSet/>
      <dgm:spPr/>
      <dgm:t>
        <a:bodyPr/>
        <a:lstStyle/>
        <a:p>
          <a:pPr algn="ctr"/>
          <a:endParaRPr lang="en-US"/>
        </a:p>
      </dgm:t>
    </dgm:pt>
    <dgm:pt modelId="{13D84F88-0639-43B9-8538-5FE398BB6664}" type="sibTrans" cxnId="{CE4C6BB3-0677-4A51-8EB4-3A618BB1E9A6}">
      <dgm:prSet/>
      <dgm:spPr/>
      <dgm:t>
        <a:bodyPr/>
        <a:lstStyle/>
        <a:p>
          <a:pPr algn="ctr"/>
          <a:endParaRPr lang="en-US"/>
        </a:p>
      </dgm:t>
    </dgm:pt>
    <dgm:pt modelId="{1DE12C6C-953C-4DE0-A36A-216721AE38DA}">
      <dgm:prSet phldrT="[Text]"/>
      <dgm:spPr/>
      <dgm:t>
        <a:bodyPr/>
        <a:lstStyle/>
        <a:p>
          <a:pPr algn="ctr"/>
          <a:r>
            <a:rPr lang="en-US" dirty="0">
              <a:latin typeface="Times New Roman" panose="02020603050405020304" pitchFamily="18" charset="0"/>
              <a:cs typeface="Times New Roman" panose="02020603050405020304" pitchFamily="18" charset="0"/>
            </a:rPr>
            <a:t>October 10, 1973</a:t>
          </a:r>
        </a:p>
      </dgm:t>
    </dgm:pt>
    <dgm:pt modelId="{999E9F24-BA7D-45D9-A8CE-8C08200E272D}" type="parTrans" cxnId="{8FD4EA48-FCFC-4FCF-B1B4-94F3B1EBF7D2}">
      <dgm:prSet/>
      <dgm:spPr/>
      <dgm:t>
        <a:bodyPr/>
        <a:lstStyle/>
        <a:p>
          <a:pPr algn="ctr"/>
          <a:endParaRPr lang="en-US"/>
        </a:p>
      </dgm:t>
    </dgm:pt>
    <dgm:pt modelId="{6C887CCE-77D9-4CFD-B7A0-1AB6A6F58111}" type="sibTrans" cxnId="{8FD4EA48-FCFC-4FCF-B1B4-94F3B1EBF7D2}">
      <dgm:prSet/>
      <dgm:spPr/>
      <dgm:t>
        <a:bodyPr/>
        <a:lstStyle/>
        <a:p>
          <a:pPr algn="ctr"/>
          <a:endParaRPr lang="en-US"/>
        </a:p>
      </dgm:t>
    </dgm:pt>
    <dgm:pt modelId="{8493D674-9895-423B-867B-973E7F421A43}">
      <dgm:prSet phldrT="[Text]"/>
      <dgm:spPr/>
      <dgm:t>
        <a:bodyPr/>
        <a:lstStyle/>
        <a:p>
          <a:pPr algn="ctr"/>
          <a:r>
            <a:rPr lang="en-US" dirty="0">
              <a:latin typeface="Times New Roman" panose="02020603050405020304" pitchFamily="18" charset="0"/>
              <a:cs typeface="Times New Roman" panose="02020603050405020304" pitchFamily="18" charset="0"/>
            </a:rPr>
            <a:t>Ford appointed VP</a:t>
          </a:r>
        </a:p>
      </dgm:t>
    </dgm:pt>
    <dgm:pt modelId="{41AE725B-C346-474A-89BD-41C1BF104275}" type="parTrans" cxnId="{61DF097A-15FF-4ECD-A33A-33594B9E6193}">
      <dgm:prSet/>
      <dgm:spPr/>
      <dgm:t>
        <a:bodyPr/>
        <a:lstStyle/>
        <a:p>
          <a:pPr algn="ctr"/>
          <a:endParaRPr lang="en-US"/>
        </a:p>
      </dgm:t>
    </dgm:pt>
    <dgm:pt modelId="{BEBAED3F-0B7A-4972-A820-5B920D978D91}" type="sibTrans" cxnId="{61DF097A-15FF-4ECD-A33A-33594B9E6193}">
      <dgm:prSet/>
      <dgm:spPr/>
      <dgm:t>
        <a:bodyPr/>
        <a:lstStyle/>
        <a:p>
          <a:pPr algn="ctr"/>
          <a:endParaRPr lang="en-US"/>
        </a:p>
      </dgm:t>
    </dgm:pt>
    <dgm:pt modelId="{07D99994-F314-46F7-9C1E-2ED9C3553F49}">
      <dgm:prSet phldrT="[Text]"/>
      <dgm:spPr/>
      <dgm:t>
        <a:bodyPr/>
        <a:lstStyle/>
        <a:p>
          <a:pPr algn="ctr"/>
          <a:r>
            <a:rPr lang="en-US" dirty="0">
              <a:latin typeface="Times New Roman" panose="02020603050405020304" pitchFamily="18" charset="0"/>
              <a:cs typeface="Times New Roman" panose="02020603050405020304" pitchFamily="18" charset="0"/>
            </a:rPr>
            <a:t>December 6, 1973</a:t>
          </a:r>
        </a:p>
      </dgm:t>
    </dgm:pt>
    <dgm:pt modelId="{1A331F05-1BAA-42CF-B16A-1D0C62B5B9F3}" type="parTrans" cxnId="{FD3FEF6D-EDE2-4D3B-8B1B-D6B05C2785E5}">
      <dgm:prSet/>
      <dgm:spPr/>
      <dgm:t>
        <a:bodyPr/>
        <a:lstStyle/>
        <a:p>
          <a:pPr algn="ctr"/>
          <a:endParaRPr lang="en-US"/>
        </a:p>
      </dgm:t>
    </dgm:pt>
    <dgm:pt modelId="{C91C5786-FD37-443F-A719-5FDECBF5C0D9}" type="sibTrans" cxnId="{FD3FEF6D-EDE2-4D3B-8B1B-D6B05C2785E5}">
      <dgm:prSet/>
      <dgm:spPr/>
      <dgm:t>
        <a:bodyPr/>
        <a:lstStyle/>
        <a:p>
          <a:pPr algn="ctr"/>
          <a:endParaRPr lang="en-US"/>
        </a:p>
      </dgm:t>
    </dgm:pt>
    <dgm:pt modelId="{462B4CF6-0C0D-41C3-BC8E-FBEA824E4629}">
      <dgm:prSet/>
      <dgm:spPr/>
      <dgm:t>
        <a:bodyPr/>
        <a:lstStyle/>
        <a:p>
          <a:pPr algn="ctr"/>
          <a:r>
            <a:rPr lang="en-US" dirty="0">
              <a:latin typeface="Times New Roman" panose="02020603050405020304" pitchFamily="18" charset="0"/>
              <a:cs typeface="Times New Roman" panose="02020603050405020304" pitchFamily="18" charset="0"/>
            </a:rPr>
            <a:t>Nixon resigns</a:t>
          </a:r>
        </a:p>
      </dgm:t>
    </dgm:pt>
    <dgm:pt modelId="{7D7615A6-29F3-4D89-94BC-3AF5CD4B70D3}" type="parTrans" cxnId="{0165FC36-6537-4F6D-BB06-2767DFCFA5E4}">
      <dgm:prSet/>
      <dgm:spPr/>
      <dgm:t>
        <a:bodyPr/>
        <a:lstStyle/>
        <a:p>
          <a:pPr algn="ctr"/>
          <a:endParaRPr lang="en-US"/>
        </a:p>
      </dgm:t>
    </dgm:pt>
    <dgm:pt modelId="{082D4420-E5F7-4E06-A59F-F70C12E4340F}" type="sibTrans" cxnId="{0165FC36-6537-4F6D-BB06-2767DFCFA5E4}">
      <dgm:prSet/>
      <dgm:spPr/>
      <dgm:t>
        <a:bodyPr/>
        <a:lstStyle/>
        <a:p>
          <a:pPr algn="ctr"/>
          <a:endParaRPr lang="en-US"/>
        </a:p>
      </dgm:t>
    </dgm:pt>
    <dgm:pt modelId="{C107F3C2-41D8-4EF9-BC39-9419CA7BBC2C}">
      <dgm:prSet custT="1"/>
      <dgm:spPr/>
      <dgm:t>
        <a:bodyPr/>
        <a:lstStyle/>
        <a:p>
          <a:pPr algn="ctr"/>
          <a:r>
            <a:rPr lang="en-US" sz="1100" dirty="0">
              <a:latin typeface="Times New Roman" panose="02020603050405020304" pitchFamily="18" charset="0"/>
              <a:cs typeface="Times New Roman" panose="02020603050405020304" pitchFamily="18" charset="0"/>
            </a:rPr>
            <a:t>August 9, 1974</a:t>
          </a:r>
        </a:p>
      </dgm:t>
    </dgm:pt>
    <dgm:pt modelId="{8C032578-DFA2-4774-8A0D-C4590DCBA503}" type="parTrans" cxnId="{054A19C2-4CA9-4F43-9C28-034692FEA706}">
      <dgm:prSet/>
      <dgm:spPr/>
      <dgm:t>
        <a:bodyPr/>
        <a:lstStyle/>
        <a:p>
          <a:endParaRPr lang="en-US"/>
        </a:p>
      </dgm:t>
    </dgm:pt>
    <dgm:pt modelId="{EA82AC19-4E64-4D9D-B0E0-B7ECF844536C}" type="sibTrans" cxnId="{054A19C2-4CA9-4F43-9C28-034692FEA706}">
      <dgm:prSet/>
      <dgm:spPr/>
      <dgm:t>
        <a:bodyPr/>
        <a:lstStyle/>
        <a:p>
          <a:endParaRPr lang="en-US"/>
        </a:p>
      </dgm:t>
    </dgm:pt>
    <dgm:pt modelId="{D24F6CBA-71B6-4716-92EF-C7665253490E}">
      <dgm:prSet custT="1"/>
      <dgm:spPr/>
      <dgm:t>
        <a:bodyPr/>
        <a:lstStyle/>
        <a:p>
          <a:pPr algn="ctr"/>
          <a:r>
            <a:rPr lang="en-US" sz="1500" dirty="0">
              <a:latin typeface="Times New Roman" panose="02020603050405020304" pitchFamily="18" charset="0"/>
              <a:cs typeface="Times New Roman" panose="02020603050405020304" pitchFamily="18" charset="0"/>
            </a:rPr>
            <a:t>Ford becomes President</a:t>
          </a:r>
        </a:p>
      </dgm:t>
    </dgm:pt>
    <dgm:pt modelId="{23886627-44A5-430A-8954-38F9BAEF3D80}" type="parTrans" cxnId="{D32B28F1-F18A-44EB-9597-9A6680F5313B}">
      <dgm:prSet/>
      <dgm:spPr/>
      <dgm:t>
        <a:bodyPr/>
        <a:lstStyle/>
        <a:p>
          <a:endParaRPr lang="en-US"/>
        </a:p>
      </dgm:t>
    </dgm:pt>
    <dgm:pt modelId="{9017E120-C698-4C87-A576-3DAD9E0A2457}" type="sibTrans" cxnId="{D32B28F1-F18A-44EB-9597-9A6680F5313B}">
      <dgm:prSet/>
      <dgm:spPr/>
      <dgm:t>
        <a:bodyPr/>
        <a:lstStyle/>
        <a:p>
          <a:endParaRPr lang="en-US"/>
        </a:p>
      </dgm:t>
    </dgm:pt>
    <dgm:pt modelId="{502F3F21-1681-4721-8897-282D83B1BD8C}">
      <dgm:prSet custT="1"/>
      <dgm:spPr/>
      <dgm:t>
        <a:bodyPr/>
        <a:lstStyle/>
        <a:p>
          <a:pPr algn="ctr"/>
          <a:r>
            <a:rPr lang="en-US" sz="1100" dirty="0">
              <a:latin typeface="Times New Roman" panose="02020603050405020304" pitchFamily="18" charset="0"/>
              <a:cs typeface="Times New Roman" panose="02020603050405020304" pitchFamily="18" charset="0"/>
            </a:rPr>
            <a:t>December 6, 1973</a:t>
          </a:r>
        </a:p>
      </dgm:t>
    </dgm:pt>
    <dgm:pt modelId="{98C702B3-61CF-42F2-B02A-9D4E01FE792F}" type="parTrans" cxnId="{36F96AB7-D315-467D-8B35-3877AD197087}">
      <dgm:prSet/>
      <dgm:spPr/>
      <dgm:t>
        <a:bodyPr/>
        <a:lstStyle/>
        <a:p>
          <a:endParaRPr lang="en-US"/>
        </a:p>
      </dgm:t>
    </dgm:pt>
    <dgm:pt modelId="{B681113F-B528-45A2-9D61-840D10167FF3}" type="sibTrans" cxnId="{36F96AB7-D315-467D-8B35-3877AD197087}">
      <dgm:prSet/>
      <dgm:spPr/>
      <dgm:t>
        <a:bodyPr/>
        <a:lstStyle/>
        <a:p>
          <a:endParaRPr lang="en-US"/>
        </a:p>
      </dgm:t>
    </dgm:pt>
    <dgm:pt modelId="{2B9116E2-15E2-4C5C-80BF-97DDE31FD707}" type="pres">
      <dgm:prSet presAssocID="{2DEFDD70-C8A1-4A63-A896-FB21999DF7A8}" presName="rootnode" presStyleCnt="0">
        <dgm:presLayoutVars>
          <dgm:chMax/>
          <dgm:chPref/>
          <dgm:dir/>
          <dgm:animLvl val="lvl"/>
        </dgm:presLayoutVars>
      </dgm:prSet>
      <dgm:spPr/>
    </dgm:pt>
    <dgm:pt modelId="{9C1EA4A5-72E7-4B09-8DAB-8BF73EF7E7B1}" type="pres">
      <dgm:prSet presAssocID="{C02B428F-E09B-4AE6-9A6F-95AB560DEE3B}" presName="composite" presStyleCnt="0"/>
      <dgm:spPr/>
    </dgm:pt>
    <dgm:pt modelId="{F76A54C9-4E9A-4D1D-BA52-73824E15CD76}" type="pres">
      <dgm:prSet presAssocID="{C02B428F-E09B-4AE6-9A6F-95AB560DEE3B}" presName="bentUpArrow1" presStyleLbl="alignImgPlace1" presStyleIdx="0" presStyleCnt="4"/>
      <dgm:spPr/>
    </dgm:pt>
    <dgm:pt modelId="{648AD13B-33C5-4999-8978-AEC0825AE1DF}" type="pres">
      <dgm:prSet presAssocID="{C02B428F-E09B-4AE6-9A6F-95AB560DEE3B}" presName="ParentText" presStyleLbl="node1" presStyleIdx="0" presStyleCnt="5">
        <dgm:presLayoutVars>
          <dgm:chMax val="1"/>
          <dgm:chPref val="1"/>
          <dgm:bulletEnabled val="1"/>
        </dgm:presLayoutVars>
      </dgm:prSet>
      <dgm:spPr/>
    </dgm:pt>
    <dgm:pt modelId="{0B3E872F-5F48-4878-8C67-46EF8B5FDCC6}" type="pres">
      <dgm:prSet presAssocID="{C02B428F-E09B-4AE6-9A6F-95AB560DEE3B}" presName="ChildText" presStyleLbl="revTx" presStyleIdx="0" presStyleCnt="5">
        <dgm:presLayoutVars>
          <dgm:chMax val="0"/>
          <dgm:chPref val="0"/>
          <dgm:bulletEnabled val="1"/>
        </dgm:presLayoutVars>
      </dgm:prSet>
      <dgm:spPr/>
    </dgm:pt>
    <dgm:pt modelId="{2796D0A7-C39F-432E-A04E-282E4A3C090E}" type="pres">
      <dgm:prSet presAssocID="{0FC61B8E-2861-481B-AB0D-32B8941750B1}" presName="sibTrans" presStyleCnt="0"/>
      <dgm:spPr/>
    </dgm:pt>
    <dgm:pt modelId="{DA7BEE95-6F3C-44E0-9BBE-C8DB90F595CB}" type="pres">
      <dgm:prSet presAssocID="{51BA042F-54AF-4D8A-A4E7-E399E027EA6D}" presName="composite" presStyleCnt="0"/>
      <dgm:spPr/>
    </dgm:pt>
    <dgm:pt modelId="{EEE4E511-CB10-4923-8147-17B307803429}" type="pres">
      <dgm:prSet presAssocID="{51BA042F-54AF-4D8A-A4E7-E399E027EA6D}" presName="bentUpArrow1" presStyleLbl="alignImgPlace1" presStyleIdx="1" presStyleCnt="4"/>
      <dgm:spPr/>
    </dgm:pt>
    <dgm:pt modelId="{9D4942DA-71BF-4F72-B3A5-417B77421657}" type="pres">
      <dgm:prSet presAssocID="{51BA042F-54AF-4D8A-A4E7-E399E027EA6D}" presName="ParentText" presStyleLbl="node1" presStyleIdx="1" presStyleCnt="5">
        <dgm:presLayoutVars>
          <dgm:chMax val="1"/>
          <dgm:chPref val="1"/>
          <dgm:bulletEnabled val="1"/>
        </dgm:presLayoutVars>
      </dgm:prSet>
      <dgm:spPr/>
    </dgm:pt>
    <dgm:pt modelId="{7352D085-1B3A-4C3B-9682-AC151D80B644}" type="pres">
      <dgm:prSet presAssocID="{51BA042F-54AF-4D8A-A4E7-E399E027EA6D}" presName="ChildText" presStyleLbl="revTx" presStyleIdx="1" presStyleCnt="5">
        <dgm:presLayoutVars>
          <dgm:chMax val="0"/>
          <dgm:chPref val="0"/>
          <dgm:bulletEnabled val="1"/>
        </dgm:presLayoutVars>
      </dgm:prSet>
      <dgm:spPr/>
    </dgm:pt>
    <dgm:pt modelId="{35CDA335-800B-4FF6-82F1-A3F0B862ACB4}" type="pres">
      <dgm:prSet presAssocID="{13D84F88-0639-43B9-8538-5FE398BB6664}" presName="sibTrans" presStyleCnt="0"/>
      <dgm:spPr/>
    </dgm:pt>
    <dgm:pt modelId="{71AF318A-1A80-4E37-AA99-EF850EC490EF}" type="pres">
      <dgm:prSet presAssocID="{8493D674-9895-423B-867B-973E7F421A43}" presName="composite" presStyleCnt="0"/>
      <dgm:spPr/>
    </dgm:pt>
    <dgm:pt modelId="{75A7F4C7-04EE-4DCD-AAFB-7E2F3E5E338F}" type="pres">
      <dgm:prSet presAssocID="{8493D674-9895-423B-867B-973E7F421A43}" presName="bentUpArrow1" presStyleLbl="alignImgPlace1" presStyleIdx="2" presStyleCnt="4"/>
      <dgm:spPr/>
    </dgm:pt>
    <dgm:pt modelId="{FA1FA151-D4BE-43D7-B178-07A47D9B42D9}" type="pres">
      <dgm:prSet presAssocID="{8493D674-9895-423B-867B-973E7F421A43}" presName="ParentText" presStyleLbl="node1" presStyleIdx="2" presStyleCnt="5">
        <dgm:presLayoutVars>
          <dgm:chMax val="1"/>
          <dgm:chPref val="1"/>
          <dgm:bulletEnabled val="1"/>
        </dgm:presLayoutVars>
      </dgm:prSet>
      <dgm:spPr/>
    </dgm:pt>
    <dgm:pt modelId="{4B23ED0E-B1F4-4011-8C7F-000E16E8AB5F}" type="pres">
      <dgm:prSet presAssocID="{8493D674-9895-423B-867B-973E7F421A43}" presName="ChildText" presStyleLbl="revTx" presStyleIdx="2" presStyleCnt="5">
        <dgm:presLayoutVars>
          <dgm:chMax val="0"/>
          <dgm:chPref val="0"/>
          <dgm:bulletEnabled val="1"/>
        </dgm:presLayoutVars>
      </dgm:prSet>
      <dgm:spPr/>
    </dgm:pt>
    <dgm:pt modelId="{D932D4BF-28ED-4796-82E9-FFCF40237636}" type="pres">
      <dgm:prSet presAssocID="{BEBAED3F-0B7A-4972-A820-5B920D978D91}" presName="sibTrans" presStyleCnt="0"/>
      <dgm:spPr/>
    </dgm:pt>
    <dgm:pt modelId="{4066E118-6093-4634-8032-275FD9D5260C}" type="pres">
      <dgm:prSet presAssocID="{462B4CF6-0C0D-41C3-BC8E-FBEA824E4629}" presName="composite" presStyleCnt="0"/>
      <dgm:spPr/>
    </dgm:pt>
    <dgm:pt modelId="{CA3F268D-94A0-4EC9-8360-42198920A711}" type="pres">
      <dgm:prSet presAssocID="{462B4CF6-0C0D-41C3-BC8E-FBEA824E4629}" presName="bentUpArrow1" presStyleLbl="alignImgPlace1" presStyleIdx="3" presStyleCnt="4"/>
      <dgm:spPr/>
    </dgm:pt>
    <dgm:pt modelId="{386C1763-A017-4AD6-B777-5B7BEEC1AD16}" type="pres">
      <dgm:prSet presAssocID="{462B4CF6-0C0D-41C3-BC8E-FBEA824E4629}" presName="ParentText" presStyleLbl="node1" presStyleIdx="3" presStyleCnt="5">
        <dgm:presLayoutVars>
          <dgm:chMax val="1"/>
          <dgm:chPref val="1"/>
          <dgm:bulletEnabled val="1"/>
        </dgm:presLayoutVars>
      </dgm:prSet>
      <dgm:spPr/>
    </dgm:pt>
    <dgm:pt modelId="{092C21EC-686E-4DB6-94EB-460FDDE02DE5}" type="pres">
      <dgm:prSet presAssocID="{462B4CF6-0C0D-41C3-BC8E-FBEA824E4629}" presName="ChildText" presStyleLbl="revTx" presStyleIdx="3" presStyleCnt="5">
        <dgm:presLayoutVars>
          <dgm:chMax val="0"/>
          <dgm:chPref val="0"/>
          <dgm:bulletEnabled val="1"/>
        </dgm:presLayoutVars>
      </dgm:prSet>
      <dgm:spPr/>
    </dgm:pt>
    <dgm:pt modelId="{0BEFBA60-1232-416D-B47E-703C542837B5}" type="pres">
      <dgm:prSet presAssocID="{082D4420-E5F7-4E06-A59F-F70C12E4340F}" presName="sibTrans" presStyleCnt="0"/>
      <dgm:spPr/>
    </dgm:pt>
    <dgm:pt modelId="{A9FBE9EF-AF63-409B-9FEF-0F1E8B653984}" type="pres">
      <dgm:prSet presAssocID="{D24F6CBA-71B6-4716-92EF-C7665253490E}" presName="composite" presStyleCnt="0"/>
      <dgm:spPr/>
    </dgm:pt>
    <dgm:pt modelId="{3EBA7083-D7CA-45C9-96C2-35FCA806819A}" type="pres">
      <dgm:prSet presAssocID="{D24F6CBA-71B6-4716-92EF-C7665253490E}" presName="ParentText" presStyleLbl="node1" presStyleIdx="4" presStyleCnt="5">
        <dgm:presLayoutVars>
          <dgm:chMax val="1"/>
          <dgm:chPref val="1"/>
          <dgm:bulletEnabled val="1"/>
        </dgm:presLayoutVars>
      </dgm:prSet>
      <dgm:spPr/>
    </dgm:pt>
    <dgm:pt modelId="{C04A08C4-56A3-4E4E-9EB8-F6C8F6C03110}" type="pres">
      <dgm:prSet presAssocID="{D24F6CBA-71B6-4716-92EF-C7665253490E}" presName="FinalChildText" presStyleLbl="revTx" presStyleIdx="4" presStyleCnt="5">
        <dgm:presLayoutVars>
          <dgm:chMax val="0"/>
          <dgm:chPref val="0"/>
          <dgm:bulletEnabled val="1"/>
        </dgm:presLayoutVars>
      </dgm:prSet>
      <dgm:spPr/>
    </dgm:pt>
  </dgm:ptLst>
  <dgm:cxnLst>
    <dgm:cxn modelId="{B354C115-24DC-4EA3-989C-1816DD75C845}" type="presOf" srcId="{07D99994-F314-46F7-9C1E-2ED9C3553F49}" destId="{4B23ED0E-B1F4-4011-8C7F-000E16E8AB5F}" srcOrd="0" destOrd="0" presId="urn:microsoft.com/office/officeart/2005/8/layout/StepDownProcess"/>
    <dgm:cxn modelId="{FC1CE428-AFFC-4C2A-9FA4-8F83D99609D5}" type="presOf" srcId="{1DE12C6C-953C-4DE0-A36A-216721AE38DA}" destId="{7352D085-1B3A-4C3B-9682-AC151D80B644}" srcOrd="0" destOrd="0" presId="urn:microsoft.com/office/officeart/2005/8/layout/StepDownProcess"/>
    <dgm:cxn modelId="{9026A635-46F6-4611-A33B-1C3608DBA562}" type="presOf" srcId="{502F3F21-1681-4721-8897-282D83B1BD8C}" destId="{C04A08C4-56A3-4E4E-9EB8-F6C8F6C03110}" srcOrd="0" destOrd="0" presId="urn:microsoft.com/office/officeart/2005/8/layout/StepDownProcess"/>
    <dgm:cxn modelId="{0165FC36-6537-4F6D-BB06-2767DFCFA5E4}" srcId="{2DEFDD70-C8A1-4A63-A896-FB21999DF7A8}" destId="{462B4CF6-0C0D-41C3-BC8E-FBEA824E4629}" srcOrd="3" destOrd="0" parTransId="{7D7615A6-29F3-4D89-94BC-3AF5CD4B70D3}" sibTransId="{082D4420-E5F7-4E06-A59F-F70C12E4340F}"/>
    <dgm:cxn modelId="{F242373B-B8F8-48D5-A353-D08A04FB5A0A}" type="presOf" srcId="{C02B428F-E09B-4AE6-9A6F-95AB560DEE3B}" destId="{648AD13B-33C5-4999-8978-AEC0825AE1DF}" srcOrd="0" destOrd="0" presId="urn:microsoft.com/office/officeart/2005/8/layout/StepDownProcess"/>
    <dgm:cxn modelId="{08FEF143-FFA7-40D1-B2BF-8DDBF9B041DA}" type="presOf" srcId="{03A5B51B-3B8A-41D4-B793-802A6F211F9B}" destId="{0B3E872F-5F48-4878-8C67-46EF8B5FDCC6}" srcOrd="0" destOrd="0" presId="urn:microsoft.com/office/officeart/2005/8/layout/StepDownProcess"/>
    <dgm:cxn modelId="{8FD4EA48-FCFC-4FCF-B1B4-94F3B1EBF7D2}" srcId="{51BA042F-54AF-4D8A-A4E7-E399E027EA6D}" destId="{1DE12C6C-953C-4DE0-A36A-216721AE38DA}" srcOrd="0" destOrd="0" parTransId="{999E9F24-BA7D-45D9-A8CE-8C08200E272D}" sibTransId="{6C887CCE-77D9-4CFD-B7A0-1AB6A6F58111}"/>
    <dgm:cxn modelId="{FD3FEF6D-EDE2-4D3B-8B1B-D6B05C2785E5}" srcId="{8493D674-9895-423B-867B-973E7F421A43}" destId="{07D99994-F314-46F7-9C1E-2ED9C3553F49}" srcOrd="0" destOrd="0" parTransId="{1A331F05-1BAA-42CF-B16A-1D0C62B5B9F3}" sibTransId="{C91C5786-FD37-443F-A719-5FDECBF5C0D9}"/>
    <dgm:cxn modelId="{A67A276F-8466-4B53-850A-32A29DAD0742}" type="presOf" srcId="{8493D674-9895-423B-867B-973E7F421A43}" destId="{FA1FA151-D4BE-43D7-B178-07A47D9B42D9}" srcOrd="0" destOrd="0" presId="urn:microsoft.com/office/officeart/2005/8/layout/StepDownProcess"/>
    <dgm:cxn modelId="{F299FF4F-37CB-48BA-BA60-7ADEAE8A0F3F}" srcId="{2DEFDD70-C8A1-4A63-A896-FB21999DF7A8}" destId="{C02B428F-E09B-4AE6-9A6F-95AB560DEE3B}" srcOrd="0" destOrd="0" parTransId="{ADEEEC50-819A-4D43-8756-1B49A0938C4E}" sibTransId="{0FC61B8E-2861-481B-AB0D-32B8941750B1}"/>
    <dgm:cxn modelId="{74E65951-F25B-4608-A611-2043159DD2B4}" srcId="{C02B428F-E09B-4AE6-9A6F-95AB560DEE3B}" destId="{03A5B51B-3B8A-41D4-B793-802A6F211F9B}" srcOrd="0" destOrd="0" parTransId="{5A24E219-0D36-46C9-BC4C-A79C6D272077}" sibTransId="{7DE54FCC-8087-48CA-9F40-3D13C858F248}"/>
    <dgm:cxn modelId="{61DF097A-15FF-4ECD-A33A-33594B9E6193}" srcId="{2DEFDD70-C8A1-4A63-A896-FB21999DF7A8}" destId="{8493D674-9895-423B-867B-973E7F421A43}" srcOrd="2" destOrd="0" parTransId="{41AE725B-C346-474A-89BD-41C1BF104275}" sibTransId="{BEBAED3F-0B7A-4972-A820-5B920D978D91}"/>
    <dgm:cxn modelId="{50B1CD85-14BF-4F19-9327-15795912D8ED}" type="presOf" srcId="{C107F3C2-41D8-4EF9-BC39-9419CA7BBC2C}" destId="{092C21EC-686E-4DB6-94EB-460FDDE02DE5}" srcOrd="0" destOrd="0" presId="urn:microsoft.com/office/officeart/2005/8/layout/StepDownProcess"/>
    <dgm:cxn modelId="{7FCFFE92-4F6B-4DDC-B63E-444BFCE04180}" type="presOf" srcId="{51BA042F-54AF-4D8A-A4E7-E399E027EA6D}" destId="{9D4942DA-71BF-4F72-B3A5-417B77421657}" srcOrd="0" destOrd="0" presId="urn:microsoft.com/office/officeart/2005/8/layout/StepDownProcess"/>
    <dgm:cxn modelId="{CE4C6BB3-0677-4A51-8EB4-3A618BB1E9A6}" srcId="{2DEFDD70-C8A1-4A63-A896-FB21999DF7A8}" destId="{51BA042F-54AF-4D8A-A4E7-E399E027EA6D}" srcOrd="1" destOrd="0" parTransId="{3E8A689C-70EE-4F8D-B54E-E8F3A3E77715}" sibTransId="{13D84F88-0639-43B9-8538-5FE398BB6664}"/>
    <dgm:cxn modelId="{C51769B5-27B4-47F5-B2DD-A4C5F7F26C81}" type="presOf" srcId="{D24F6CBA-71B6-4716-92EF-C7665253490E}" destId="{3EBA7083-D7CA-45C9-96C2-35FCA806819A}" srcOrd="0" destOrd="0" presId="urn:microsoft.com/office/officeart/2005/8/layout/StepDownProcess"/>
    <dgm:cxn modelId="{36F96AB7-D315-467D-8B35-3877AD197087}" srcId="{D24F6CBA-71B6-4716-92EF-C7665253490E}" destId="{502F3F21-1681-4721-8897-282D83B1BD8C}" srcOrd="0" destOrd="0" parTransId="{98C702B3-61CF-42F2-B02A-9D4E01FE792F}" sibTransId="{B681113F-B528-45A2-9D61-840D10167FF3}"/>
    <dgm:cxn modelId="{054A19C2-4CA9-4F43-9C28-034692FEA706}" srcId="{462B4CF6-0C0D-41C3-BC8E-FBEA824E4629}" destId="{C107F3C2-41D8-4EF9-BC39-9419CA7BBC2C}" srcOrd="0" destOrd="0" parTransId="{8C032578-DFA2-4774-8A0D-C4590DCBA503}" sibTransId="{EA82AC19-4E64-4D9D-B0E0-B7ECF844536C}"/>
    <dgm:cxn modelId="{5ED487CD-4A06-4BF1-B39C-817FCFBC98BF}" type="presOf" srcId="{2DEFDD70-C8A1-4A63-A896-FB21999DF7A8}" destId="{2B9116E2-15E2-4C5C-80BF-97DDE31FD707}" srcOrd="0" destOrd="0" presId="urn:microsoft.com/office/officeart/2005/8/layout/StepDownProcess"/>
    <dgm:cxn modelId="{5ACEECDB-F3CC-4904-BCEB-3FE05827FC31}" type="presOf" srcId="{462B4CF6-0C0D-41C3-BC8E-FBEA824E4629}" destId="{386C1763-A017-4AD6-B777-5B7BEEC1AD16}" srcOrd="0" destOrd="0" presId="urn:microsoft.com/office/officeart/2005/8/layout/StepDownProcess"/>
    <dgm:cxn modelId="{D32B28F1-F18A-44EB-9597-9A6680F5313B}" srcId="{2DEFDD70-C8A1-4A63-A896-FB21999DF7A8}" destId="{D24F6CBA-71B6-4716-92EF-C7665253490E}" srcOrd="4" destOrd="0" parTransId="{23886627-44A5-430A-8954-38F9BAEF3D80}" sibTransId="{9017E120-C698-4C87-A576-3DAD9E0A2457}"/>
    <dgm:cxn modelId="{1D956A77-F259-4FAA-895A-19CE24490DCF}" type="presParOf" srcId="{2B9116E2-15E2-4C5C-80BF-97DDE31FD707}" destId="{9C1EA4A5-72E7-4B09-8DAB-8BF73EF7E7B1}" srcOrd="0" destOrd="0" presId="urn:microsoft.com/office/officeart/2005/8/layout/StepDownProcess"/>
    <dgm:cxn modelId="{0C29D3C1-8B50-4109-9988-630635EFB414}" type="presParOf" srcId="{9C1EA4A5-72E7-4B09-8DAB-8BF73EF7E7B1}" destId="{F76A54C9-4E9A-4D1D-BA52-73824E15CD76}" srcOrd="0" destOrd="0" presId="urn:microsoft.com/office/officeart/2005/8/layout/StepDownProcess"/>
    <dgm:cxn modelId="{84DE7E01-D8FA-4E1B-9E7A-0E6F554CF821}" type="presParOf" srcId="{9C1EA4A5-72E7-4B09-8DAB-8BF73EF7E7B1}" destId="{648AD13B-33C5-4999-8978-AEC0825AE1DF}" srcOrd="1" destOrd="0" presId="urn:microsoft.com/office/officeart/2005/8/layout/StepDownProcess"/>
    <dgm:cxn modelId="{00FC70A1-6942-4E87-85D6-20343F66CC54}" type="presParOf" srcId="{9C1EA4A5-72E7-4B09-8DAB-8BF73EF7E7B1}" destId="{0B3E872F-5F48-4878-8C67-46EF8B5FDCC6}" srcOrd="2" destOrd="0" presId="urn:microsoft.com/office/officeart/2005/8/layout/StepDownProcess"/>
    <dgm:cxn modelId="{FD2A56B5-3DDA-48C1-96ED-A2CF6E49159B}" type="presParOf" srcId="{2B9116E2-15E2-4C5C-80BF-97DDE31FD707}" destId="{2796D0A7-C39F-432E-A04E-282E4A3C090E}" srcOrd="1" destOrd="0" presId="urn:microsoft.com/office/officeart/2005/8/layout/StepDownProcess"/>
    <dgm:cxn modelId="{4D55556A-D99D-44B0-A76D-01A5E21B2394}" type="presParOf" srcId="{2B9116E2-15E2-4C5C-80BF-97DDE31FD707}" destId="{DA7BEE95-6F3C-44E0-9BBE-C8DB90F595CB}" srcOrd="2" destOrd="0" presId="urn:microsoft.com/office/officeart/2005/8/layout/StepDownProcess"/>
    <dgm:cxn modelId="{FF572731-B9E0-4434-B8AC-42485F41FA45}" type="presParOf" srcId="{DA7BEE95-6F3C-44E0-9BBE-C8DB90F595CB}" destId="{EEE4E511-CB10-4923-8147-17B307803429}" srcOrd="0" destOrd="0" presId="urn:microsoft.com/office/officeart/2005/8/layout/StepDownProcess"/>
    <dgm:cxn modelId="{E2689D71-3E4E-4C3D-8711-9F9313F88ACC}" type="presParOf" srcId="{DA7BEE95-6F3C-44E0-9BBE-C8DB90F595CB}" destId="{9D4942DA-71BF-4F72-B3A5-417B77421657}" srcOrd="1" destOrd="0" presId="urn:microsoft.com/office/officeart/2005/8/layout/StepDownProcess"/>
    <dgm:cxn modelId="{DAA7B5D1-1F94-4A37-BAC9-AD6E0FDAFB10}" type="presParOf" srcId="{DA7BEE95-6F3C-44E0-9BBE-C8DB90F595CB}" destId="{7352D085-1B3A-4C3B-9682-AC151D80B644}" srcOrd="2" destOrd="0" presId="urn:microsoft.com/office/officeart/2005/8/layout/StepDownProcess"/>
    <dgm:cxn modelId="{569F4578-74FB-41E2-8A95-0E21BF54C0EC}" type="presParOf" srcId="{2B9116E2-15E2-4C5C-80BF-97DDE31FD707}" destId="{35CDA335-800B-4FF6-82F1-A3F0B862ACB4}" srcOrd="3" destOrd="0" presId="urn:microsoft.com/office/officeart/2005/8/layout/StepDownProcess"/>
    <dgm:cxn modelId="{A7269F19-48AB-491F-A678-D23F79BDE408}" type="presParOf" srcId="{2B9116E2-15E2-4C5C-80BF-97DDE31FD707}" destId="{71AF318A-1A80-4E37-AA99-EF850EC490EF}" srcOrd="4" destOrd="0" presId="urn:microsoft.com/office/officeart/2005/8/layout/StepDownProcess"/>
    <dgm:cxn modelId="{AA1D4FEB-65B5-4DA9-AA56-DB0600FDBF05}" type="presParOf" srcId="{71AF318A-1A80-4E37-AA99-EF850EC490EF}" destId="{75A7F4C7-04EE-4DCD-AAFB-7E2F3E5E338F}" srcOrd="0" destOrd="0" presId="urn:microsoft.com/office/officeart/2005/8/layout/StepDownProcess"/>
    <dgm:cxn modelId="{760FE7D2-7960-48A3-8961-48D1277A7769}" type="presParOf" srcId="{71AF318A-1A80-4E37-AA99-EF850EC490EF}" destId="{FA1FA151-D4BE-43D7-B178-07A47D9B42D9}" srcOrd="1" destOrd="0" presId="urn:microsoft.com/office/officeart/2005/8/layout/StepDownProcess"/>
    <dgm:cxn modelId="{D9509609-E77A-4336-B324-A1D505E660A9}" type="presParOf" srcId="{71AF318A-1A80-4E37-AA99-EF850EC490EF}" destId="{4B23ED0E-B1F4-4011-8C7F-000E16E8AB5F}" srcOrd="2" destOrd="0" presId="urn:microsoft.com/office/officeart/2005/8/layout/StepDownProcess"/>
    <dgm:cxn modelId="{C399499E-FAA1-41D7-A1CC-C6C3CE1E90AD}" type="presParOf" srcId="{2B9116E2-15E2-4C5C-80BF-97DDE31FD707}" destId="{D932D4BF-28ED-4796-82E9-FFCF40237636}" srcOrd="5" destOrd="0" presId="urn:microsoft.com/office/officeart/2005/8/layout/StepDownProcess"/>
    <dgm:cxn modelId="{D9E5AF81-AA9C-4BD7-89F1-70093F5D9C0C}" type="presParOf" srcId="{2B9116E2-15E2-4C5C-80BF-97DDE31FD707}" destId="{4066E118-6093-4634-8032-275FD9D5260C}" srcOrd="6" destOrd="0" presId="urn:microsoft.com/office/officeart/2005/8/layout/StepDownProcess"/>
    <dgm:cxn modelId="{2106890A-6497-48CF-A44D-19672A4D8974}" type="presParOf" srcId="{4066E118-6093-4634-8032-275FD9D5260C}" destId="{CA3F268D-94A0-4EC9-8360-42198920A711}" srcOrd="0" destOrd="0" presId="urn:microsoft.com/office/officeart/2005/8/layout/StepDownProcess"/>
    <dgm:cxn modelId="{FC4F1E36-36E5-4F1E-BEF1-5D6AA7B3B67D}" type="presParOf" srcId="{4066E118-6093-4634-8032-275FD9D5260C}" destId="{386C1763-A017-4AD6-B777-5B7BEEC1AD16}" srcOrd="1" destOrd="0" presId="urn:microsoft.com/office/officeart/2005/8/layout/StepDownProcess"/>
    <dgm:cxn modelId="{80E2EAF3-BB44-4784-A7EF-8092CEB460DD}" type="presParOf" srcId="{4066E118-6093-4634-8032-275FD9D5260C}" destId="{092C21EC-686E-4DB6-94EB-460FDDE02DE5}" srcOrd="2" destOrd="0" presId="urn:microsoft.com/office/officeart/2005/8/layout/StepDownProcess"/>
    <dgm:cxn modelId="{BD0DD2A2-FB78-4495-AFA3-E04701AA9D34}" type="presParOf" srcId="{2B9116E2-15E2-4C5C-80BF-97DDE31FD707}" destId="{0BEFBA60-1232-416D-B47E-703C542837B5}" srcOrd="7" destOrd="0" presId="urn:microsoft.com/office/officeart/2005/8/layout/StepDownProcess"/>
    <dgm:cxn modelId="{730CF677-EB72-4A3B-A1EA-EE17B9E47531}" type="presParOf" srcId="{2B9116E2-15E2-4C5C-80BF-97DDE31FD707}" destId="{A9FBE9EF-AF63-409B-9FEF-0F1E8B653984}" srcOrd="8" destOrd="0" presId="urn:microsoft.com/office/officeart/2005/8/layout/StepDownProcess"/>
    <dgm:cxn modelId="{64ADC658-8889-42D7-9E0B-924F7861D767}" type="presParOf" srcId="{A9FBE9EF-AF63-409B-9FEF-0F1E8B653984}" destId="{3EBA7083-D7CA-45C9-96C2-35FCA806819A}" srcOrd="0" destOrd="0" presId="urn:microsoft.com/office/officeart/2005/8/layout/StepDownProcess"/>
    <dgm:cxn modelId="{F93F88E7-3B12-415A-B404-518395EBF4A9}" type="presParOf" srcId="{A9FBE9EF-AF63-409B-9FEF-0F1E8B653984}" destId="{C04A08C4-56A3-4E4E-9EB8-F6C8F6C03110}" srcOrd="1"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6A54C9-4E9A-4D1D-BA52-73824E15CD76}">
      <dsp:nvSpPr>
        <dsp:cNvPr id="0" name=""/>
        <dsp:cNvSpPr/>
      </dsp:nvSpPr>
      <dsp:spPr>
        <a:xfrm rot="5400000">
          <a:off x="1215296" y="861989"/>
          <a:ext cx="750176" cy="854049"/>
        </a:xfrm>
        <a:prstGeom prst="bentUpArrow">
          <a:avLst>
            <a:gd name="adj1" fmla="val 32840"/>
            <a:gd name="adj2" fmla="val 25000"/>
            <a:gd name="adj3" fmla="val 35780"/>
          </a:avLst>
        </a:prstGeom>
        <a:solidFill>
          <a:schemeClr val="accent1">
            <a:tint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48AD13B-33C5-4999-8978-AEC0825AE1DF}">
      <dsp:nvSpPr>
        <dsp:cNvPr id="0" name=""/>
        <dsp:cNvSpPr/>
      </dsp:nvSpPr>
      <dsp:spPr>
        <a:xfrm>
          <a:off x="1016545" y="30403"/>
          <a:ext cx="1262856" cy="883958"/>
        </a:xfrm>
        <a:prstGeom prst="roundRect">
          <a:avLst>
            <a:gd name="adj" fmla="val 1667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Times New Roman" panose="02020603050405020304" pitchFamily="18" charset="0"/>
              <a:cs typeface="Times New Roman" panose="02020603050405020304" pitchFamily="18" charset="0"/>
            </a:rPr>
            <a:t>Agnew elected VP</a:t>
          </a:r>
        </a:p>
      </dsp:txBody>
      <dsp:txXfrm>
        <a:off x="1059704" y="73562"/>
        <a:ext cx="1176538" cy="797640"/>
      </dsp:txXfrm>
    </dsp:sp>
    <dsp:sp modelId="{0B3E872F-5F48-4878-8C67-46EF8B5FDCC6}">
      <dsp:nvSpPr>
        <dsp:cNvPr id="0" name=""/>
        <dsp:cNvSpPr/>
      </dsp:nvSpPr>
      <dsp:spPr>
        <a:xfrm>
          <a:off x="2279401" y="114709"/>
          <a:ext cx="918481" cy="7144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ctr" anchorCtr="0">
          <a:noAutofit/>
        </a:bodyPr>
        <a:lstStyle/>
        <a:p>
          <a:pPr marL="114300" lvl="1" indent="-114300" algn="ctr" defTabSz="533400">
            <a:lnSpc>
              <a:spcPct val="90000"/>
            </a:lnSpc>
            <a:spcBef>
              <a:spcPct val="0"/>
            </a:spcBef>
            <a:spcAft>
              <a:spcPct val="15000"/>
            </a:spcAft>
            <a:buChar char="•"/>
          </a:pPr>
          <a:r>
            <a:rPr lang="en-US" sz="1200" kern="1200" dirty="0">
              <a:latin typeface="Times New Roman" panose="02020603050405020304" pitchFamily="18" charset="0"/>
              <a:cs typeface="Times New Roman" panose="02020603050405020304" pitchFamily="18" charset="0"/>
            </a:rPr>
            <a:t>1969</a:t>
          </a:r>
        </a:p>
      </dsp:txBody>
      <dsp:txXfrm>
        <a:off x="2279401" y="114709"/>
        <a:ext cx="918481" cy="714454"/>
      </dsp:txXfrm>
    </dsp:sp>
    <dsp:sp modelId="{EEE4E511-CB10-4923-8147-17B307803429}">
      <dsp:nvSpPr>
        <dsp:cNvPr id="0" name=""/>
        <dsp:cNvSpPr/>
      </dsp:nvSpPr>
      <dsp:spPr>
        <a:xfrm rot="5400000">
          <a:off x="2262338" y="1854966"/>
          <a:ext cx="750176" cy="854049"/>
        </a:xfrm>
        <a:prstGeom prst="bentUpArrow">
          <a:avLst>
            <a:gd name="adj1" fmla="val 32840"/>
            <a:gd name="adj2" fmla="val 25000"/>
            <a:gd name="adj3" fmla="val 35780"/>
          </a:avLst>
        </a:prstGeom>
        <a:solidFill>
          <a:schemeClr val="accent1">
            <a:tint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D4942DA-71BF-4F72-B3A5-417B77421657}">
      <dsp:nvSpPr>
        <dsp:cNvPr id="0" name=""/>
        <dsp:cNvSpPr/>
      </dsp:nvSpPr>
      <dsp:spPr>
        <a:xfrm>
          <a:off x="2063587" y="1023380"/>
          <a:ext cx="1262856" cy="883958"/>
        </a:xfrm>
        <a:prstGeom prst="roundRect">
          <a:avLst>
            <a:gd name="adj" fmla="val 1667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Times New Roman" panose="02020603050405020304" pitchFamily="18" charset="0"/>
              <a:cs typeface="Times New Roman" panose="02020603050405020304" pitchFamily="18" charset="0"/>
            </a:rPr>
            <a:t>Agnew resigns</a:t>
          </a:r>
        </a:p>
      </dsp:txBody>
      <dsp:txXfrm>
        <a:off x="2106746" y="1066539"/>
        <a:ext cx="1176538" cy="797640"/>
      </dsp:txXfrm>
    </dsp:sp>
    <dsp:sp modelId="{7352D085-1B3A-4C3B-9682-AC151D80B644}">
      <dsp:nvSpPr>
        <dsp:cNvPr id="0" name=""/>
        <dsp:cNvSpPr/>
      </dsp:nvSpPr>
      <dsp:spPr>
        <a:xfrm>
          <a:off x="3326443" y="1107686"/>
          <a:ext cx="918481" cy="7144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ctr" anchorCtr="0">
          <a:noAutofit/>
        </a:bodyPr>
        <a:lstStyle/>
        <a:p>
          <a:pPr marL="114300" lvl="1" indent="-114300" algn="ctr" defTabSz="533400">
            <a:lnSpc>
              <a:spcPct val="90000"/>
            </a:lnSpc>
            <a:spcBef>
              <a:spcPct val="0"/>
            </a:spcBef>
            <a:spcAft>
              <a:spcPct val="15000"/>
            </a:spcAft>
            <a:buChar char="•"/>
          </a:pPr>
          <a:r>
            <a:rPr lang="en-US" sz="1200" kern="1200" dirty="0">
              <a:latin typeface="Times New Roman" panose="02020603050405020304" pitchFamily="18" charset="0"/>
              <a:cs typeface="Times New Roman" panose="02020603050405020304" pitchFamily="18" charset="0"/>
            </a:rPr>
            <a:t>October 10, 1973</a:t>
          </a:r>
        </a:p>
      </dsp:txBody>
      <dsp:txXfrm>
        <a:off x="3326443" y="1107686"/>
        <a:ext cx="918481" cy="714454"/>
      </dsp:txXfrm>
    </dsp:sp>
    <dsp:sp modelId="{75A7F4C7-04EE-4DCD-AAFB-7E2F3E5E338F}">
      <dsp:nvSpPr>
        <dsp:cNvPr id="0" name=""/>
        <dsp:cNvSpPr/>
      </dsp:nvSpPr>
      <dsp:spPr>
        <a:xfrm rot="5400000">
          <a:off x="3309380" y="2847943"/>
          <a:ext cx="750176" cy="854049"/>
        </a:xfrm>
        <a:prstGeom prst="bentUpArrow">
          <a:avLst>
            <a:gd name="adj1" fmla="val 32840"/>
            <a:gd name="adj2" fmla="val 25000"/>
            <a:gd name="adj3" fmla="val 35780"/>
          </a:avLst>
        </a:prstGeom>
        <a:solidFill>
          <a:schemeClr val="accent1">
            <a:tint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A1FA151-D4BE-43D7-B178-07A47D9B42D9}">
      <dsp:nvSpPr>
        <dsp:cNvPr id="0" name=""/>
        <dsp:cNvSpPr/>
      </dsp:nvSpPr>
      <dsp:spPr>
        <a:xfrm>
          <a:off x="3110628" y="2016357"/>
          <a:ext cx="1262856" cy="883958"/>
        </a:xfrm>
        <a:prstGeom prst="roundRect">
          <a:avLst>
            <a:gd name="adj" fmla="val 1667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Times New Roman" panose="02020603050405020304" pitchFamily="18" charset="0"/>
              <a:cs typeface="Times New Roman" panose="02020603050405020304" pitchFamily="18" charset="0"/>
            </a:rPr>
            <a:t>Ford appointed VP</a:t>
          </a:r>
        </a:p>
      </dsp:txBody>
      <dsp:txXfrm>
        <a:off x="3153787" y="2059516"/>
        <a:ext cx="1176538" cy="797640"/>
      </dsp:txXfrm>
    </dsp:sp>
    <dsp:sp modelId="{4B23ED0E-B1F4-4011-8C7F-000E16E8AB5F}">
      <dsp:nvSpPr>
        <dsp:cNvPr id="0" name=""/>
        <dsp:cNvSpPr/>
      </dsp:nvSpPr>
      <dsp:spPr>
        <a:xfrm>
          <a:off x="4373484" y="2100662"/>
          <a:ext cx="918481" cy="7144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ctr" anchorCtr="0">
          <a:noAutofit/>
        </a:bodyPr>
        <a:lstStyle/>
        <a:p>
          <a:pPr marL="114300" lvl="1" indent="-114300" algn="ctr" defTabSz="533400">
            <a:lnSpc>
              <a:spcPct val="90000"/>
            </a:lnSpc>
            <a:spcBef>
              <a:spcPct val="0"/>
            </a:spcBef>
            <a:spcAft>
              <a:spcPct val="15000"/>
            </a:spcAft>
            <a:buChar char="•"/>
          </a:pPr>
          <a:r>
            <a:rPr lang="en-US" sz="1200" kern="1200" dirty="0">
              <a:latin typeface="Times New Roman" panose="02020603050405020304" pitchFamily="18" charset="0"/>
              <a:cs typeface="Times New Roman" panose="02020603050405020304" pitchFamily="18" charset="0"/>
            </a:rPr>
            <a:t>December 6, 1973</a:t>
          </a:r>
        </a:p>
      </dsp:txBody>
      <dsp:txXfrm>
        <a:off x="4373484" y="2100662"/>
        <a:ext cx="918481" cy="714454"/>
      </dsp:txXfrm>
    </dsp:sp>
    <dsp:sp modelId="{CA3F268D-94A0-4EC9-8360-42198920A711}">
      <dsp:nvSpPr>
        <dsp:cNvPr id="0" name=""/>
        <dsp:cNvSpPr/>
      </dsp:nvSpPr>
      <dsp:spPr>
        <a:xfrm rot="5400000">
          <a:off x="4356422" y="3840920"/>
          <a:ext cx="750176" cy="854049"/>
        </a:xfrm>
        <a:prstGeom prst="bentUpArrow">
          <a:avLst>
            <a:gd name="adj1" fmla="val 32840"/>
            <a:gd name="adj2" fmla="val 25000"/>
            <a:gd name="adj3" fmla="val 35780"/>
          </a:avLst>
        </a:prstGeom>
        <a:solidFill>
          <a:schemeClr val="accent1">
            <a:tint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86C1763-A017-4AD6-B777-5B7BEEC1AD16}">
      <dsp:nvSpPr>
        <dsp:cNvPr id="0" name=""/>
        <dsp:cNvSpPr/>
      </dsp:nvSpPr>
      <dsp:spPr>
        <a:xfrm>
          <a:off x="4157670" y="3009334"/>
          <a:ext cx="1262856" cy="883958"/>
        </a:xfrm>
        <a:prstGeom prst="roundRect">
          <a:avLst>
            <a:gd name="adj" fmla="val 1667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Times New Roman" panose="02020603050405020304" pitchFamily="18" charset="0"/>
              <a:cs typeface="Times New Roman" panose="02020603050405020304" pitchFamily="18" charset="0"/>
            </a:rPr>
            <a:t>Nixon resigns</a:t>
          </a:r>
        </a:p>
      </dsp:txBody>
      <dsp:txXfrm>
        <a:off x="4200829" y="3052493"/>
        <a:ext cx="1176538" cy="797640"/>
      </dsp:txXfrm>
    </dsp:sp>
    <dsp:sp modelId="{092C21EC-686E-4DB6-94EB-460FDDE02DE5}">
      <dsp:nvSpPr>
        <dsp:cNvPr id="0" name=""/>
        <dsp:cNvSpPr/>
      </dsp:nvSpPr>
      <dsp:spPr>
        <a:xfrm>
          <a:off x="5420526" y="3093639"/>
          <a:ext cx="918481" cy="7144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ctr" anchorCtr="0">
          <a:noAutofit/>
        </a:bodyPr>
        <a:lstStyle/>
        <a:p>
          <a:pPr marL="57150" lvl="1" indent="-57150" algn="ctr" defTabSz="488950">
            <a:lnSpc>
              <a:spcPct val="90000"/>
            </a:lnSpc>
            <a:spcBef>
              <a:spcPct val="0"/>
            </a:spcBef>
            <a:spcAft>
              <a:spcPct val="15000"/>
            </a:spcAft>
            <a:buChar char="•"/>
          </a:pPr>
          <a:r>
            <a:rPr lang="en-US" sz="1100" kern="1200" dirty="0">
              <a:latin typeface="Times New Roman" panose="02020603050405020304" pitchFamily="18" charset="0"/>
              <a:cs typeface="Times New Roman" panose="02020603050405020304" pitchFamily="18" charset="0"/>
            </a:rPr>
            <a:t>August 9, 1974</a:t>
          </a:r>
        </a:p>
      </dsp:txBody>
      <dsp:txXfrm>
        <a:off x="5420526" y="3093639"/>
        <a:ext cx="918481" cy="714454"/>
      </dsp:txXfrm>
    </dsp:sp>
    <dsp:sp modelId="{3EBA7083-D7CA-45C9-96C2-35FCA806819A}">
      <dsp:nvSpPr>
        <dsp:cNvPr id="0" name=""/>
        <dsp:cNvSpPr/>
      </dsp:nvSpPr>
      <dsp:spPr>
        <a:xfrm>
          <a:off x="5204712" y="4002310"/>
          <a:ext cx="1262856" cy="883958"/>
        </a:xfrm>
        <a:prstGeom prst="roundRect">
          <a:avLst>
            <a:gd name="adj" fmla="val 1667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latin typeface="Times New Roman" panose="02020603050405020304" pitchFamily="18" charset="0"/>
              <a:cs typeface="Times New Roman" panose="02020603050405020304" pitchFamily="18" charset="0"/>
            </a:rPr>
            <a:t>Ford becomes President</a:t>
          </a:r>
        </a:p>
      </dsp:txBody>
      <dsp:txXfrm>
        <a:off x="5247871" y="4045469"/>
        <a:ext cx="1176538" cy="797640"/>
      </dsp:txXfrm>
    </dsp:sp>
    <dsp:sp modelId="{C04A08C4-56A3-4E4E-9EB8-F6C8F6C03110}">
      <dsp:nvSpPr>
        <dsp:cNvPr id="0" name=""/>
        <dsp:cNvSpPr/>
      </dsp:nvSpPr>
      <dsp:spPr>
        <a:xfrm>
          <a:off x="6467568" y="4086616"/>
          <a:ext cx="918481" cy="7144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ctr" anchorCtr="0">
          <a:noAutofit/>
        </a:bodyPr>
        <a:lstStyle/>
        <a:p>
          <a:pPr marL="57150" lvl="1" indent="-57150" algn="ctr" defTabSz="488950">
            <a:lnSpc>
              <a:spcPct val="90000"/>
            </a:lnSpc>
            <a:spcBef>
              <a:spcPct val="0"/>
            </a:spcBef>
            <a:spcAft>
              <a:spcPct val="15000"/>
            </a:spcAft>
            <a:buChar char="•"/>
          </a:pPr>
          <a:r>
            <a:rPr lang="en-US" sz="1100" kern="1200" dirty="0">
              <a:latin typeface="Times New Roman" panose="02020603050405020304" pitchFamily="18" charset="0"/>
              <a:cs typeface="Times New Roman" panose="02020603050405020304" pitchFamily="18" charset="0"/>
            </a:rPr>
            <a:t>December 6, 1973</a:t>
          </a:r>
        </a:p>
      </dsp:txBody>
      <dsp:txXfrm>
        <a:off x="6467568" y="4086616"/>
        <a:ext cx="918481" cy="714454"/>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67023AF3-F9C9-4E12-B772-F1375274581A}" type="datetimeFigureOut">
              <a:rPr lang="en-US" smtClean="0"/>
              <a:t>11/13/2018</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AE708F89-BABC-46B9-914D-19510703FB27}" type="slidenum">
              <a:rPr lang="en-US" smtClean="0"/>
              <a:t>‹#›</a:t>
            </a:fld>
            <a:endParaRPr lang="en-US" dirty="0"/>
          </a:p>
        </p:txBody>
      </p:sp>
    </p:spTree>
    <p:extLst>
      <p:ext uri="{BB962C8B-B14F-4D97-AF65-F5344CB8AC3E}">
        <p14:creationId xmlns:p14="http://schemas.microsoft.com/office/powerpoint/2010/main" val="313818868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11/13/2018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history.com/topics/us-presidents/richard-m-nixon" TargetMode="External"/><Relationship Id="rId2" Type="http://schemas.openxmlformats.org/officeDocument/2006/relationships/hyperlink" Target="https://www.history.com/topics/us-presidents/gerald-r-ford" TargetMode="External"/><Relationship Id="rId1" Type="http://schemas.openxmlformats.org/officeDocument/2006/relationships/slideLayout" Target="../slideLayouts/slideLayout2.xml"/><Relationship Id="rId4" Type="http://schemas.openxmlformats.org/officeDocument/2006/relationships/hyperlink" Target="https://www.history.com/this-day-in-history/vice-president-agnew-resigns"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onlinelibrary.wiley.com/doi/10.1080/09652149738484"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thekennedyforum.org/parity/"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patrickjkennedy.net/" TargetMode="External"/><Relationship Id="rId2" Type="http://schemas.openxmlformats.org/officeDocument/2006/relationships/hyperlink" Target="https://www.cbsnews.com/news/patrick-kennedy-on-alcoholism-mental-health-60-minutes/"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file:///C:\Users\pjh0057\Downloads\Life_in_Recovery_Survey3%20(1).pdf" TargetMode="External"/><Relationship Id="rId2" Type="http://schemas.openxmlformats.org/officeDocument/2006/relationships/hyperlink" Target="http://www.ndri.org/researchers.html"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ashleytreatment.org/"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ashleytreatment.org/about/history/"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www.bing.com/search?q=Center+for+Advanced+Study+in+the+Behavioral+Sciences%20wikipedia&amp;FORM=WIKIR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www.drugabuse.gov/"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ww.tedmed.com/talks/show?id=309096" TargetMode="External"/><Relationship Id="rId2" Type="http://schemas.openxmlformats.org/officeDocument/2006/relationships/hyperlink" Target="https://www.cbsnews.com/news/hooked-why-bad-habits-are-hard-to-break/"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facingaddiction.org/tunein"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hyperlink" Target="https://aaagnostica.org/wp-content/uploads/2012/10/Remaking-A-Man.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quod.lib.umich.edu/cgi/t/text/text-idx?c=evans;cc=evans;view=toc;idno=N32312.0001.001"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2A22E-EEEB-45CF-82BE-78D31F2D3B47}"/>
              </a:ext>
            </a:extLst>
          </p:cNvPr>
          <p:cNvSpPr>
            <a:spLocks noGrp="1"/>
          </p:cNvSpPr>
          <p:nvPr>
            <p:ph type="ctrTitle"/>
          </p:nvPr>
        </p:nvSpPr>
        <p:spPr/>
        <p:txBody>
          <a:bodyPr/>
          <a:lstStyle/>
          <a:p>
            <a:r>
              <a:rPr lang="en-US" dirty="0">
                <a:solidFill>
                  <a:schemeClr val="accent1">
                    <a:lumMod val="75000"/>
                  </a:schemeClr>
                </a:solidFill>
              </a:rPr>
              <a:t>The History of </a:t>
            </a:r>
            <a:br>
              <a:rPr lang="en-US" dirty="0">
                <a:solidFill>
                  <a:schemeClr val="accent1">
                    <a:lumMod val="75000"/>
                  </a:schemeClr>
                </a:solidFill>
              </a:rPr>
            </a:br>
            <a:r>
              <a:rPr lang="en-US" dirty="0">
                <a:solidFill>
                  <a:schemeClr val="accent1">
                    <a:lumMod val="75000"/>
                  </a:schemeClr>
                </a:solidFill>
              </a:rPr>
              <a:t>Addiction &amp; Recovery</a:t>
            </a:r>
          </a:p>
        </p:txBody>
      </p:sp>
    </p:spTree>
    <p:extLst>
      <p:ext uri="{BB962C8B-B14F-4D97-AF65-F5344CB8AC3E}">
        <p14:creationId xmlns:p14="http://schemas.microsoft.com/office/powerpoint/2010/main" val="2515978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D4DD7-5194-4F5E-BFB8-CCEE37E7655B}"/>
              </a:ext>
            </a:extLst>
          </p:cNvPr>
          <p:cNvSpPr>
            <a:spLocks noGrp="1"/>
          </p:cNvSpPr>
          <p:nvPr>
            <p:ph type="title"/>
          </p:nvPr>
        </p:nvSpPr>
        <p:spPr/>
        <p:txBody>
          <a:bodyPr>
            <a:normAutofit/>
          </a:bodyPr>
          <a:lstStyle/>
          <a:p>
            <a:r>
              <a:rPr lang="en-US" b="1" dirty="0"/>
              <a:t>Michael Botticelli</a:t>
            </a:r>
            <a:br>
              <a:rPr lang="en-US" dirty="0"/>
            </a:br>
            <a:r>
              <a:rPr lang="en-US" dirty="0"/>
              <a:t>(January 2, 1958 –  </a:t>
            </a:r>
          </a:p>
        </p:txBody>
      </p:sp>
      <p:sp>
        <p:nvSpPr>
          <p:cNvPr id="3" name="Content Placeholder 2">
            <a:extLst>
              <a:ext uri="{FF2B5EF4-FFF2-40B4-BE49-F238E27FC236}">
                <a16:creationId xmlns:a16="http://schemas.microsoft.com/office/drawing/2014/main" id="{B859D38B-E0F9-432C-B370-E39CEDEBB3F2}"/>
              </a:ext>
            </a:extLst>
          </p:cNvPr>
          <p:cNvSpPr>
            <a:spLocks noGrp="1"/>
          </p:cNvSpPr>
          <p:nvPr>
            <p:ph idx="1"/>
          </p:nvPr>
        </p:nvSpPr>
        <p:spPr/>
        <p:txBody>
          <a:bodyPr/>
          <a:lstStyle/>
          <a:p>
            <a:r>
              <a:rPr lang="en-US" dirty="0"/>
              <a:t>Known as the Drug Czar, Michael Botticelli was director of the White House Office of National Drug Control Policy (ONDCP) during the Obama administration. Botticelli began his position in March 2014 and completed this position in January 2017.</a:t>
            </a:r>
          </a:p>
          <a:p>
            <a:r>
              <a:rPr lang="en-US" dirty="0"/>
              <a:t>Botticelli, one of the leading addiction experts in the United States, was born in 1958 in Troy, New York. While in office Botticelli was open about being gay man who was in recovery from addiction.</a:t>
            </a:r>
          </a:p>
          <a:p>
            <a:r>
              <a:rPr lang="en-US" dirty="0"/>
              <a:t>Currently, Botticelli is the Executive Director for the Grayken Center for Addiction at Boston Medical Center. Prior to his term with the White House he also worked in Boston as Director of Substance Abuse Services at the Massachusetts Department of Public Health. </a:t>
            </a:r>
          </a:p>
        </p:txBody>
      </p:sp>
    </p:spTree>
    <p:extLst>
      <p:ext uri="{BB962C8B-B14F-4D97-AF65-F5344CB8AC3E}">
        <p14:creationId xmlns:p14="http://schemas.microsoft.com/office/powerpoint/2010/main" val="16456374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80E60-1E19-45B7-A3F1-AEF968695DE0}"/>
              </a:ext>
            </a:extLst>
          </p:cNvPr>
          <p:cNvSpPr>
            <a:spLocks noGrp="1"/>
          </p:cNvSpPr>
          <p:nvPr>
            <p:ph type="title"/>
          </p:nvPr>
        </p:nvSpPr>
        <p:spPr/>
        <p:txBody>
          <a:bodyPr>
            <a:normAutofit/>
          </a:bodyPr>
          <a:lstStyle/>
          <a:p>
            <a:r>
              <a:rPr lang="en-US" b="1" dirty="0"/>
              <a:t>Betty Ford</a:t>
            </a:r>
            <a:br>
              <a:rPr lang="en-US" dirty="0"/>
            </a:br>
            <a:r>
              <a:rPr lang="en-US" dirty="0"/>
              <a:t>(April 8, 1918 – July 8, 2011)</a:t>
            </a:r>
          </a:p>
        </p:txBody>
      </p:sp>
      <p:sp>
        <p:nvSpPr>
          <p:cNvPr id="4" name="Rectangle 2">
            <a:extLst>
              <a:ext uri="{FF2B5EF4-FFF2-40B4-BE49-F238E27FC236}">
                <a16:creationId xmlns:a16="http://schemas.microsoft.com/office/drawing/2014/main" id="{6F07FAF3-4442-4B39-BA58-28FB2BC028F9}"/>
              </a:ext>
            </a:extLst>
          </p:cNvPr>
          <p:cNvSpPr>
            <a:spLocks noChangeArrowheads="1"/>
          </p:cNvSpPr>
          <p:nvPr/>
        </p:nvSpPr>
        <p:spPr bwMode="auto">
          <a:xfrm>
            <a:off x="296562" y="81663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5" name="Diagram 4">
            <a:extLst>
              <a:ext uri="{FF2B5EF4-FFF2-40B4-BE49-F238E27FC236}">
                <a16:creationId xmlns:a16="http://schemas.microsoft.com/office/drawing/2014/main" id="{460036CD-DDAD-4CEE-9311-1E8DAA8B4F39}"/>
              </a:ext>
            </a:extLst>
          </p:cNvPr>
          <p:cNvGraphicFramePr/>
          <p:nvPr>
            <p:extLst>
              <p:ext uri="{D42A27DB-BD31-4B8C-83A1-F6EECF244321}">
                <p14:modId xmlns:p14="http://schemas.microsoft.com/office/powerpoint/2010/main" val="3181096828"/>
              </p:ext>
            </p:extLst>
          </p:nvPr>
        </p:nvGraphicFramePr>
        <p:xfrm>
          <a:off x="1107532" y="1930400"/>
          <a:ext cx="8402595" cy="49166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3">
            <a:extLst>
              <a:ext uri="{FF2B5EF4-FFF2-40B4-BE49-F238E27FC236}">
                <a16:creationId xmlns:a16="http://schemas.microsoft.com/office/drawing/2014/main" id="{296EE3CE-4EDE-4CAF-BDD6-20A9EF32E0E8}"/>
              </a:ext>
            </a:extLst>
          </p:cNvPr>
          <p:cNvSpPr>
            <a:spLocks noChangeArrowheads="1"/>
          </p:cNvSpPr>
          <p:nvPr/>
        </p:nvSpPr>
        <p:spPr bwMode="auto">
          <a:xfrm>
            <a:off x="296562" y="58077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7838045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84FD12-9927-417B-A8A7-D57C1CFC552D}"/>
              </a:ext>
            </a:extLst>
          </p:cNvPr>
          <p:cNvSpPr>
            <a:spLocks noGrp="1"/>
          </p:cNvSpPr>
          <p:nvPr>
            <p:ph idx="1"/>
          </p:nvPr>
        </p:nvSpPr>
        <p:spPr>
          <a:xfrm>
            <a:off x="677334" y="716693"/>
            <a:ext cx="8596668" cy="5324670"/>
          </a:xfrm>
        </p:spPr>
        <p:txBody>
          <a:bodyPr>
            <a:normAutofit/>
          </a:bodyPr>
          <a:lstStyle/>
          <a:p>
            <a:r>
              <a:rPr lang="en-US" dirty="0"/>
              <a:t>Betty Ford was first lady of the United States, married to Gerald Ford. Gerald Ford became the acting President after the Nixon resignation. </a:t>
            </a:r>
          </a:p>
          <a:p>
            <a:r>
              <a:rPr lang="en-US" dirty="0"/>
              <a:t>Betty Ford was born in Chicago, Illinois. A noted event in her life was the death of her father when she was 16 years old. Her father died of asphyxiation from carbon monoxide. Ford indicated there was not clarification if her the death of her father was suicide or accidental. </a:t>
            </a:r>
          </a:p>
          <a:p>
            <a:r>
              <a:rPr lang="en-US" dirty="0"/>
              <a:t>Ford was married in 1942 to a traveling salesman, but the two divorced. In 1948 Betty and married two weeks prior to the election where Gerald Ford was elected as a United States Congressman.</a:t>
            </a:r>
          </a:p>
          <a:p>
            <a:r>
              <a:rPr lang="en-US" dirty="0"/>
              <a:t>As First Lady, Betty Ford spearheaded equal rights for women, abortion, and divorce. She was a more outspoken First Lady than the previous. </a:t>
            </a:r>
          </a:p>
          <a:p>
            <a:r>
              <a:rPr lang="en-US" dirty="0"/>
              <a:t>After President Ford’s term in the White House ended, Mrs. Ford’s drinking increased. Former President Ford and their daughter intervened and Mrs. Ford entered treatment on April 11, 1978 at the Long Beach Naval Hospital. </a:t>
            </a:r>
          </a:p>
          <a:p>
            <a:endParaRPr lang="en-US" dirty="0"/>
          </a:p>
        </p:txBody>
      </p:sp>
    </p:spTree>
    <p:extLst>
      <p:ext uri="{BB962C8B-B14F-4D97-AF65-F5344CB8AC3E}">
        <p14:creationId xmlns:p14="http://schemas.microsoft.com/office/powerpoint/2010/main" val="35490625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746F5B-AC8B-4626-97B0-475C8BF4EA7D}"/>
              </a:ext>
            </a:extLst>
          </p:cNvPr>
          <p:cNvSpPr>
            <a:spLocks noGrp="1"/>
          </p:cNvSpPr>
          <p:nvPr>
            <p:ph idx="1"/>
          </p:nvPr>
        </p:nvSpPr>
        <p:spPr>
          <a:xfrm>
            <a:off x="677334" y="691979"/>
            <a:ext cx="8596668" cy="5349384"/>
          </a:xfrm>
        </p:spPr>
        <p:txBody>
          <a:bodyPr>
            <a:normAutofit fontScale="92500" lnSpcReduction="10000"/>
          </a:bodyPr>
          <a:lstStyle/>
          <a:p>
            <a:r>
              <a:rPr lang="en-US" dirty="0"/>
              <a:t>In 1978, when Betty Ford was 60-years old, she was candid and public about her admission to treatment for alcohol and prescription medication (MacPherson &amp; Radcliffe, 1978).</a:t>
            </a:r>
          </a:p>
          <a:p>
            <a:r>
              <a:rPr lang="en-US" dirty="0"/>
              <a:t>Following her treatment, Mrs. Ford realized there were no treatment centers to address the specific needs of women. She began raising funds to open a non-profit treatment center in Rancho Mirage, California. In 1982 The Betty Ford Center was opened. Mrs. Ford served on the Board of Directors until 2005. To this day, 50% of the center is dedicated to serving women (National First Ladies Library, n.d.).</a:t>
            </a:r>
          </a:p>
          <a:p>
            <a:r>
              <a:rPr lang="en-US" dirty="0"/>
              <a:t>In 1983 the organization created a family program for children. Any child can attend the program, regardless of his or her ability to pay. The program was designed to teach children: </a:t>
            </a:r>
          </a:p>
          <a:p>
            <a:pPr lvl="1"/>
            <a:r>
              <a:rPr lang="en-US" dirty="0"/>
              <a:t>Addiction is not their fault</a:t>
            </a:r>
          </a:p>
          <a:p>
            <a:pPr lvl="1"/>
            <a:r>
              <a:rPr lang="en-US" dirty="0"/>
              <a:t>They are not alone</a:t>
            </a:r>
          </a:p>
          <a:p>
            <a:pPr lvl="1"/>
            <a:r>
              <a:rPr lang="en-US" dirty="0"/>
              <a:t>There are healthy ways to cope with the pain and difficulties they face at home (Hazelden Betty Ford, 2018).</a:t>
            </a:r>
          </a:p>
          <a:p>
            <a:r>
              <a:rPr lang="en-US" dirty="0"/>
              <a:t>To note her frank character, in 1997 Mrs. Ford was interviewed by Lesley Stahl for 60 Minutes. She began the interview by saying, “Hello, I’m an alcoholic and an addict” (Stahl, 1997).</a:t>
            </a:r>
          </a:p>
          <a:p>
            <a:endParaRPr lang="en-US" dirty="0"/>
          </a:p>
        </p:txBody>
      </p:sp>
    </p:spTree>
    <p:extLst>
      <p:ext uri="{BB962C8B-B14F-4D97-AF65-F5344CB8AC3E}">
        <p14:creationId xmlns:p14="http://schemas.microsoft.com/office/powerpoint/2010/main" val="18883562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7D5A7-3C6E-49CA-8AA2-8A1DE2DAB70C}"/>
              </a:ext>
            </a:extLst>
          </p:cNvPr>
          <p:cNvSpPr>
            <a:spLocks noGrp="1"/>
          </p:cNvSpPr>
          <p:nvPr>
            <p:ph type="title"/>
          </p:nvPr>
        </p:nvSpPr>
        <p:spPr/>
        <p:txBody>
          <a:bodyPr/>
          <a:lstStyle/>
          <a:p>
            <a:r>
              <a:rPr lang="en-US" dirty="0"/>
              <a:t>Of Interest</a:t>
            </a:r>
          </a:p>
        </p:txBody>
      </p:sp>
      <p:sp>
        <p:nvSpPr>
          <p:cNvPr id="3" name="Content Placeholder 2">
            <a:extLst>
              <a:ext uri="{FF2B5EF4-FFF2-40B4-BE49-F238E27FC236}">
                <a16:creationId xmlns:a16="http://schemas.microsoft.com/office/drawing/2014/main" id="{A76E8BF6-1FB5-4866-A78D-DB182F592556}"/>
              </a:ext>
            </a:extLst>
          </p:cNvPr>
          <p:cNvSpPr>
            <a:spLocks noGrp="1"/>
          </p:cNvSpPr>
          <p:nvPr>
            <p:ph idx="1"/>
          </p:nvPr>
        </p:nvSpPr>
        <p:spPr/>
        <p:txBody>
          <a:bodyPr/>
          <a:lstStyle/>
          <a:p>
            <a:r>
              <a:rPr lang="en-US" dirty="0"/>
              <a:t>History Channel </a:t>
            </a:r>
            <a:r>
              <a:rPr lang="en-US" u="sng" dirty="0">
                <a:hlinkClick r:id="rId2"/>
              </a:rPr>
              <a:t>show</a:t>
            </a:r>
            <a:r>
              <a:rPr lang="en-US" dirty="0"/>
              <a:t> about Gerald Ford. </a:t>
            </a:r>
          </a:p>
          <a:p>
            <a:r>
              <a:rPr lang="en-US" dirty="0"/>
              <a:t>History Channel </a:t>
            </a:r>
            <a:r>
              <a:rPr lang="en-US" u="sng" dirty="0">
                <a:hlinkClick r:id="rId3"/>
              </a:rPr>
              <a:t>show</a:t>
            </a:r>
            <a:r>
              <a:rPr lang="en-US" dirty="0"/>
              <a:t> about Richard Nixon.</a:t>
            </a:r>
          </a:p>
          <a:p>
            <a:r>
              <a:rPr lang="en-US" dirty="0"/>
              <a:t>History Channel </a:t>
            </a:r>
            <a:r>
              <a:rPr lang="en-US" u="sng" dirty="0">
                <a:hlinkClick r:id="rId4"/>
              </a:rPr>
              <a:t>information</a:t>
            </a:r>
            <a:r>
              <a:rPr lang="en-US" dirty="0"/>
              <a:t> about Spiro Agnew.</a:t>
            </a:r>
          </a:p>
        </p:txBody>
      </p:sp>
    </p:spTree>
    <p:extLst>
      <p:ext uri="{BB962C8B-B14F-4D97-AF65-F5344CB8AC3E}">
        <p14:creationId xmlns:p14="http://schemas.microsoft.com/office/powerpoint/2010/main" val="35828005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55BDA-39EA-4C10-9687-CF58B30D994A}"/>
              </a:ext>
            </a:extLst>
          </p:cNvPr>
          <p:cNvSpPr>
            <a:spLocks noGrp="1"/>
          </p:cNvSpPr>
          <p:nvPr>
            <p:ph type="title"/>
          </p:nvPr>
        </p:nvSpPr>
        <p:spPr/>
        <p:txBody>
          <a:bodyPr>
            <a:normAutofit/>
          </a:bodyPr>
          <a:lstStyle/>
          <a:p>
            <a:r>
              <a:rPr lang="en-US" b="1" dirty="0"/>
              <a:t>Harold Hughes</a:t>
            </a:r>
            <a:br>
              <a:rPr lang="en-US" dirty="0"/>
            </a:br>
            <a:r>
              <a:rPr lang="en-US" dirty="0"/>
              <a:t>(February 10, 1922 – October 23, 1996)</a:t>
            </a:r>
          </a:p>
        </p:txBody>
      </p:sp>
      <p:sp>
        <p:nvSpPr>
          <p:cNvPr id="3" name="Content Placeholder 2">
            <a:extLst>
              <a:ext uri="{FF2B5EF4-FFF2-40B4-BE49-F238E27FC236}">
                <a16:creationId xmlns:a16="http://schemas.microsoft.com/office/drawing/2014/main" id="{D7433BED-959E-473D-ACBC-A1B8AFFC78E9}"/>
              </a:ext>
            </a:extLst>
          </p:cNvPr>
          <p:cNvSpPr>
            <a:spLocks noGrp="1"/>
          </p:cNvSpPr>
          <p:nvPr>
            <p:ph idx="1"/>
          </p:nvPr>
        </p:nvSpPr>
        <p:spPr/>
        <p:txBody>
          <a:bodyPr>
            <a:normAutofit/>
          </a:bodyPr>
          <a:lstStyle/>
          <a:p>
            <a:r>
              <a:rPr lang="en-US" dirty="0"/>
              <a:t>Harold Hughes joined the United States Army in 1942 and served in combat during World War II. He was medically discharged from the Army in July 1945 due to contracting malaria while in service. </a:t>
            </a:r>
          </a:p>
          <a:p>
            <a:r>
              <a:rPr lang="en-US" dirty="0"/>
              <a:t>The impact of the war is likely the reason for Hughes heavy drinking and suicide attempt after his discharge. </a:t>
            </a:r>
          </a:p>
          <a:p>
            <a:r>
              <a:rPr lang="en-US" dirty="0"/>
              <a:t>In 1954 Harold Hughes began recovery from Alcohol Use Disorder. He used AA as his pathway to recovery. Hughes drove a semi, which led him to serve as the Iowa State Commerce Commissioner from 1959 – 1962.  </a:t>
            </a:r>
          </a:p>
          <a:p>
            <a:r>
              <a:rPr lang="en-US" dirty="0"/>
              <a:t>Hughes was the 36</a:t>
            </a:r>
            <a:r>
              <a:rPr lang="en-US" baseline="30000" dirty="0"/>
              <a:t>th</a:t>
            </a:r>
            <a:r>
              <a:rPr lang="en-US" dirty="0"/>
              <a:t> Governor of Iowa from 1960 – 1969. He was also a United States Senator for Iowa from 1969 – 1975. </a:t>
            </a:r>
          </a:p>
          <a:p>
            <a:endParaRPr lang="en-US" dirty="0"/>
          </a:p>
        </p:txBody>
      </p:sp>
    </p:spTree>
    <p:extLst>
      <p:ext uri="{BB962C8B-B14F-4D97-AF65-F5344CB8AC3E}">
        <p14:creationId xmlns:p14="http://schemas.microsoft.com/office/powerpoint/2010/main" val="42185110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EFAE89-FD97-4D58-A64F-84BA51460457}"/>
              </a:ext>
            </a:extLst>
          </p:cNvPr>
          <p:cNvSpPr>
            <a:spLocks noGrp="1"/>
          </p:cNvSpPr>
          <p:nvPr>
            <p:ph idx="1"/>
          </p:nvPr>
        </p:nvSpPr>
        <p:spPr>
          <a:xfrm>
            <a:off x="677334" y="691979"/>
            <a:ext cx="8596668" cy="5349384"/>
          </a:xfrm>
        </p:spPr>
        <p:txBody>
          <a:bodyPr/>
          <a:lstStyle/>
          <a:p>
            <a:r>
              <a:rPr lang="en-US" dirty="0"/>
              <a:t>While serving in the United States Senate, Hughes authored the Comprehensive Alcohol Abuse and Alcoholism Prevention, Treatment, and Rehabilitation Act of 1970 (Porter, 2011) now called the Hughes Act. This piece of legislation established the National Institute on Alcohol Abuse and Alcoholism (NIAAA), part of the National Institute of Health (NIH). </a:t>
            </a:r>
          </a:p>
          <a:p>
            <a:r>
              <a:rPr lang="en-US" dirty="0"/>
              <a:t>While in the Senate, Hughes also convinced a military committee to offer substance use treatment to active duty military members and sponsored legislation preventing employers from discriminating against a person seeking treatment for substances.</a:t>
            </a:r>
          </a:p>
          <a:p>
            <a:r>
              <a:rPr lang="en-US" dirty="0"/>
              <a:t>In 1979 Hughes wrote about his alcohol use disorder with author Dick Schneider. The book is called Harold E. Hughes: The Man from Ida Grove.</a:t>
            </a:r>
          </a:p>
          <a:p>
            <a:pPr marL="0" indent="0">
              <a:buNone/>
            </a:pPr>
            <a:endParaRPr lang="en-US" dirty="0"/>
          </a:p>
          <a:p>
            <a:pPr marL="0" indent="0">
              <a:buNone/>
            </a:pPr>
            <a:r>
              <a:rPr lang="en-US" dirty="0"/>
              <a:t>Review the 1997 </a:t>
            </a:r>
            <a:r>
              <a:rPr lang="en-US" u="sng" dirty="0">
                <a:hlinkClick r:id="rId2"/>
              </a:rPr>
              <a:t>Journal Interview</a:t>
            </a:r>
            <a:r>
              <a:rPr lang="en-US" dirty="0"/>
              <a:t> from Addiction, Conversation with Senator Harold Hughes.</a:t>
            </a:r>
          </a:p>
        </p:txBody>
      </p:sp>
    </p:spTree>
    <p:extLst>
      <p:ext uri="{BB962C8B-B14F-4D97-AF65-F5344CB8AC3E}">
        <p14:creationId xmlns:p14="http://schemas.microsoft.com/office/powerpoint/2010/main" val="38754486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5BE25-110A-4504-8AD0-BC538D2AB440}"/>
              </a:ext>
            </a:extLst>
          </p:cNvPr>
          <p:cNvSpPr>
            <a:spLocks noGrp="1"/>
          </p:cNvSpPr>
          <p:nvPr>
            <p:ph type="title"/>
          </p:nvPr>
        </p:nvSpPr>
        <p:spPr/>
        <p:txBody>
          <a:bodyPr>
            <a:normAutofit/>
          </a:bodyPr>
          <a:lstStyle/>
          <a:p>
            <a:r>
              <a:rPr lang="en-US" b="1" dirty="0"/>
              <a:t>Carl Jung</a:t>
            </a:r>
            <a:br>
              <a:rPr lang="en-US" dirty="0"/>
            </a:br>
            <a:r>
              <a:rPr lang="en-US" dirty="0"/>
              <a:t>(July 26, 1875 – June 6, 1961)</a:t>
            </a:r>
          </a:p>
        </p:txBody>
      </p:sp>
      <p:sp>
        <p:nvSpPr>
          <p:cNvPr id="3" name="Content Placeholder 2">
            <a:extLst>
              <a:ext uri="{FF2B5EF4-FFF2-40B4-BE49-F238E27FC236}">
                <a16:creationId xmlns:a16="http://schemas.microsoft.com/office/drawing/2014/main" id="{0ED31A0D-C108-4722-A276-C7B93A175D06}"/>
              </a:ext>
            </a:extLst>
          </p:cNvPr>
          <p:cNvSpPr>
            <a:spLocks noGrp="1"/>
          </p:cNvSpPr>
          <p:nvPr>
            <p:ph idx="1"/>
          </p:nvPr>
        </p:nvSpPr>
        <p:spPr/>
        <p:txBody>
          <a:bodyPr/>
          <a:lstStyle/>
          <a:p>
            <a:r>
              <a:rPr lang="en-US" dirty="0"/>
              <a:t>Carl Jung was born in Switzerland and is the founder of Analytic Psychology. Early in his career, Jung worked at the Asylum at the University of Zurich. Jung worked with Sigmund Freud and was thought of as Freud’s successor, but, Jung did not agree with all of Freud’s work. </a:t>
            </a:r>
          </a:p>
          <a:p>
            <a:r>
              <a:rPr lang="en-US" dirty="0"/>
              <a:t>One of Jung’s more notable pieces of work was his division of people into two types: Introverts and Extroverts. He is also the psychologist attributed with developing the theory related to the Collective Unconscious and the theory of Archetypes (The Editors of Encyclopedia Britannica, 1998).</a:t>
            </a:r>
          </a:p>
        </p:txBody>
      </p:sp>
    </p:spTree>
    <p:extLst>
      <p:ext uri="{BB962C8B-B14F-4D97-AF65-F5344CB8AC3E}">
        <p14:creationId xmlns:p14="http://schemas.microsoft.com/office/powerpoint/2010/main" val="9400881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E4DEB9-92E7-4A80-A82E-4869E9D4628F}"/>
              </a:ext>
            </a:extLst>
          </p:cNvPr>
          <p:cNvSpPr>
            <a:spLocks noGrp="1"/>
          </p:cNvSpPr>
          <p:nvPr>
            <p:ph idx="1"/>
          </p:nvPr>
        </p:nvSpPr>
        <p:spPr>
          <a:xfrm>
            <a:off x="702047" y="1532783"/>
            <a:ext cx="8596668" cy="3792433"/>
          </a:xfrm>
        </p:spPr>
        <p:txBody>
          <a:bodyPr/>
          <a:lstStyle/>
          <a:p>
            <a:r>
              <a:rPr lang="en-US" dirty="0"/>
              <a:t>Jung’s contribution to addiction and recovery began when Jung treated a man name Roland Hazzard in the 1930’s. Hazzard suffered from Alcohol Use Disorder. Jung explained to Hazzard the importance of what Alcoholics Anonymous calls a “vital spiritual experience” (1976, p. 26). When Hazzard returned to the United States after being treated by Carl Jung in Switzerland, he began attending the Oxford Groups.</a:t>
            </a:r>
          </a:p>
          <a:p>
            <a:r>
              <a:rPr lang="en-US" dirty="0"/>
              <a:t>Jung understood alcohol not only changed the way a person felt but alcohol could also mask distress (Addenbrooke, n.d.).</a:t>
            </a:r>
          </a:p>
          <a:p>
            <a:r>
              <a:rPr lang="en-US" dirty="0"/>
              <a:t>A great deal of Jung’s work was related to dreams and not addiction specific, yet, interesting, nonetheless. </a:t>
            </a:r>
          </a:p>
        </p:txBody>
      </p:sp>
    </p:spTree>
    <p:extLst>
      <p:ext uri="{BB962C8B-B14F-4D97-AF65-F5344CB8AC3E}">
        <p14:creationId xmlns:p14="http://schemas.microsoft.com/office/powerpoint/2010/main" val="41931083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E3362-3C8E-41D0-B1E5-DE0698B07E38}"/>
              </a:ext>
            </a:extLst>
          </p:cNvPr>
          <p:cNvSpPr>
            <a:spLocks noGrp="1"/>
          </p:cNvSpPr>
          <p:nvPr>
            <p:ph type="title"/>
          </p:nvPr>
        </p:nvSpPr>
        <p:spPr/>
        <p:txBody>
          <a:bodyPr>
            <a:normAutofit/>
          </a:bodyPr>
          <a:lstStyle/>
          <a:p>
            <a:r>
              <a:rPr lang="en-US" b="1" dirty="0"/>
              <a:t>Patrick Kennedy</a:t>
            </a:r>
            <a:br>
              <a:rPr lang="en-US" dirty="0"/>
            </a:br>
            <a:r>
              <a:rPr lang="en-US" dirty="0"/>
              <a:t>(July 14, 1967 – </a:t>
            </a:r>
          </a:p>
        </p:txBody>
      </p:sp>
      <p:sp>
        <p:nvSpPr>
          <p:cNvPr id="3" name="Content Placeholder 2">
            <a:extLst>
              <a:ext uri="{FF2B5EF4-FFF2-40B4-BE49-F238E27FC236}">
                <a16:creationId xmlns:a16="http://schemas.microsoft.com/office/drawing/2014/main" id="{921408A7-9A82-4B2F-8B72-AE2C5216B350}"/>
              </a:ext>
            </a:extLst>
          </p:cNvPr>
          <p:cNvSpPr>
            <a:spLocks noGrp="1"/>
          </p:cNvSpPr>
          <p:nvPr>
            <p:ph idx="1"/>
          </p:nvPr>
        </p:nvSpPr>
        <p:spPr>
          <a:xfrm>
            <a:off x="677334" y="2397211"/>
            <a:ext cx="8596668" cy="3644151"/>
          </a:xfrm>
        </p:spPr>
        <p:txBody>
          <a:bodyPr/>
          <a:lstStyle/>
          <a:p>
            <a:r>
              <a:rPr lang="en-US" dirty="0"/>
              <a:t>From 1995 – 2001, Patrick Kennedy represented Rhode Island as a Congressman. Patrick was an advocate for decreasing stigma against mental illness and Substance Use Disorder. One of the more notable of his accomplishments was co-authoring and pushing through the Mental Health Parity and Addiction Equity Act. Kennedy, a democrat, co-authored this bill with Jim Ramstad, a republican. </a:t>
            </a:r>
          </a:p>
          <a:p>
            <a:r>
              <a:rPr lang="en-US" dirty="0"/>
              <a:t>Mental Health Parity and Addiction Equity Act requires insurance to cover brain disorders, such as mental illness and Substance Use Disorder, in the same way as all other medical issues. Read the </a:t>
            </a:r>
            <a:r>
              <a:rPr lang="en-US" u="sng" dirty="0">
                <a:hlinkClick r:id="rId2"/>
              </a:rPr>
              <a:t>provisions</a:t>
            </a:r>
            <a:r>
              <a:rPr lang="en-US" dirty="0"/>
              <a:t> in the Parity Act. </a:t>
            </a:r>
          </a:p>
          <a:p>
            <a:pPr marL="0" indent="0">
              <a:buNone/>
            </a:pPr>
            <a:endParaRPr lang="en-US" dirty="0"/>
          </a:p>
        </p:txBody>
      </p:sp>
    </p:spTree>
    <p:extLst>
      <p:ext uri="{BB962C8B-B14F-4D97-AF65-F5344CB8AC3E}">
        <p14:creationId xmlns:p14="http://schemas.microsoft.com/office/powerpoint/2010/main" val="2837156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DA1A1-4FCE-4B01-BA81-26D2E577EB48}"/>
              </a:ext>
            </a:extLst>
          </p:cNvPr>
          <p:cNvSpPr>
            <a:spLocks noGrp="1"/>
          </p:cNvSpPr>
          <p:nvPr>
            <p:ph type="title"/>
          </p:nvPr>
        </p:nvSpPr>
        <p:spPr/>
        <p:txBody>
          <a:bodyPr/>
          <a:lstStyle/>
          <a:p>
            <a:r>
              <a:rPr lang="en-US" dirty="0"/>
              <a:t>Objectives</a:t>
            </a:r>
          </a:p>
        </p:txBody>
      </p:sp>
      <p:sp>
        <p:nvSpPr>
          <p:cNvPr id="3" name="Content Placeholder 2">
            <a:extLst>
              <a:ext uri="{FF2B5EF4-FFF2-40B4-BE49-F238E27FC236}">
                <a16:creationId xmlns:a16="http://schemas.microsoft.com/office/drawing/2014/main" id="{2556E157-3D3E-405B-AB13-5C0E7FB408AC}"/>
              </a:ext>
            </a:extLst>
          </p:cNvPr>
          <p:cNvSpPr>
            <a:spLocks noGrp="1"/>
          </p:cNvSpPr>
          <p:nvPr>
            <p:ph idx="1"/>
          </p:nvPr>
        </p:nvSpPr>
        <p:spPr/>
        <p:txBody>
          <a:bodyPr/>
          <a:lstStyle/>
          <a:p>
            <a:pPr marL="0" indent="0">
              <a:buNone/>
            </a:pPr>
            <a:endParaRPr lang="en-US" dirty="0"/>
          </a:p>
          <a:p>
            <a:pPr lvl="0"/>
            <a:r>
              <a:rPr lang="en-US" dirty="0"/>
              <a:t>Recall the definition of recovery as developed by Substance Abuse Mental Health Services Administration’s (SAMHSA);</a:t>
            </a:r>
          </a:p>
          <a:p>
            <a:pPr lvl="0"/>
            <a:r>
              <a:rPr lang="en-US" dirty="0"/>
              <a:t>Discover who represents you in the state of Texas and nation; </a:t>
            </a:r>
          </a:p>
          <a:p>
            <a:pPr lvl="0"/>
            <a:r>
              <a:rPr lang="en-US" dirty="0"/>
              <a:t>Recall 3 of the significant people discussed in this module; and</a:t>
            </a:r>
          </a:p>
          <a:p>
            <a:pPr lvl="0"/>
            <a:r>
              <a:rPr lang="en-US" dirty="0"/>
              <a:t>Recognize 5 of the agencies mentioned in this module.</a:t>
            </a:r>
          </a:p>
          <a:p>
            <a:pPr marL="0" indent="0">
              <a:buNone/>
            </a:pPr>
            <a:endParaRPr lang="en-US" dirty="0"/>
          </a:p>
        </p:txBody>
      </p:sp>
    </p:spTree>
    <p:extLst>
      <p:ext uri="{BB962C8B-B14F-4D97-AF65-F5344CB8AC3E}">
        <p14:creationId xmlns:p14="http://schemas.microsoft.com/office/powerpoint/2010/main" val="24053665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64BAAC-5C35-4372-8FB1-4F1DA730723A}"/>
              </a:ext>
            </a:extLst>
          </p:cNvPr>
          <p:cNvSpPr>
            <a:spLocks noGrp="1"/>
          </p:cNvSpPr>
          <p:nvPr>
            <p:ph idx="1"/>
          </p:nvPr>
        </p:nvSpPr>
        <p:spPr>
          <a:xfrm>
            <a:off x="677334" y="1378051"/>
            <a:ext cx="8596668" cy="4101898"/>
          </a:xfrm>
        </p:spPr>
        <p:txBody>
          <a:bodyPr/>
          <a:lstStyle/>
          <a:p>
            <a:r>
              <a:rPr lang="en-US" dirty="0"/>
              <a:t>Patrick is the son of Ted Kennedy, the well-known brother of the assassinated US President John F. Kennedy. Most believed Patrick would spend his life in politics, as so many of his family members did. However, following the death of his father, Patrick announced his intention not to run for office again. Patrick was five years into his own, very public, recovery from substance use disorder and mental illness. You can watch his </a:t>
            </a:r>
            <a:r>
              <a:rPr lang="en-US" u="sng" dirty="0">
                <a:hlinkClick r:id="rId2"/>
              </a:rPr>
              <a:t>conversation</a:t>
            </a:r>
            <a:r>
              <a:rPr lang="en-US" dirty="0"/>
              <a:t> with Lesley Stahl, in a 60 Minutes interview, discussing the reason he would not run for office again. </a:t>
            </a:r>
          </a:p>
          <a:p>
            <a:r>
              <a:rPr lang="en-US" dirty="0"/>
              <a:t>Since leaving office in 2001, Patrick has become one of the foremost advocates on mental health. Visit his </a:t>
            </a:r>
            <a:r>
              <a:rPr lang="en-US" u="sng" dirty="0">
                <a:hlinkClick r:id="rId3"/>
              </a:rPr>
              <a:t>website</a:t>
            </a:r>
            <a:r>
              <a:rPr lang="en-US" dirty="0"/>
              <a:t> to gain insight into his agenda. </a:t>
            </a:r>
          </a:p>
          <a:p>
            <a:r>
              <a:rPr lang="en-US" dirty="0"/>
              <a:t>Jim Ramstad is a Congressman who represented Minnesota from 1991 – 2009. Ramstad was also public about his recovery. </a:t>
            </a:r>
          </a:p>
        </p:txBody>
      </p:sp>
    </p:spTree>
    <p:extLst>
      <p:ext uri="{BB962C8B-B14F-4D97-AF65-F5344CB8AC3E}">
        <p14:creationId xmlns:p14="http://schemas.microsoft.com/office/powerpoint/2010/main" val="20890323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5E381-0621-4AF3-A249-A0B3AF296B09}"/>
              </a:ext>
            </a:extLst>
          </p:cNvPr>
          <p:cNvSpPr>
            <a:spLocks noGrp="1"/>
          </p:cNvSpPr>
          <p:nvPr>
            <p:ph type="title"/>
          </p:nvPr>
        </p:nvSpPr>
        <p:spPr/>
        <p:txBody>
          <a:bodyPr/>
          <a:lstStyle/>
          <a:p>
            <a:r>
              <a:rPr lang="en-US" b="1" dirty="0"/>
              <a:t>Alexandre Laudet</a:t>
            </a:r>
            <a:endParaRPr lang="en-US" dirty="0"/>
          </a:p>
        </p:txBody>
      </p:sp>
      <p:sp>
        <p:nvSpPr>
          <p:cNvPr id="3" name="Content Placeholder 2">
            <a:extLst>
              <a:ext uri="{FF2B5EF4-FFF2-40B4-BE49-F238E27FC236}">
                <a16:creationId xmlns:a16="http://schemas.microsoft.com/office/drawing/2014/main" id="{EBEBD01C-D78C-48D6-A087-6A8809A36D5B}"/>
              </a:ext>
            </a:extLst>
          </p:cNvPr>
          <p:cNvSpPr>
            <a:spLocks noGrp="1"/>
          </p:cNvSpPr>
          <p:nvPr>
            <p:ph idx="1"/>
          </p:nvPr>
        </p:nvSpPr>
        <p:spPr/>
        <p:txBody>
          <a:bodyPr/>
          <a:lstStyle/>
          <a:p>
            <a:r>
              <a:rPr lang="en-US" dirty="0"/>
              <a:t>Dr. Laudet is internationally known. She conducts research on addiction and recovery. She is one of the first to research the impact of Collegiate Recovery programs on college and university campuses. </a:t>
            </a:r>
          </a:p>
          <a:p>
            <a:r>
              <a:rPr lang="en-US" dirty="0"/>
              <a:t>Dr. Laudet is the founder and Director of the Center for the Study of Addictions and Recovery at the National Development and Research Institutes, Inc. (</a:t>
            </a:r>
            <a:r>
              <a:rPr lang="en-US" u="sng" dirty="0">
                <a:hlinkClick r:id="rId2"/>
              </a:rPr>
              <a:t>NDRI</a:t>
            </a:r>
            <a:r>
              <a:rPr lang="en-US" dirty="0"/>
              <a:t>) and speaks internationally. </a:t>
            </a:r>
          </a:p>
          <a:p>
            <a:r>
              <a:rPr lang="en-US" dirty="0"/>
              <a:t>Her research is peer reviewed and she serves as Associate Editor for two scientific journals. </a:t>
            </a:r>
          </a:p>
          <a:p>
            <a:r>
              <a:rPr lang="en-US" dirty="0"/>
              <a:t>Review the Life in Recovery report on </a:t>
            </a:r>
            <a:r>
              <a:rPr lang="en-US" u="sng" dirty="0">
                <a:hlinkClick r:id="rId3"/>
              </a:rPr>
              <a:t>survey</a:t>
            </a:r>
            <a:r>
              <a:rPr lang="en-US" dirty="0"/>
              <a:t> findings prepared for FAVOR by Laudet. </a:t>
            </a:r>
          </a:p>
        </p:txBody>
      </p:sp>
    </p:spTree>
    <p:extLst>
      <p:ext uri="{BB962C8B-B14F-4D97-AF65-F5344CB8AC3E}">
        <p14:creationId xmlns:p14="http://schemas.microsoft.com/office/powerpoint/2010/main" val="42135343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9C29D-2E99-4CA8-BF87-3700E4DEDEFA}"/>
              </a:ext>
            </a:extLst>
          </p:cNvPr>
          <p:cNvSpPr>
            <a:spLocks noGrp="1"/>
          </p:cNvSpPr>
          <p:nvPr>
            <p:ph type="title"/>
          </p:nvPr>
        </p:nvSpPr>
        <p:spPr/>
        <p:txBody>
          <a:bodyPr>
            <a:normAutofit/>
          </a:bodyPr>
          <a:lstStyle/>
          <a:p>
            <a:r>
              <a:rPr lang="en-US" b="1" dirty="0"/>
              <a:t>Father Martin</a:t>
            </a:r>
            <a:br>
              <a:rPr lang="en-US" dirty="0"/>
            </a:br>
            <a:r>
              <a:rPr lang="en-US" dirty="0"/>
              <a:t>(October 12, 1924 – March 9, 2009)</a:t>
            </a:r>
          </a:p>
        </p:txBody>
      </p:sp>
      <p:sp>
        <p:nvSpPr>
          <p:cNvPr id="3" name="Content Placeholder 2">
            <a:extLst>
              <a:ext uri="{FF2B5EF4-FFF2-40B4-BE49-F238E27FC236}">
                <a16:creationId xmlns:a16="http://schemas.microsoft.com/office/drawing/2014/main" id="{E786D485-1627-43E3-A82C-1D2299484139}"/>
              </a:ext>
            </a:extLst>
          </p:cNvPr>
          <p:cNvSpPr>
            <a:spLocks noGrp="1"/>
          </p:cNvSpPr>
          <p:nvPr>
            <p:ph idx="1"/>
          </p:nvPr>
        </p:nvSpPr>
        <p:spPr/>
        <p:txBody>
          <a:bodyPr/>
          <a:lstStyle/>
          <a:p>
            <a:r>
              <a:rPr lang="en-US" dirty="0"/>
              <a:t>Born in Baltimore, Maryland, Joseph Martin was a Catholic priest, in recovery from alcohol use disorder, and was a world renowned speaker. Most people who were in treatment in the 1970’s – 1990’s likely saw at least one of his videos. His charismatic and captivating personality provided him an ability to educate people with addiction and their families in a way many others were unable. </a:t>
            </a:r>
          </a:p>
          <a:p>
            <a:r>
              <a:rPr lang="en-US" dirty="0"/>
              <a:t> </a:t>
            </a:r>
          </a:p>
          <a:p>
            <a:r>
              <a:rPr lang="en-US" dirty="0"/>
              <a:t>Father Martin is definitely one of the pioneers in the addiction and recovery field. He was one of the most vocal, and loveable, advocates decreasing stigma of his time. </a:t>
            </a:r>
          </a:p>
        </p:txBody>
      </p:sp>
    </p:spTree>
    <p:extLst>
      <p:ext uri="{BB962C8B-B14F-4D97-AF65-F5344CB8AC3E}">
        <p14:creationId xmlns:p14="http://schemas.microsoft.com/office/powerpoint/2010/main" val="32328778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BF74C0-8927-4EBA-8D30-4B22FAD0B9C3}"/>
              </a:ext>
            </a:extLst>
          </p:cNvPr>
          <p:cNvSpPr>
            <a:spLocks noGrp="1"/>
          </p:cNvSpPr>
          <p:nvPr>
            <p:ph idx="1"/>
          </p:nvPr>
        </p:nvSpPr>
        <p:spPr>
          <a:xfrm>
            <a:off x="677334" y="1383957"/>
            <a:ext cx="8596668" cy="4657406"/>
          </a:xfrm>
        </p:spPr>
        <p:txBody>
          <a:bodyPr>
            <a:normAutofit/>
          </a:bodyPr>
          <a:lstStyle/>
          <a:p>
            <a:r>
              <a:rPr lang="en-US" dirty="0"/>
              <a:t>Father Martin founded Kelly Productions, a film production company, in 1972.  </a:t>
            </a:r>
          </a:p>
          <a:p>
            <a:r>
              <a:rPr lang="en-US" dirty="0"/>
              <a:t>In 1983 Father Martin and his friend Mae Abraham founded a treatment center called Ashley. </a:t>
            </a:r>
          </a:p>
          <a:p>
            <a:r>
              <a:rPr lang="en-US" dirty="0"/>
              <a:t>Ashley is located in on the Chesapeake Bay in Northern Maryland. </a:t>
            </a:r>
          </a:p>
          <a:p>
            <a:endParaRPr lang="en-US" dirty="0"/>
          </a:p>
          <a:p>
            <a:r>
              <a:rPr lang="en-US" dirty="0"/>
              <a:t>Today </a:t>
            </a:r>
            <a:r>
              <a:rPr lang="en-US" u="sng" dirty="0">
                <a:hlinkClick r:id="rId2"/>
              </a:rPr>
              <a:t>Ashley</a:t>
            </a:r>
            <a:r>
              <a:rPr lang="en-US" dirty="0"/>
              <a:t> offers: </a:t>
            </a:r>
          </a:p>
          <a:p>
            <a:pPr lvl="1"/>
            <a:r>
              <a:rPr lang="en-US" dirty="0"/>
              <a:t>Medication Assisted Treatment: </a:t>
            </a:r>
          </a:p>
          <a:p>
            <a:pPr lvl="1"/>
            <a:r>
              <a:rPr lang="en-US" dirty="0"/>
              <a:t>Psychological and Psychiatric Care: </a:t>
            </a:r>
          </a:p>
          <a:p>
            <a:pPr lvl="1"/>
            <a:r>
              <a:rPr lang="en-US" dirty="0"/>
              <a:t>Clinical Care: </a:t>
            </a:r>
          </a:p>
          <a:p>
            <a:pPr lvl="1"/>
            <a:r>
              <a:rPr lang="en-US" dirty="0"/>
              <a:t>Holistic Care; and </a:t>
            </a:r>
          </a:p>
          <a:p>
            <a:pPr lvl="1"/>
            <a:r>
              <a:rPr lang="en-US" dirty="0"/>
              <a:t>Gender specific programs. </a:t>
            </a:r>
          </a:p>
          <a:p>
            <a:endParaRPr lang="en-US" dirty="0"/>
          </a:p>
        </p:txBody>
      </p:sp>
    </p:spTree>
    <p:extLst>
      <p:ext uri="{BB962C8B-B14F-4D97-AF65-F5344CB8AC3E}">
        <p14:creationId xmlns:p14="http://schemas.microsoft.com/office/powerpoint/2010/main" val="23621892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42349-A600-465D-8EA9-0D02FA5CA7A8}"/>
              </a:ext>
            </a:extLst>
          </p:cNvPr>
          <p:cNvSpPr>
            <a:spLocks noGrp="1"/>
          </p:cNvSpPr>
          <p:nvPr>
            <p:ph type="title"/>
          </p:nvPr>
        </p:nvSpPr>
        <p:spPr/>
        <p:txBody>
          <a:bodyPr/>
          <a:lstStyle/>
          <a:p>
            <a:r>
              <a:rPr lang="en-US" dirty="0"/>
              <a:t>Chalk Talk </a:t>
            </a:r>
          </a:p>
        </p:txBody>
      </p:sp>
      <p:sp>
        <p:nvSpPr>
          <p:cNvPr id="3" name="Content Placeholder 2">
            <a:extLst>
              <a:ext uri="{FF2B5EF4-FFF2-40B4-BE49-F238E27FC236}">
                <a16:creationId xmlns:a16="http://schemas.microsoft.com/office/drawing/2014/main" id="{14B96C5A-778E-4124-9A64-A9FBF0ADCBB0}"/>
              </a:ext>
            </a:extLst>
          </p:cNvPr>
          <p:cNvSpPr>
            <a:spLocks noGrp="1"/>
          </p:cNvSpPr>
          <p:nvPr>
            <p:ph idx="1"/>
          </p:nvPr>
        </p:nvSpPr>
        <p:spPr>
          <a:xfrm>
            <a:off x="677334" y="2160589"/>
            <a:ext cx="8596668" cy="3880773"/>
          </a:xfrm>
        </p:spPr>
        <p:txBody>
          <a:bodyPr/>
          <a:lstStyle/>
          <a:p>
            <a:r>
              <a:rPr lang="en-US" dirty="0"/>
              <a:t>a </a:t>
            </a:r>
            <a:r>
              <a:rPr lang="en-US" u="sng" dirty="0">
                <a:hlinkClick r:id="rId2"/>
              </a:rPr>
              <a:t>clip</a:t>
            </a:r>
            <a:r>
              <a:rPr lang="en-US" dirty="0"/>
              <a:t> </a:t>
            </a:r>
          </a:p>
        </p:txBody>
      </p:sp>
    </p:spTree>
    <p:extLst>
      <p:ext uri="{BB962C8B-B14F-4D97-AF65-F5344CB8AC3E}">
        <p14:creationId xmlns:p14="http://schemas.microsoft.com/office/powerpoint/2010/main" val="31985035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A5EEC-10B7-4168-BEE3-66C3AA1D6F5E}"/>
              </a:ext>
            </a:extLst>
          </p:cNvPr>
          <p:cNvSpPr>
            <a:spLocks noGrp="1"/>
          </p:cNvSpPr>
          <p:nvPr>
            <p:ph type="title"/>
          </p:nvPr>
        </p:nvSpPr>
        <p:spPr/>
        <p:txBody>
          <a:bodyPr>
            <a:normAutofit/>
          </a:bodyPr>
          <a:lstStyle/>
          <a:p>
            <a:r>
              <a:rPr lang="en-US" b="1" dirty="0"/>
              <a:t>Benjamin Rush</a:t>
            </a:r>
            <a:br>
              <a:rPr lang="en-US" dirty="0"/>
            </a:br>
            <a:r>
              <a:rPr lang="en-US" dirty="0"/>
              <a:t>(January 4, 1746 – April 19, 1813)</a:t>
            </a:r>
          </a:p>
        </p:txBody>
      </p:sp>
      <p:sp>
        <p:nvSpPr>
          <p:cNvPr id="3" name="Content Placeholder 2">
            <a:extLst>
              <a:ext uri="{FF2B5EF4-FFF2-40B4-BE49-F238E27FC236}">
                <a16:creationId xmlns:a16="http://schemas.microsoft.com/office/drawing/2014/main" id="{5615ABAF-FF08-42D5-968A-CA78A1A231AF}"/>
              </a:ext>
            </a:extLst>
          </p:cNvPr>
          <p:cNvSpPr>
            <a:spLocks noGrp="1"/>
          </p:cNvSpPr>
          <p:nvPr>
            <p:ph idx="1"/>
          </p:nvPr>
        </p:nvSpPr>
        <p:spPr/>
        <p:txBody>
          <a:bodyPr>
            <a:normAutofit lnSpcReduction="10000"/>
          </a:bodyPr>
          <a:lstStyle/>
          <a:p>
            <a:r>
              <a:rPr lang="en-US" dirty="0"/>
              <a:t>Benjamin Rush was one of the signers of the United States Declaration of Independence. He was a graduate of Princeton University, The University of Edinburgh, and West Nottingham Academy. </a:t>
            </a:r>
          </a:p>
          <a:p>
            <a:r>
              <a:rPr lang="en-US" dirty="0"/>
              <a:t>Rush was a medical doctor, politician, and educator. He founded Dickinson College in Carlisle, Pennsylvania in 1783 and Franklin College in Lancaster, Pennsylvania in 1787. </a:t>
            </a:r>
          </a:p>
          <a:p>
            <a:r>
              <a:rPr lang="en-US" dirty="0"/>
              <a:t>Rush wrote prolifically about the dangers of and campaigned against hard drinking. </a:t>
            </a:r>
          </a:p>
          <a:p>
            <a:r>
              <a:rPr lang="en-US" dirty="0"/>
              <a:t>You can view a NIH journal article written by B.S. Katcher, Benjamin Rush’s educational campaign against hard drinking. This article also provides access to the volumes Rush wrote on the subject.</a:t>
            </a:r>
          </a:p>
          <a:p>
            <a:r>
              <a:rPr lang="en-US" dirty="0"/>
              <a:t>One of the many books her wrote was Medical Inquiries and Observations upon the Diseases of the Mind. </a:t>
            </a:r>
          </a:p>
          <a:p>
            <a:endParaRPr lang="en-US" dirty="0"/>
          </a:p>
        </p:txBody>
      </p:sp>
    </p:spTree>
    <p:extLst>
      <p:ext uri="{BB962C8B-B14F-4D97-AF65-F5344CB8AC3E}">
        <p14:creationId xmlns:p14="http://schemas.microsoft.com/office/powerpoint/2010/main" val="41979152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F5B04-D203-4CD8-900E-BCFEC54AF525}"/>
              </a:ext>
            </a:extLst>
          </p:cNvPr>
          <p:cNvSpPr>
            <a:spLocks noGrp="1"/>
          </p:cNvSpPr>
          <p:nvPr>
            <p:ph type="title"/>
          </p:nvPr>
        </p:nvSpPr>
        <p:spPr/>
        <p:txBody>
          <a:bodyPr>
            <a:normAutofit/>
          </a:bodyPr>
          <a:lstStyle/>
          <a:p>
            <a:r>
              <a:rPr lang="en-US" b="1" dirty="0"/>
              <a:t>Bob Smith</a:t>
            </a:r>
            <a:br>
              <a:rPr lang="en-US" dirty="0"/>
            </a:br>
            <a:r>
              <a:rPr lang="en-US" dirty="0"/>
              <a:t>(August 8, 1879 – November 16, 1950)</a:t>
            </a:r>
          </a:p>
        </p:txBody>
      </p:sp>
      <p:sp>
        <p:nvSpPr>
          <p:cNvPr id="3" name="Content Placeholder 2">
            <a:extLst>
              <a:ext uri="{FF2B5EF4-FFF2-40B4-BE49-F238E27FC236}">
                <a16:creationId xmlns:a16="http://schemas.microsoft.com/office/drawing/2014/main" id="{1315365C-6376-4479-8467-4EA37B4326A7}"/>
              </a:ext>
            </a:extLst>
          </p:cNvPr>
          <p:cNvSpPr>
            <a:spLocks noGrp="1"/>
          </p:cNvSpPr>
          <p:nvPr>
            <p:ph idx="1"/>
          </p:nvPr>
        </p:nvSpPr>
        <p:spPr/>
        <p:txBody>
          <a:bodyPr>
            <a:normAutofit/>
          </a:bodyPr>
          <a:lstStyle/>
          <a:p>
            <a:r>
              <a:rPr lang="en-US" dirty="0"/>
              <a:t>Dr. Bob Smith was born in St. Johnsbury, Vermont and graduated from Dartmouth College in 1902. </a:t>
            </a:r>
          </a:p>
          <a:p>
            <a:r>
              <a:rPr lang="en-US" dirty="0"/>
              <a:t>Dr. Bob was a successful surgeon in Akron, Ohio who struggled with alcohol use. Dr. Bob began his recovery on June 10, 1935 after becoming close friends with Bill Wilson. Dr. Bob and Bill Wilson co-founded Alcoholics Anonymous (AA). </a:t>
            </a:r>
          </a:p>
          <a:p>
            <a:r>
              <a:rPr lang="en-US" dirty="0"/>
              <a:t>After achieving his own recovery, Dr. Bob visited St. Thomas Hospital daily to meet with patients who were struggling with alcohol use. Dr. Bob believed service to be one of the fundamental elements of recovery. </a:t>
            </a:r>
          </a:p>
          <a:p>
            <a:r>
              <a:rPr lang="en-US" dirty="0"/>
              <a:t>Dr. Bob was sober 15-years when he passed away in Akron on November 16, 1950. </a:t>
            </a:r>
          </a:p>
          <a:p>
            <a:endParaRPr lang="en-US" dirty="0"/>
          </a:p>
        </p:txBody>
      </p:sp>
    </p:spTree>
    <p:extLst>
      <p:ext uri="{BB962C8B-B14F-4D97-AF65-F5344CB8AC3E}">
        <p14:creationId xmlns:p14="http://schemas.microsoft.com/office/powerpoint/2010/main" val="31212271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098D1-5501-496C-A36A-6EE62F127CD1}"/>
              </a:ext>
            </a:extLst>
          </p:cNvPr>
          <p:cNvSpPr>
            <a:spLocks noGrp="1"/>
          </p:cNvSpPr>
          <p:nvPr>
            <p:ph type="title"/>
          </p:nvPr>
        </p:nvSpPr>
        <p:spPr/>
        <p:txBody>
          <a:bodyPr>
            <a:normAutofit/>
          </a:bodyPr>
          <a:lstStyle/>
          <a:p>
            <a:r>
              <a:rPr lang="en-US" b="1" dirty="0"/>
              <a:t>William Silkworth</a:t>
            </a:r>
            <a:br>
              <a:rPr lang="en-US" dirty="0"/>
            </a:br>
            <a:r>
              <a:rPr lang="en-US" dirty="0"/>
              <a:t>(1873 – 1951)</a:t>
            </a:r>
          </a:p>
        </p:txBody>
      </p:sp>
      <p:sp>
        <p:nvSpPr>
          <p:cNvPr id="3" name="Content Placeholder 2">
            <a:extLst>
              <a:ext uri="{FF2B5EF4-FFF2-40B4-BE49-F238E27FC236}">
                <a16:creationId xmlns:a16="http://schemas.microsoft.com/office/drawing/2014/main" id="{EA3D9AB8-D15B-45B7-B1D5-88744EF66500}"/>
              </a:ext>
            </a:extLst>
          </p:cNvPr>
          <p:cNvSpPr>
            <a:spLocks noGrp="1"/>
          </p:cNvSpPr>
          <p:nvPr>
            <p:ph idx="1"/>
          </p:nvPr>
        </p:nvSpPr>
        <p:spPr/>
        <p:txBody>
          <a:bodyPr>
            <a:normAutofit/>
          </a:bodyPr>
          <a:lstStyle/>
          <a:p>
            <a:r>
              <a:rPr lang="en-US" dirty="0"/>
              <a:t>William Silkworth, M.D. was a Princeton educated medical doctor who spent much of his career working with men who were admitted to the hospital for alcohol use. </a:t>
            </a:r>
          </a:p>
          <a:p>
            <a:r>
              <a:rPr lang="en-US" dirty="0"/>
              <a:t>According to extensive records kept by Alcoholics Anonymous, Dr. Silkworth was called “the little doctor who loved drunks” (O., 1998). </a:t>
            </a:r>
          </a:p>
          <a:p>
            <a:r>
              <a:rPr lang="en-US" dirty="0"/>
              <a:t>William Silkworth’s contribution to Alcoholics Anonymous was enormous. Silkworth and Bill Wilson met while Bill was in treatment at Town’s Hospital in Akron, Ohio in 1933. Silkworth explained to Bill that Alcohol Use Disorder was not simply a moral defect or “bad” behavior. Silkworth explained his theory of AUD being a disease. Silkworth’s explanation would find its way into the Big Book of Alcoholics Anonymous and be the only contribution – to this day – by a non-member. </a:t>
            </a:r>
          </a:p>
          <a:p>
            <a:endParaRPr lang="en-US" dirty="0"/>
          </a:p>
        </p:txBody>
      </p:sp>
    </p:spTree>
    <p:extLst>
      <p:ext uri="{BB962C8B-B14F-4D97-AF65-F5344CB8AC3E}">
        <p14:creationId xmlns:p14="http://schemas.microsoft.com/office/powerpoint/2010/main" val="35560015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02D77EC-BEDC-47D8-9428-D30328751CF6}"/>
              </a:ext>
            </a:extLst>
          </p:cNvPr>
          <p:cNvSpPr>
            <a:spLocks noGrp="1"/>
          </p:cNvSpPr>
          <p:nvPr>
            <p:ph idx="1"/>
          </p:nvPr>
        </p:nvSpPr>
        <p:spPr>
          <a:xfrm>
            <a:off x="627907" y="1878227"/>
            <a:ext cx="8596668" cy="3509319"/>
          </a:xfrm>
        </p:spPr>
        <p:txBody>
          <a:bodyPr/>
          <a:lstStyle/>
          <a:p>
            <a:r>
              <a:rPr lang="en-US" dirty="0"/>
              <a:t>The Disease Concept explains the difference between a person with AUD and a person without occurs in the brain. The brain of a person with AUD is changed when alcohol is ingested. Dr. Silkworth determined this through the consistencies in his patients being treated. Today, NIH and other organizations have furthered the proof of this concept through study of the brains of people with AUD – living and dead. </a:t>
            </a:r>
          </a:p>
          <a:p>
            <a:r>
              <a:rPr lang="en-US" dirty="0"/>
              <a:t>PET scans and MRI’s can provide insight into the changes that occur in the brain of a person with AUD that do not occur in a person without. </a:t>
            </a:r>
          </a:p>
          <a:p>
            <a:endParaRPr lang="en-US" dirty="0"/>
          </a:p>
        </p:txBody>
      </p:sp>
    </p:spTree>
    <p:extLst>
      <p:ext uri="{BB962C8B-B14F-4D97-AF65-F5344CB8AC3E}">
        <p14:creationId xmlns:p14="http://schemas.microsoft.com/office/powerpoint/2010/main" val="33736507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46E23-C6A2-43AC-BFFA-02326E5924D3}"/>
              </a:ext>
            </a:extLst>
          </p:cNvPr>
          <p:cNvSpPr>
            <a:spLocks noGrp="1"/>
          </p:cNvSpPr>
          <p:nvPr>
            <p:ph type="title"/>
          </p:nvPr>
        </p:nvSpPr>
        <p:spPr/>
        <p:txBody>
          <a:bodyPr>
            <a:normAutofit/>
          </a:bodyPr>
          <a:lstStyle/>
          <a:p>
            <a:r>
              <a:rPr lang="en-US" b="1" dirty="0"/>
              <a:t>George Vaillant</a:t>
            </a:r>
            <a:br>
              <a:rPr lang="en-US" dirty="0"/>
            </a:br>
            <a:r>
              <a:rPr lang="en-US" dirty="0"/>
              <a:t>(1934 – </a:t>
            </a:r>
          </a:p>
        </p:txBody>
      </p:sp>
      <p:sp>
        <p:nvSpPr>
          <p:cNvPr id="3" name="Content Placeholder 2">
            <a:extLst>
              <a:ext uri="{FF2B5EF4-FFF2-40B4-BE49-F238E27FC236}">
                <a16:creationId xmlns:a16="http://schemas.microsoft.com/office/drawing/2014/main" id="{F4F60663-FD6D-47F2-8990-F4141A733825}"/>
              </a:ext>
            </a:extLst>
          </p:cNvPr>
          <p:cNvSpPr>
            <a:spLocks noGrp="1"/>
          </p:cNvSpPr>
          <p:nvPr>
            <p:ph idx="1"/>
          </p:nvPr>
        </p:nvSpPr>
        <p:spPr/>
        <p:txBody>
          <a:bodyPr>
            <a:normAutofit fontScale="92500" lnSpcReduction="10000"/>
          </a:bodyPr>
          <a:lstStyle/>
          <a:p>
            <a:r>
              <a:rPr lang="en-US" dirty="0"/>
              <a:t>Dr. Vaillant is a psychiatrist and professor at Harvard Medical School. Perhaps, his interest in psychiatry was personal. His father committed suicide when Dr. Vaillant was only 11-years old. </a:t>
            </a:r>
          </a:p>
          <a:p>
            <a:r>
              <a:rPr lang="en-US" dirty="0"/>
              <a:t>Dr. Vaillant graduated from Harvard, completed hi residency in Massachusetts, trained in Boston and is a now a fellow at the </a:t>
            </a:r>
            <a:r>
              <a:rPr lang="en-US" u="sng" dirty="0">
                <a:hlinkClick r:id="rId2"/>
              </a:rPr>
              <a:t>Center for Advanced Study in the Behavioral </a:t>
            </a:r>
            <a:r>
              <a:rPr lang="en-US" dirty="0"/>
              <a:t>.</a:t>
            </a:r>
          </a:p>
          <a:p>
            <a:r>
              <a:rPr lang="en-US" dirty="0"/>
              <a:t>Dr. Vaillant is included in this list of significant contributors to the addiction and recovery profession due to the ground-breaking study he began in 1938. Vaillant has followed 200 men from when they were undergraduate college students. He is still following those that are alive – and into their 90’s.</a:t>
            </a:r>
          </a:p>
          <a:p>
            <a:r>
              <a:rPr lang="en-US" dirty="0"/>
              <a:t>This long-term study provided information about the use of alcohol. This study provided information about the abuse of alcohol being the biggest indicator of interference to happiness and health compared to all of the other major life events studied. </a:t>
            </a:r>
          </a:p>
        </p:txBody>
      </p:sp>
    </p:spTree>
    <p:extLst>
      <p:ext uri="{BB962C8B-B14F-4D97-AF65-F5344CB8AC3E}">
        <p14:creationId xmlns:p14="http://schemas.microsoft.com/office/powerpoint/2010/main" val="10332203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2E230-EF5C-42A8-967F-B0F76D6C2BB1}"/>
              </a:ext>
            </a:extLst>
          </p:cNvPr>
          <p:cNvSpPr>
            <a:spLocks noGrp="1"/>
          </p:cNvSpPr>
          <p:nvPr>
            <p:ph type="title"/>
          </p:nvPr>
        </p:nvSpPr>
        <p:spPr/>
        <p:txBody>
          <a:bodyPr/>
          <a:lstStyle/>
          <a:p>
            <a:r>
              <a:rPr lang="en-US" dirty="0"/>
              <a:t>1700’s</a:t>
            </a:r>
          </a:p>
        </p:txBody>
      </p:sp>
      <p:sp>
        <p:nvSpPr>
          <p:cNvPr id="3" name="Content Placeholder 2">
            <a:extLst>
              <a:ext uri="{FF2B5EF4-FFF2-40B4-BE49-F238E27FC236}">
                <a16:creationId xmlns:a16="http://schemas.microsoft.com/office/drawing/2014/main" id="{CAA120EF-9E3D-4D9B-A800-F185319E641D}"/>
              </a:ext>
            </a:extLst>
          </p:cNvPr>
          <p:cNvSpPr>
            <a:spLocks noGrp="1"/>
          </p:cNvSpPr>
          <p:nvPr>
            <p:ph idx="1"/>
          </p:nvPr>
        </p:nvSpPr>
        <p:spPr/>
        <p:txBody>
          <a:bodyPr/>
          <a:lstStyle/>
          <a:p>
            <a:r>
              <a:rPr lang="en-US" dirty="0"/>
              <a:t>This was during the Revolution period. This was a new country, not yet named “The United States of America”. </a:t>
            </a:r>
          </a:p>
          <a:p>
            <a:r>
              <a:rPr lang="en-US" b="1" dirty="0"/>
              <a:t>1704</a:t>
            </a:r>
            <a:r>
              <a:rPr lang="en-US" dirty="0"/>
              <a:t> The first regular newspaper was published in Boston.</a:t>
            </a:r>
          </a:p>
          <a:p>
            <a:r>
              <a:rPr lang="en-US" b="1" dirty="0"/>
              <a:t>1718</a:t>
            </a:r>
            <a:r>
              <a:rPr lang="en-US" dirty="0"/>
              <a:t> Pirate Blackbeard was killed off the coast of North Carolina.</a:t>
            </a:r>
          </a:p>
          <a:p>
            <a:r>
              <a:rPr lang="en-US" b="1" dirty="0"/>
              <a:t>1732</a:t>
            </a:r>
            <a:r>
              <a:rPr lang="en-US" dirty="0"/>
              <a:t> George Washington was born.</a:t>
            </a:r>
          </a:p>
          <a:p>
            <a:r>
              <a:rPr lang="en-US" b="1" dirty="0"/>
              <a:t>1772</a:t>
            </a:r>
            <a:r>
              <a:rPr lang="en-US" dirty="0"/>
              <a:t> Benjamin Franklin discovered electricity.</a:t>
            </a:r>
          </a:p>
          <a:p>
            <a:r>
              <a:rPr lang="en-US" b="1" dirty="0"/>
              <a:t>1790</a:t>
            </a:r>
            <a:r>
              <a:rPr lang="en-US" dirty="0"/>
              <a:t> The first state of the union, given by the first President George Washington.</a:t>
            </a:r>
          </a:p>
          <a:p>
            <a:r>
              <a:rPr lang="en-US" b="1" dirty="0"/>
              <a:t>1796</a:t>
            </a:r>
            <a:r>
              <a:rPr lang="en-US" dirty="0"/>
              <a:t> Tennessee is admitted to the Union.</a:t>
            </a:r>
          </a:p>
          <a:p>
            <a:endParaRPr lang="en-US" dirty="0"/>
          </a:p>
        </p:txBody>
      </p:sp>
    </p:spTree>
    <p:extLst>
      <p:ext uri="{BB962C8B-B14F-4D97-AF65-F5344CB8AC3E}">
        <p14:creationId xmlns:p14="http://schemas.microsoft.com/office/powerpoint/2010/main" val="20218910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F17B5-1970-4F3F-A5CC-F2BCEA35FF3D}"/>
              </a:ext>
            </a:extLst>
          </p:cNvPr>
          <p:cNvSpPr>
            <a:spLocks noGrp="1"/>
          </p:cNvSpPr>
          <p:nvPr>
            <p:ph type="title"/>
          </p:nvPr>
        </p:nvSpPr>
        <p:spPr/>
        <p:txBody>
          <a:bodyPr>
            <a:normAutofit/>
          </a:bodyPr>
          <a:lstStyle/>
          <a:p>
            <a:r>
              <a:rPr lang="en-US" b="1" dirty="0"/>
              <a:t>Nora Volkow</a:t>
            </a:r>
            <a:br>
              <a:rPr lang="en-US" dirty="0"/>
            </a:br>
            <a:r>
              <a:rPr lang="en-US" dirty="0"/>
              <a:t>(Mar 27, 1956 – </a:t>
            </a:r>
          </a:p>
        </p:txBody>
      </p:sp>
      <p:sp>
        <p:nvSpPr>
          <p:cNvPr id="3" name="Content Placeholder 2">
            <a:extLst>
              <a:ext uri="{FF2B5EF4-FFF2-40B4-BE49-F238E27FC236}">
                <a16:creationId xmlns:a16="http://schemas.microsoft.com/office/drawing/2014/main" id="{4F54533D-6807-4678-9BA4-30342388FB82}"/>
              </a:ext>
            </a:extLst>
          </p:cNvPr>
          <p:cNvSpPr>
            <a:spLocks noGrp="1"/>
          </p:cNvSpPr>
          <p:nvPr>
            <p:ph idx="1"/>
          </p:nvPr>
        </p:nvSpPr>
        <p:spPr>
          <a:xfrm>
            <a:off x="677334" y="2160589"/>
            <a:ext cx="8596668" cy="3880773"/>
          </a:xfrm>
        </p:spPr>
        <p:txBody>
          <a:bodyPr/>
          <a:lstStyle/>
          <a:p>
            <a:r>
              <a:rPr lang="en-US" dirty="0"/>
              <a:t>Dr. Volkow was born in Mexico. Volkow received a medical degree from the National University of Mexico in Mexico City. Dr. Volkow here she received an</a:t>
            </a:r>
            <a:r>
              <a:rPr lang="en-US" i="1" dirty="0"/>
              <a:t> </a:t>
            </a:r>
            <a:r>
              <a:rPr lang="en-US" dirty="0"/>
              <a:t>award for best medical student of her generation. During her residency she was given an award as one of the 10 Outstanding Psychiatric Residents in the USA. </a:t>
            </a:r>
          </a:p>
          <a:p>
            <a:r>
              <a:rPr lang="en-US" dirty="0"/>
              <a:t>Dr. Volkow became the Director of the National Institute on Drug Abuse (</a:t>
            </a:r>
            <a:r>
              <a:rPr lang="en-US" u="sng" dirty="0">
                <a:hlinkClick r:id="rId2"/>
              </a:rPr>
              <a:t>NIDA</a:t>
            </a:r>
            <a:r>
              <a:rPr lang="en-US" dirty="0"/>
              <a:t>) at the National Institutes of Health in May 2003. Her work has contributed education about addiction being a brain-based disorder. </a:t>
            </a:r>
          </a:p>
          <a:p>
            <a:r>
              <a:rPr lang="en-US" dirty="0"/>
              <a:t>A prolific writer, Dr. Volkow has published over 680 articles and more than 100 book chapters and manuscripts for mental health and addiction (National Institute on Drug Abuse, 2017).</a:t>
            </a:r>
          </a:p>
        </p:txBody>
      </p:sp>
    </p:spTree>
    <p:extLst>
      <p:ext uri="{BB962C8B-B14F-4D97-AF65-F5344CB8AC3E}">
        <p14:creationId xmlns:p14="http://schemas.microsoft.com/office/powerpoint/2010/main" val="12313613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A7FAD-0F1D-404A-A60A-3D92446ABE4F}"/>
              </a:ext>
            </a:extLst>
          </p:cNvPr>
          <p:cNvSpPr>
            <a:spLocks noGrp="1"/>
          </p:cNvSpPr>
          <p:nvPr>
            <p:ph type="title"/>
          </p:nvPr>
        </p:nvSpPr>
        <p:spPr/>
        <p:txBody>
          <a:bodyPr/>
          <a:lstStyle/>
          <a:p>
            <a:r>
              <a:rPr lang="en-US" dirty="0"/>
              <a:t>View</a:t>
            </a:r>
          </a:p>
        </p:txBody>
      </p:sp>
      <p:sp>
        <p:nvSpPr>
          <p:cNvPr id="3" name="Content Placeholder 2">
            <a:extLst>
              <a:ext uri="{FF2B5EF4-FFF2-40B4-BE49-F238E27FC236}">
                <a16:creationId xmlns:a16="http://schemas.microsoft.com/office/drawing/2014/main" id="{1D8C6CF4-8112-4A05-B3EF-EAABAB7057C4}"/>
              </a:ext>
            </a:extLst>
          </p:cNvPr>
          <p:cNvSpPr>
            <a:spLocks noGrp="1"/>
          </p:cNvSpPr>
          <p:nvPr>
            <p:ph idx="1"/>
          </p:nvPr>
        </p:nvSpPr>
        <p:spPr/>
        <p:txBody>
          <a:bodyPr/>
          <a:lstStyle/>
          <a:p>
            <a:r>
              <a:rPr lang="en-US" dirty="0"/>
              <a:t>Dr. Volkow on </a:t>
            </a:r>
            <a:r>
              <a:rPr lang="en-US" u="sng" dirty="0">
                <a:hlinkClick r:id="rId2"/>
              </a:rPr>
              <a:t>60 Minutes</a:t>
            </a:r>
            <a:r>
              <a:rPr lang="en-US" dirty="0"/>
              <a:t> speaking about addiction</a:t>
            </a:r>
          </a:p>
          <a:p>
            <a:r>
              <a:rPr lang="en-US" dirty="0"/>
              <a:t>A Ted Talk, </a:t>
            </a:r>
            <a:r>
              <a:rPr lang="en-US" u="sng" dirty="0">
                <a:hlinkClick r:id="rId3"/>
              </a:rPr>
              <a:t>How Our Brains Get Addicted</a:t>
            </a:r>
            <a:r>
              <a:rPr lang="en-US" dirty="0"/>
              <a:t>. </a:t>
            </a:r>
          </a:p>
          <a:p>
            <a:endParaRPr lang="en-US" dirty="0"/>
          </a:p>
        </p:txBody>
      </p:sp>
    </p:spTree>
    <p:extLst>
      <p:ext uri="{BB962C8B-B14F-4D97-AF65-F5344CB8AC3E}">
        <p14:creationId xmlns:p14="http://schemas.microsoft.com/office/powerpoint/2010/main" val="7955484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14865-BD33-44B1-81D8-5526A9E5742E}"/>
              </a:ext>
            </a:extLst>
          </p:cNvPr>
          <p:cNvSpPr>
            <a:spLocks noGrp="1"/>
          </p:cNvSpPr>
          <p:nvPr>
            <p:ph type="title"/>
          </p:nvPr>
        </p:nvSpPr>
        <p:spPr/>
        <p:txBody>
          <a:bodyPr/>
          <a:lstStyle/>
          <a:p>
            <a:r>
              <a:rPr lang="en-US" b="1" dirty="0"/>
              <a:t>William White</a:t>
            </a:r>
            <a:endParaRPr lang="en-US" dirty="0"/>
          </a:p>
        </p:txBody>
      </p:sp>
      <p:sp>
        <p:nvSpPr>
          <p:cNvPr id="3" name="Content Placeholder 2">
            <a:extLst>
              <a:ext uri="{FF2B5EF4-FFF2-40B4-BE49-F238E27FC236}">
                <a16:creationId xmlns:a16="http://schemas.microsoft.com/office/drawing/2014/main" id="{BD6136CB-D5A7-4D30-8B01-701FD771FAD1}"/>
              </a:ext>
            </a:extLst>
          </p:cNvPr>
          <p:cNvSpPr>
            <a:spLocks noGrp="1"/>
          </p:cNvSpPr>
          <p:nvPr>
            <p:ph idx="1"/>
          </p:nvPr>
        </p:nvSpPr>
        <p:spPr>
          <a:xfrm>
            <a:off x="677334" y="1433385"/>
            <a:ext cx="8596668" cy="4607978"/>
          </a:xfrm>
        </p:spPr>
        <p:txBody>
          <a:bodyPr/>
          <a:lstStyle/>
          <a:p>
            <a:r>
              <a:rPr lang="en-US" dirty="0"/>
              <a:t>William “Bill” L. White was introduced in the </a:t>
            </a:r>
            <a:r>
              <a:rPr lang="en-US" i="1" dirty="0"/>
              <a:t>Defining Recovery</a:t>
            </a:r>
            <a:r>
              <a:rPr lang="en-US" dirty="0"/>
              <a:t> module.</a:t>
            </a:r>
          </a:p>
          <a:p>
            <a:r>
              <a:rPr lang="en-US" dirty="0"/>
              <a:t>The history of addiction and recovery are intertwined and it becomes complex to separate them from one another. Highlights explored in this module are available through William White in greater depth.</a:t>
            </a:r>
          </a:p>
          <a:p>
            <a:r>
              <a:rPr lang="en-US" dirty="0"/>
              <a:t>William White has been in the addiction field since 1969. He has held various positions, has conducted a considerable amount of research about addiction and recovery. His work available on his website.</a:t>
            </a:r>
          </a:p>
          <a:p>
            <a:pPr marL="0" indent="0">
              <a:buNone/>
            </a:pPr>
            <a:endParaRPr lang="en-US" dirty="0"/>
          </a:p>
        </p:txBody>
      </p:sp>
      <p:pic>
        <p:nvPicPr>
          <p:cNvPr id="4" name="Picture 3" descr="Headshot of Bill White wearing white dress shirt." title="Bill White">
            <a:extLst>
              <a:ext uri="{FF2B5EF4-FFF2-40B4-BE49-F238E27FC236}">
                <a16:creationId xmlns:a16="http://schemas.microsoft.com/office/drawing/2014/main" id="{A8BC8CA8-6082-4894-9805-1C22EB5F9C42}"/>
              </a:ext>
            </a:extLst>
          </p:cNvPr>
          <p:cNvPicPr/>
          <p:nvPr/>
        </p:nvPicPr>
        <p:blipFill>
          <a:blip r:embed="rId2">
            <a:extLst>
              <a:ext uri="{28A0092B-C50C-407E-A947-70E740481C1C}">
                <a14:useLocalDpi xmlns:a14="http://schemas.microsoft.com/office/drawing/2010/main" val="0"/>
              </a:ext>
            </a:extLst>
          </a:blip>
          <a:stretch>
            <a:fillRect/>
          </a:stretch>
        </p:blipFill>
        <p:spPr>
          <a:xfrm>
            <a:off x="7438768" y="3805881"/>
            <a:ext cx="2513063" cy="2765138"/>
          </a:xfrm>
          <a:prstGeom prst="rect">
            <a:avLst/>
          </a:prstGeom>
        </p:spPr>
      </p:pic>
    </p:spTree>
    <p:extLst>
      <p:ext uri="{BB962C8B-B14F-4D97-AF65-F5344CB8AC3E}">
        <p14:creationId xmlns:p14="http://schemas.microsoft.com/office/powerpoint/2010/main" val="6462872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A7B74-176F-45E7-A312-CED92D6075A3}"/>
              </a:ext>
            </a:extLst>
          </p:cNvPr>
          <p:cNvSpPr>
            <a:spLocks noGrp="1"/>
          </p:cNvSpPr>
          <p:nvPr>
            <p:ph type="title"/>
          </p:nvPr>
        </p:nvSpPr>
        <p:spPr/>
        <p:txBody>
          <a:bodyPr/>
          <a:lstStyle/>
          <a:p>
            <a:r>
              <a:rPr lang="en-US" b="1" dirty="0"/>
              <a:t>Greg Williams</a:t>
            </a:r>
            <a:endParaRPr lang="en-US" dirty="0"/>
          </a:p>
        </p:txBody>
      </p:sp>
      <p:sp>
        <p:nvSpPr>
          <p:cNvPr id="3" name="Content Placeholder 2">
            <a:extLst>
              <a:ext uri="{FF2B5EF4-FFF2-40B4-BE49-F238E27FC236}">
                <a16:creationId xmlns:a16="http://schemas.microsoft.com/office/drawing/2014/main" id="{2E86DC38-AE8E-4C7B-B526-025D2547946E}"/>
              </a:ext>
            </a:extLst>
          </p:cNvPr>
          <p:cNvSpPr>
            <a:spLocks noGrp="1"/>
          </p:cNvSpPr>
          <p:nvPr>
            <p:ph idx="1"/>
          </p:nvPr>
        </p:nvSpPr>
        <p:spPr/>
        <p:txBody>
          <a:bodyPr>
            <a:normAutofit fontScale="92500" lnSpcReduction="10000"/>
          </a:bodyPr>
          <a:lstStyle/>
          <a:p>
            <a:r>
              <a:rPr lang="en-US" dirty="0"/>
              <a:t>Filmmaker Greg Williams began his recovery from substances when he was 17-years old. He became an outspoken advocate. Williams is also of 4</a:t>
            </a:r>
            <a:r>
              <a:rPr lang="en-US" baseline="30000" dirty="0"/>
              <a:t>th</a:t>
            </a:r>
            <a:r>
              <a:rPr lang="en-US" dirty="0"/>
              <a:t> Dimensions, LLC since 2014. </a:t>
            </a:r>
          </a:p>
          <a:p>
            <a:r>
              <a:rPr lang="en-US" dirty="0"/>
              <a:t>At 31-years old, Williams created the film, The Anonymous People. The Anonymous People  </a:t>
            </a:r>
          </a:p>
          <a:p>
            <a:r>
              <a:rPr lang="en-US" dirty="0"/>
              <a:t>Williams is a co-founder of Facing Addiction, an organization which launched at the Unite to Face Addiction rally in Washington, DC, of which Williams was an integral part. </a:t>
            </a:r>
          </a:p>
          <a:p>
            <a:r>
              <a:rPr lang="en-US" dirty="0"/>
              <a:t>Facing Addiction recently merged with the National Council on Alcoholism and Drug Dependence (NCADD).</a:t>
            </a:r>
          </a:p>
          <a:p>
            <a:r>
              <a:rPr lang="en-US" dirty="0"/>
              <a:t>The second notable film Williams produced related to recovery was Generation Found. Generation Found is based on the largest recovery high school in the United States, which is located in Houston, Texas. </a:t>
            </a:r>
          </a:p>
          <a:p>
            <a:endParaRPr lang="en-US" dirty="0"/>
          </a:p>
        </p:txBody>
      </p:sp>
    </p:spTree>
    <p:extLst>
      <p:ext uri="{BB962C8B-B14F-4D97-AF65-F5344CB8AC3E}">
        <p14:creationId xmlns:p14="http://schemas.microsoft.com/office/powerpoint/2010/main" val="1210194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1DEA5-9C04-47F0-8041-D7D75100DC37}"/>
              </a:ext>
            </a:extLst>
          </p:cNvPr>
          <p:cNvSpPr>
            <a:spLocks noGrp="1"/>
          </p:cNvSpPr>
          <p:nvPr>
            <p:ph type="title"/>
          </p:nvPr>
        </p:nvSpPr>
        <p:spPr/>
        <p:txBody>
          <a:bodyPr>
            <a:normAutofit/>
          </a:bodyPr>
          <a:lstStyle/>
          <a:p>
            <a:r>
              <a:rPr lang="en-US" b="1" dirty="0"/>
              <a:t>Bill Wilson</a:t>
            </a:r>
            <a:br>
              <a:rPr lang="en-US" dirty="0"/>
            </a:br>
            <a:r>
              <a:rPr lang="en-US" dirty="0"/>
              <a:t>(November 26, 1895 - January 24, 1971) </a:t>
            </a:r>
          </a:p>
        </p:txBody>
      </p:sp>
      <p:sp>
        <p:nvSpPr>
          <p:cNvPr id="3" name="Content Placeholder 2">
            <a:extLst>
              <a:ext uri="{FF2B5EF4-FFF2-40B4-BE49-F238E27FC236}">
                <a16:creationId xmlns:a16="http://schemas.microsoft.com/office/drawing/2014/main" id="{834A3B7C-289C-4089-B6EE-157BC164FE8D}"/>
              </a:ext>
            </a:extLst>
          </p:cNvPr>
          <p:cNvSpPr>
            <a:spLocks noGrp="1"/>
          </p:cNvSpPr>
          <p:nvPr>
            <p:ph idx="1"/>
          </p:nvPr>
        </p:nvSpPr>
        <p:spPr/>
        <p:txBody>
          <a:bodyPr/>
          <a:lstStyle/>
          <a:p>
            <a:r>
              <a:rPr lang="en-US" dirty="0"/>
              <a:t>Bill Wilson said he had his first drink of alcohol in the Army during World War I and soon began drinking heavily. In 1918 married Lois Burnham. Wilson had a successful career as a stockbroker until the stock market crash of 1929. Shortly after the stock market crash Bill began to drink more and drink most of the day. He and his wife moved into the basement of his wife’s parent’s basement. </a:t>
            </a:r>
          </a:p>
          <a:p>
            <a:r>
              <a:rPr lang="en-US" dirty="0"/>
              <a:t> </a:t>
            </a:r>
          </a:p>
          <a:p>
            <a:r>
              <a:rPr lang="en-US" dirty="0"/>
              <a:t>In 1934 Bill was visited by a friend, Ebby Thatcher. Ebby and Bill were childhood friends. Ebby had been befriended by Roland Hazzard – who was a patient of Carl Jung. Ebby was a member of the Oxford Groups. He shared about his recovery with Bill. </a:t>
            </a:r>
          </a:p>
          <a:p>
            <a:pPr marL="0" indent="0">
              <a:buNone/>
            </a:pPr>
            <a:endParaRPr lang="en-US" dirty="0"/>
          </a:p>
        </p:txBody>
      </p:sp>
    </p:spTree>
    <p:extLst>
      <p:ext uri="{BB962C8B-B14F-4D97-AF65-F5344CB8AC3E}">
        <p14:creationId xmlns:p14="http://schemas.microsoft.com/office/powerpoint/2010/main" val="2937117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DBB2578-5A62-42D2-99D2-3EF33032434C}"/>
              </a:ext>
            </a:extLst>
          </p:cNvPr>
          <p:cNvSpPr>
            <a:spLocks noGrp="1"/>
          </p:cNvSpPr>
          <p:nvPr>
            <p:ph idx="1"/>
          </p:nvPr>
        </p:nvSpPr>
        <p:spPr>
          <a:xfrm>
            <a:off x="702047" y="642551"/>
            <a:ext cx="8596668" cy="5807676"/>
          </a:xfrm>
        </p:spPr>
        <p:txBody>
          <a:bodyPr/>
          <a:lstStyle/>
          <a:p>
            <a:r>
              <a:rPr lang="en-US" dirty="0"/>
              <a:t>Soon after Ebby’s visit, Bill entered treatment at Town Hospital. This is where Bill met Dr. Silkworth. </a:t>
            </a:r>
          </a:p>
          <a:p>
            <a:r>
              <a:rPr lang="en-US" dirty="0"/>
              <a:t>Following treatment, Bill often visited the hospital to help others. While on a business trip, Bill was tempted to drink in the bar of the Mayflower Hotel. Instead, he made phone calls to local churches to lend help to others who might have alcohol problems. This is how he met Dr. Bob Smith. </a:t>
            </a:r>
          </a:p>
          <a:p>
            <a:r>
              <a:rPr lang="en-US" dirty="0"/>
              <a:t>Dr. Bob Smith and Bill Wilson, both in recovery, co-founded Alcoholic Anonymous. </a:t>
            </a:r>
          </a:p>
          <a:p>
            <a:endParaRPr lang="en-US" dirty="0"/>
          </a:p>
        </p:txBody>
      </p:sp>
      <p:pic>
        <p:nvPicPr>
          <p:cNvPr id="4" name="Picture 3" descr="Black and white headshot of Bill Wilson. ">
            <a:extLst>
              <a:ext uri="{FF2B5EF4-FFF2-40B4-BE49-F238E27FC236}">
                <a16:creationId xmlns:a16="http://schemas.microsoft.com/office/drawing/2014/main" id="{CB994ABD-7428-4D3A-87CE-69A767A41F77}"/>
              </a:ext>
            </a:extLst>
          </p:cNvPr>
          <p:cNvPicPr/>
          <p:nvPr/>
        </p:nvPicPr>
        <p:blipFill>
          <a:blip r:embed="rId2"/>
          <a:stretch>
            <a:fillRect/>
          </a:stretch>
        </p:blipFill>
        <p:spPr>
          <a:xfrm>
            <a:off x="5403669" y="4025746"/>
            <a:ext cx="4300855" cy="2612390"/>
          </a:xfrm>
          <a:prstGeom prst="rect">
            <a:avLst/>
          </a:prstGeom>
        </p:spPr>
      </p:pic>
    </p:spTree>
    <p:extLst>
      <p:ext uri="{BB962C8B-B14F-4D97-AF65-F5344CB8AC3E}">
        <p14:creationId xmlns:p14="http://schemas.microsoft.com/office/powerpoint/2010/main" val="25957441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69E07-6641-45CE-B0C1-A121CC9C3610}"/>
              </a:ext>
            </a:extLst>
          </p:cNvPr>
          <p:cNvSpPr>
            <a:spLocks noGrp="1"/>
          </p:cNvSpPr>
          <p:nvPr>
            <p:ph type="title"/>
          </p:nvPr>
        </p:nvSpPr>
        <p:spPr/>
        <p:txBody>
          <a:bodyPr/>
          <a:lstStyle/>
          <a:p>
            <a:r>
              <a:rPr lang="en-US" b="1" dirty="0"/>
              <a:t>Cynthia Moreno Tuohy</a:t>
            </a:r>
            <a:endParaRPr lang="en-US" dirty="0"/>
          </a:p>
        </p:txBody>
      </p:sp>
      <p:sp>
        <p:nvSpPr>
          <p:cNvPr id="3" name="Content Placeholder 2">
            <a:extLst>
              <a:ext uri="{FF2B5EF4-FFF2-40B4-BE49-F238E27FC236}">
                <a16:creationId xmlns:a16="http://schemas.microsoft.com/office/drawing/2014/main" id="{822A5173-2390-47E9-AA90-6B1A908AB2B0}"/>
              </a:ext>
            </a:extLst>
          </p:cNvPr>
          <p:cNvSpPr>
            <a:spLocks noGrp="1"/>
          </p:cNvSpPr>
          <p:nvPr>
            <p:ph idx="1"/>
          </p:nvPr>
        </p:nvSpPr>
        <p:spPr>
          <a:xfrm>
            <a:off x="677334" y="1488613"/>
            <a:ext cx="8596668" cy="3880773"/>
          </a:xfrm>
        </p:spPr>
        <p:txBody>
          <a:bodyPr/>
          <a:lstStyle/>
          <a:p>
            <a:r>
              <a:rPr lang="en-US" dirty="0"/>
              <a:t>Cynthia Moreno Tuohy, BSW, NCAC II, is currently the executive director of NAADAC, the Association for Addiction Professionals. Moreno Tuohy has rich career experience and personal recovery that empowers her to lead others in federal advocacy for addiction and recovery.</a:t>
            </a:r>
          </a:p>
          <a:p>
            <a:r>
              <a:rPr lang="en-US" dirty="0"/>
              <a:t>Mrs. Moreno Tuohy led the national project group creating the Recovery to Practice (RTP) curriculum. She was also an advisor to UNT’s Recovery to Practice.</a:t>
            </a:r>
          </a:p>
        </p:txBody>
      </p:sp>
      <p:pic>
        <p:nvPicPr>
          <p:cNvPr id="4" name="Picture 3" descr="Headshot of Cynthia Moreno Tuohy.">
            <a:extLst>
              <a:ext uri="{FF2B5EF4-FFF2-40B4-BE49-F238E27FC236}">
                <a16:creationId xmlns:a16="http://schemas.microsoft.com/office/drawing/2014/main" id="{CF638B76-4E6A-475C-A01A-81507420F3CB}"/>
              </a:ext>
            </a:extLst>
          </p:cNvPr>
          <p:cNvPicPr/>
          <p:nvPr/>
        </p:nvPicPr>
        <p:blipFill>
          <a:blip r:embed="rId2"/>
          <a:stretch>
            <a:fillRect/>
          </a:stretch>
        </p:blipFill>
        <p:spPr>
          <a:xfrm>
            <a:off x="6870357" y="3668156"/>
            <a:ext cx="2084774" cy="3000374"/>
          </a:xfrm>
          <a:prstGeom prst="rect">
            <a:avLst/>
          </a:prstGeom>
        </p:spPr>
      </p:pic>
    </p:spTree>
    <p:extLst>
      <p:ext uri="{BB962C8B-B14F-4D97-AF65-F5344CB8AC3E}">
        <p14:creationId xmlns:p14="http://schemas.microsoft.com/office/powerpoint/2010/main" val="26456428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lstStyle/>
          <a:p>
            <a:pPr marL="0" indent="0">
              <a:buNone/>
            </a:pPr>
            <a:r>
              <a:rPr lang="en-US" dirty="0"/>
              <a:t>Found in lecture portion </a:t>
            </a:r>
            <a:r>
              <a:rPr lang="en-US"/>
              <a:t>of module.</a:t>
            </a:r>
            <a:endParaRPr lang="en-US" dirty="0"/>
          </a:p>
        </p:txBody>
      </p:sp>
    </p:spTree>
    <p:extLst>
      <p:ext uri="{BB962C8B-B14F-4D97-AF65-F5344CB8AC3E}">
        <p14:creationId xmlns:p14="http://schemas.microsoft.com/office/powerpoint/2010/main" val="4020001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E03DA-B063-4700-B5BC-21269C361858}"/>
              </a:ext>
            </a:extLst>
          </p:cNvPr>
          <p:cNvSpPr>
            <a:spLocks noGrp="1"/>
          </p:cNvSpPr>
          <p:nvPr>
            <p:ph type="title"/>
          </p:nvPr>
        </p:nvSpPr>
        <p:spPr/>
        <p:txBody>
          <a:bodyPr/>
          <a:lstStyle/>
          <a:p>
            <a:r>
              <a:rPr lang="en-US" dirty="0"/>
              <a:t>1800’s</a:t>
            </a:r>
          </a:p>
        </p:txBody>
      </p:sp>
      <p:sp>
        <p:nvSpPr>
          <p:cNvPr id="3" name="Content Placeholder 2">
            <a:extLst>
              <a:ext uri="{FF2B5EF4-FFF2-40B4-BE49-F238E27FC236}">
                <a16:creationId xmlns:a16="http://schemas.microsoft.com/office/drawing/2014/main" id="{99D98F71-B9E8-482F-AFEB-ADD0D196D813}"/>
              </a:ext>
            </a:extLst>
          </p:cNvPr>
          <p:cNvSpPr>
            <a:spLocks noGrp="1"/>
          </p:cNvSpPr>
          <p:nvPr>
            <p:ph idx="1"/>
          </p:nvPr>
        </p:nvSpPr>
        <p:spPr/>
        <p:txBody>
          <a:bodyPr/>
          <a:lstStyle/>
          <a:p>
            <a:r>
              <a:rPr lang="en-US" b="1" dirty="0"/>
              <a:t>1801</a:t>
            </a:r>
            <a:r>
              <a:rPr lang="en-US" dirty="0"/>
              <a:t> Thomas Jefferson was elected to his first term as President.</a:t>
            </a:r>
          </a:p>
          <a:p>
            <a:r>
              <a:rPr lang="en-US" b="1" dirty="0"/>
              <a:t>1803</a:t>
            </a:r>
            <a:r>
              <a:rPr lang="en-US" dirty="0"/>
              <a:t> Louisiana becomes part of the Union.</a:t>
            </a:r>
          </a:p>
          <a:p>
            <a:r>
              <a:rPr lang="en-US" b="1" dirty="0"/>
              <a:t>1804</a:t>
            </a:r>
            <a:r>
              <a:rPr lang="en-US" dirty="0"/>
              <a:t> The last northern state abolishes slavery.</a:t>
            </a:r>
          </a:p>
          <a:p>
            <a:r>
              <a:rPr lang="en-US" b="1" dirty="0"/>
              <a:t>1860</a:t>
            </a:r>
            <a:r>
              <a:rPr lang="en-US" dirty="0"/>
              <a:t> Abraham Lincoln ran for president with an anti-slavery campaign. He becomes president. This election split the nation.</a:t>
            </a:r>
          </a:p>
          <a:p>
            <a:r>
              <a:rPr lang="en-US" b="1" dirty="0"/>
              <a:t>1861</a:t>
            </a:r>
            <a:r>
              <a:rPr lang="en-US" dirty="0"/>
              <a:t> Seven southern states set up the Confederated States of America after seceding from the Union and the Civil War begins.</a:t>
            </a:r>
          </a:p>
          <a:p>
            <a:r>
              <a:rPr lang="en-US" b="1" dirty="0"/>
              <a:t>1865</a:t>
            </a:r>
            <a:r>
              <a:rPr lang="en-US" dirty="0"/>
              <a:t> The Civil War ends. President Lincoln is assassinated. Slavery is abolished.</a:t>
            </a:r>
          </a:p>
          <a:p>
            <a:r>
              <a:rPr lang="en-US" b="1" dirty="0"/>
              <a:t>1892</a:t>
            </a:r>
            <a:r>
              <a:rPr lang="en-US" dirty="0"/>
              <a:t> Ellis Island opens an Immigration Center.</a:t>
            </a:r>
          </a:p>
          <a:p>
            <a:pPr marL="0" indent="0">
              <a:buNone/>
            </a:pPr>
            <a:endParaRPr lang="en-US" dirty="0"/>
          </a:p>
        </p:txBody>
      </p:sp>
    </p:spTree>
    <p:extLst>
      <p:ext uri="{BB962C8B-B14F-4D97-AF65-F5344CB8AC3E}">
        <p14:creationId xmlns:p14="http://schemas.microsoft.com/office/powerpoint/2010/main" val="3258295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477AD-BAB3-4036-91CB-DEC14B46FC11}"/>
              </a:ext>
            </a:extLst>
          </p:cNvPr>
          <p:cNvSpPr>
            <a:spLocks noGrp="1"/>
          </p:cNvSpPr>
          <p:nvPr>
            <p:ph type="title"/>
          </p:nvPr>
        </p:nvSpPr>
        <p:spPr/>
        <p:txBody>
          <a:bodyPr/>
          <a:lstStyle/>
          <a:p>
            <a:r>
              <a:rPr lang="en-US" dirty="0"/>
              <a:t>1900’s</a:t>
            </a:r>
          </a:p>
        </p:txBody>
      </p:sp>
      <p:sp>
        <p:nvSpPr>
          <p:cNvPr id="3" name="Content Placeholder 2">
            <a:extLst>
              <a:ext uri="{FF2B5EF4-FFF2-40B4-BE49-F238E27FC236}">
                <a16:creationId xmlns:a16="http://schemas.microsoft.com/office/drawing/2014/main" id="{BDD08F12-C99F-47FA-A794-E611A5D6293C}"/>
              </a:ext>
            </a:extLst>
          </p:cNvPr>
          <p:cNvSpPr>
            <a:spLocks noGrp="1"/>
          </p:cNvSpPr>
          <p:nvPr>
            <p:ph idx="1"/>
          </p:nvPr>
        </p:nvSpPr>
        <p:spPr/>
        <p:txBody>
          <a:bodyPr>
            <a:normAutofit fontScale="92500" lnSpcReduction="10000"/>
          </a:bodyPr>
          <a:lstStyle/>
          <a:p>
            <a:r>
              <a:rPr lang="en-US" b="1" dirty="0"/>
              <a:t>1910</a:t>
            </a:r>
            <a:r>
              <a:rPr lang="en-US" dirty="0"/>
              <a:t> World War I began.</a:t>
            </a:r>
          </a:p>
          <a:p>
            <a:r>
              <a:rPr lang="en-US" b="1" dirty="0"/>
              <a:t>1930</a:t>
            </a:r>
            <a:r>
              <a:rPr lang="en-US" dirty="0"/>
              <a:t> The Great Depression occurred.</a:t>
            </a:r>
          </a:p>
          <a:p>
            <a:r>
              <a:rPr lang="en-US" b="1" dirty="0"/>
              <a:t>1941</a:t>
            </a:r>
            <a:r>
              <a:rPr lang="en-US" dirty="0"/>
              <a:t> Pearl Harbor was attacked and led American to enter into World War II.</a:t>
            </a:r>
          </a:p>
          <a:p>
            <a:r>
              <a:rPr lang="en-US" b="1" dirty="0"/>
              <a:t>1950</a:t>
            </a:r>
            <a:r>
              <a:rPr lang="en-US" dirty="0"/>
              <a:t> Most Americans owned a car.</a:t>
            </a:r>
          </a:p>
          <a:p>
            <a:r>
              <a:rPr lang="en-US" b="1" dirty="0"/>
              <a:t>1960</a:t>
            </a:r>
            <a:r>
              <a:rPr lang="en-US" dirty="0"/>
              <a:t> The time of Civil Rights.</a:t>
            </a:r>
          </a:p>
          <a:p>
            <a:r>
              <a:rPr lang="en-US" b="1" dirty="0"/>
              <a:t>1962</a:t>
            </a:r>
            <a:r>
              <a:rPr lang="en-US" dirty="0"/>
              <a:t> A conflict that later becomes a war, begins in Viet Nam.</a:t>
            </a:r>
          </a:p>
          <a:p>
            <a:r>
              <a:rPr lang="en-US" b="1" dirty="0"/>
              <a:t>1963</a:t>
            </a:r>
            <a:r>
              <a:rPr lang="en-US" dirty="0"/>
              <a:t> President John F. Kennedy is assassinated.</a:t>
            </a:r>
          </a:p>
          <a:p>
            <a:r>
              <a:rPr lang="en-US" b="1" dirty="0"/>
              <a:t>1980</a:t>
            </a:r>
            <a:r>
              <a:rPr lang="en-US" dirty="0"/>
              <a:t> The United States census reports the first population growth since the 1970’s.</a:t>
            </a:r>
          </a:p>
          <a:p>
            <a:r>
              <a:rPr lang="en-US" b="1" dirty="0"/>
              <a:t>1981</a:t>
            </a:r>
            <a:r>
              <a:rPr lang="en-US" dirty="0"/>
              <a:t> A woman becomes a Supreme Court Justice for the first time.</a:t>
            </a:r>
          </a:p>
          <a:p>
            <a:r>
              <a:rPr lang="en-US" b="1" dirty="0"/>
              <a:t>1991</a:t>
            </a:r>
            <a:r>
              <a:rPr lang="en-US" dirty="0"/>
              <a:t> America enters Operation Desert Storm.</a:t>
            </a:r>
          </a:p>
          <a:p>
            <a:pPr marL="0" indent="0">
              <a:buNone/>
            </a:pPr>
            <a:endParaRPr lang="en-US" dirty="0"/>
          </a:p>
        </p:txBody>
      </p:sp>
    </p:spTree>
    <p:extLst>
      <p:ext uri="{BB962C8B-B14F-4D97-AF65-F5344CB8AC3E}">
        <p14:creationId xmlns:p14="http://schemas.microsoft.com/office/powerpoint/2010/main" val="816304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60271-60BC-4204-9704-FC92627EB222}"/>
              </a:ext>
            </a:extLst>
          </p:cNvPr>
          <p:cNvSpPr>
            <a:spLocks noGrp="1"/>
          </p:cNvSpPr>
          <p:nvPr>
            <p:ph type="title"/>
          </p:nvPr>
        </p:nvSpPr>
        <p:spPr/>
        <p:txBody>
          <a:bodyPr/>
          <a:lstStyle/>
          <a:p>
            <a:r>
              <a:rPr lang="en-US" dirty="0"/>
              <a:t>2000’s</a:t>
            </a:r>
          </a:p>
        </p:txBody>
      </p:sp>
      <p:sp>
        <p:nvSpPr>
          <p:cNvPr id="3" name="Content Placeholder 2">
            <a:extLst>
              <a:ext uri="{FF2B5EF4-FFF2-40B4-BE49-F238E27FC236}">
                <a16:creationId xmlns:a16="http://schemas.microsoft.com/office/drawing/2014/main" id="{60D6AD72-FB43-4199-BE36-951108B4EA11}"/>
              </a:ext>
            </a:extLst>
          </p:cNvPr>
          <p:cNvSpPr>
            <a:spLocks noGrp="1"/>
          </p:cNvSpPr>
          <p:nvPr>
            <p:ph idx="1"/>
          </p:nvPr>
        </p:nvSpPr>
        <p:spPr/>
        <p:txBody>
          <a:bodyPr/>
          <a:lstStyle/>
          <a:p>
            <a:r>
              <a:rPr lang="en-US" dirty="0"/>
              <a:t>40 years after Operation Understanding, a national event to bring awareness to recovery happened. </a:t>
            </a:r>
            <a:r>
              <a:rPr lang="en-US" u="sng" dirty="0">
                <a:hlinkClick r:id="rId2"/>
              </a:rPr>
              <a:t>The UNITE to Face Addiction Rally</a:t>
            </a:r>
            <a:r>
              <a:rPr lang="en-US" dirty="0"/>
              <a:t> was celebrated </a:t>
            </a:r>
            <a:r>
              <a:rPr lang="en-US" b="1" dirty="0"/>
              <a:t>October 4, 2015.</a:t>
            </a:r>
            <a:r>
              <a:rPr lang="en-US" dirty="0"/>
              <a:t> This event filled the National Mall and could be heard for miles. There were more than 10,000 people in attendance. </a:t>
            </a:r>
          </a:p>
        </p:txBody>
      </p:sp>
    </p:spTree>
    <p:extLst>
      <p:ext uri="{BB962C8B-B14F-4D97-AF65-F5344CB8AC3E}">
        <p14:creationId xmlns:p14="http://schemas.microsoft.com/office/powerpoint/2010/main" val="271341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26393-EA60-4C88-B6BD-CFC26184A66B}"/>
              </a:ext>
            </a:extLst>
          </p:cNvPr>
          <p:cNvSpPr>
            <a:spLocks noGrp="1"/>
          </p:cNvSpPr>
          <p:nvPr>
            <p:ph type="title"/>
          </p:nvPr>
        </p:nvSpPr>
        <p:spPr/>
        <p:txBody>
          <a:bodyPr/>
          <a:lstStyle/>
          <a:p>
            <a:r>
              <a:rPr lang="en-US" dirty="0"/>
              <a:t>Significant People</a:t>
            </a:r>
          </a:p>
        </p:txBody>
      </p:sp>
      <p:sp>
        <p:nvSpPr>
          <p:cNvPr id="3" name="Content Placeholder 2">
            <a:extLst>
              <a:ext uri="{FF2B5EF4-FFF2-40B4-BE49-F238E27FC236}">
                <a16:creationId xmlns:a16="http://schemas.microsoft.com/office/drawing/2014/main" id="{1A63C2AD-2B93-4B3D-9F03-5BB94A0C445D}"/>
              </a:ext>
            </a:extLst>
          </p:cNvPr>
          <p:cNvSpPr>
            <a:spLocks noGrp="1"/>
          </p:cNvSpPr>
          <p:nvPr>
            <p:ph sz="half" idx="1"/>
          </p:nvPr>
        </p:nvSpPr>
        <p:spPr/>
        <p:txBody>
          <a:bodyPr>
            <a:normAutofit/>
          </a:bodyPr>
          <a:lstStyle/>
          <a:p>
            <a:r>
              <a:rPr lang="en-US" dirty="0"/>
              <a:t>Courtenay Baylor </a:t>
            </a:r>
          </a:p>
          <a:p>
            <a:r>
              <a:rPr lang="en-US" dirty="0"/>
              <a:t>Anthony Benezet</a:t>
            </a:r>
          </a:p>
          <a:p>
            <a:r>
              <a:rPr lang="en-US" dirty="0"/>
              <a:t>Michael Botticelli</a:t>
            </a:r>
          </a:p>
          <a:p>
            <a:r>
              <a:rPr lang="en-US" dirty="0"/>
              <a:t>Betty Ford</a:t>
            </a:r>
          </a:p>
          <a:p>
            <a:r>
              <a:rPr lang="en-US" dirty="0"/>
              <a:t>Harold Hughes</a:t>
            </a:r>
          </a:p>
          <a:p>
            <a:r>
              <a:rPr lang="en-US" dirty="0"/>
              <a:t>Carl Jung</a:t>
            </a:r>
          </a:p>
          <a:p>
            <a:r>
              <a:rPr lang="en-US" dirty="0"/>
              <a:t>Patrick Kennedy</a:t>
            </a:r>
          </a:p>
          <a:p>
            <a:r>
              <a:rPr lang="en-US" dirty="0"/>
              <a:t>Alexandre Laudet</a:t>
            </a:r>
          </a:p>
          <a:p>
            <a:r>
              <a:rPr lang="en-US" dirty="0"/>
              <a:t>Father Martin</a:t>
            </a:r>
          </a:p>
          <a:p>
            <a:pPr marL="0" indent="0">
              <a:buNone/>
            </a:pPr>
            <a:endParaRPr lang="en-US" dirty="0"/>
          </a:p>
        </p:txBody>
      </p:sp>
      <p:sp>
        <p:nvSpPr>
          <p:cNvPr id="4" name="Content Placeholder 3">
            <a:extLst>
              <a:ext uri="{FF2B5EF4-FFF2-40B4-BE49-F238E27FC236}">
                <a16:creationId xmlns:a16="http://schemas.microsoft.com/office/drawing/2014/main" id="{20474B52-8429-4CE5-81DE-87F16EC9226F}"/>
              </a:ext>
            </a:extLst>
          </p:cNvPr>
          <p:cNvSpPr>
            <a:spLocks noGrp="1"/>
          </p:cNvSpPr>
          <p:nvPr>
            <p:ph sz="half" idx="2"/>
          </p:nvPr>
        </p:nvSpPr>
        <p:spPr/>
        <p:txBody>
          <a:bodyPr/>
          <a:lstStyle/>
          <a:p>
            <a:r>
              <a:rPr lang="en-US" dirty="0"/>
              <a:t>Benjamin Rush</a:t>
            </a:r>
          </a:p>
          <a:p>
            <a:r>
              <a:rPr lang="en-US" dirty="0"/>
              <a:t>Bob Smith</a:t>
            </a:r>
          </a:p>
          <a:p>
            <a:r>
              <a:rPr lang="en-US" dirty="0"/>
              <a:t>William Silkworth</a:t>
            </a:r>
          </a:p>
          <a:p>
            <a:r>
              <a:rPr lang="en-US" dirty="0"/>
              <a:t>George Vaillant</a:t>
            </a:r>
          </a:p>
          <a:p>
            <a:r>
              <a:rPr lang="en-US" dirty="0"/>
              <a:t>Nora Volkow</a:t>
            </a:r>
          </a:p>
          <a:p>
            <a:r>
              <a:rPr lang="en-US" dirty="0"/>
              <a:t>William White</a:t>
            </a:r>
          </a:p>
          <a:p>
            <a:r>
              <a:rPr lang="en-US" dirty="0"/>
              <a:t>Greg Williams</a:t>
            </a:r>
          </a:p>
          <a:p>
            <a:r>
              <a:rPr lang="en-US" dirty="0"/>
              <a:t>Bill Wilson</a:t>
            </a:r>
          </a:p>
          <a:p>
            <a:r>
              <a:rPr lang="en-US" dirty="0"/>
              <a:t>Cynthia Moreno Tuohy</a:t>
            </a:r>
          </a:p>
          <a:p>
            <a:pPr marL="0" indent="0">
              <a:buNone/>
            </a:pPr>
            <a:endParaRPr lang="en-US" dirty="0"/>
          </a:p>
        </p:txBody>
      </p:sp>
    </p:spTree>
    <p:extLst>
      <p:ext uri="{BB962C8B-B14F-4D97-AF65-F5344CB8AC3E}">
        <p14:creationId xmlns:p14="http://schemas.microsoft.com/office/powerpoint/2010/main" val="36150413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2048C-4C81-45FD-BBC6-C0116781C7A8}"/>
              </a:ext>
            </a:extLst>
          </p:cNvPr>
          <p:cNvSpPr>
            <a:spLocks noGrp="1"/>
          </p:cNvSpPr>
          <p:nvPr>
            <p:ph type="title"/>
          </p:nvPr>
        </p:nvSpPr>
        <p:spPr/>
        <p:txBody>
          <a:bodyPr>
            <a:normAutofit/>
          </a:bodyPr>
          <a:lstStyle/>
          <a:p>
            <a:r>
              <a:rPr lang="en-US" b="1" dirty="0"/>
              <a:t>Courtenay Baylor </a:t>
            </a:r>
            <a:br>
              <a:rPr lang="en-US" dirty="0"/>
            </a:br>
            <a:r>
              <a:rPr lang="en-US" dirty="0"/>
              <a:t>(1871 – May 30, 1747)</a:t>
            </a:r>
          </a:p>
        </p:txBody>
      </p:sp>
      <p:sp>
        <p:nvSpPr>
          <p:cNvPr id="3" name="Content Placeholder 2">
            <a:extLst>
              <a:ext uri="{FF2B5EF4-FFF2-40B4-BE49-F238E27FC236}">
                <a16:creationId xmlns:a16="http://schemas.microsoft.com/office/drawing/2014/main" id="{FFBE9F30-B37C-4236-A3A9-1D734DE2FB94}"/>
              </a:ext>
            </a:extLst>
          </p:cNvPr>
          <p:cNvSpPr>
            <a:spLocks noGrp="1"/>
          </p:cNvSpPr>
          <p:nvPr>
            <p:ph idx="1"/>
          </p:nvPr>
        </p:nvSpPr>
        <p:spPr/>
        <p:txBody>
          <a:bodyPr/>
          <a:lstStyle/>
          <a:p>
            <a:r>
              <a:rPr lang="en-US" dirty="0"/>
              <a:t>In the early 1900’s Baylor, himself a person in recovery, began working as the first addiction counselor on record. His recovery was his qualification for being a counselor. He had no formal training. </a:t>
            </a:r>
          </a:p>
          <a:p>
            <a:r>
              <a:rPr lang="en-US" dirty="0"/>
              <a:t>He treated clients for “alcoholism” for $150.00 per month. Baylor claimed to have “cured” 65% of those under his care. Baylor would not treat a person who did not have motivation to change. Courtenay Baylor is said to have been the inspiration for one of the stories in the Big Book of Alcoholics Anonymous. </a:t>
            </a:r>
          </a:p>
          <a:p>
            <a:r>
              <a:rPr lang="en-US" dirty="0"/>
              <a:t>Review the </a:t>
            </a:r>
            <a:r>
              <a:rPr lang="en-US" u="sng" dirty="0">
                <a:hlinkClick r:id="rId2"/>
              </a:rPr>
              <a:t>paper</a:t>
            </a:r>
            <a:r>
              <a:rPr lang="en-US" dirty="0"/>
              <a:t> written by Courtenay Baylor, Remaking a Man: One Successful Method of Mental Refitting, from 1919. </a:t>
            </a:r>
          </a:p>
        </p:txBody>
      </p:sp>
    </p:spTree>
    <p:extLst>
      <p:ext uri="{BB962C8B-B14F-4D97-AF65-F5344CB8AC3E}">
        <p14:creationId xmlns:p14="http://schemas.microsoft.com/office/powerpoint/2010/main" val="21565654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19B59-7B1B-4849-9642-F474A4864C2F}"/>
              </a:ext>
            </a:extLst>
          </p:cNvPr>
          <p:cNvSpPr>
            <a:spLocks noGrp="1"/>
          </p:cNvSpPr>
          <p:nvPr>
            <p:ph type="title"/>
          </p:nvPr>
        </p:nvSpPr>
        <p:spPr/>
        <p:txBody>
          <a:bodyPr>
            <a:normAutofit fontScale="90000"/>
          </a:bodyPr>
          <a:lstStyle/>
          <a:p>
            <a:r>
              <a:rPr lang="en-US" b="1" dirty="0"/>
              <a:t>Anthony Benezet</a:t>
            </a:r>
            <a:br>
              <a:rPr lang="en-US" dirty="0"/>
            </a:br>
            <a:r>
              <a:rPr lang="en-US" dirty="0"/>
              <a:t>(January 31, 1713 – May 3, 1784)</a:t>
            </a:r>
            <a:br>
              <a:rPr lang="en-US" dirty="0"/>
            </a:br>
            <a:endParaRPr lang="en-US" dirty="0"/>
          </a:p>
        </p:txBody>
      </p:sp>
      <p:sp>
        <p:nvSpPr>
          <p:cNvPr id="3" name="Content Placeholder 2">
            <a:extLst>
              <a:ext uri="{FF2B5EF4-FFF2-40B4-BE49-F238E27FC236}">
                <a16:creationId xmlns:a16="http://schemas.microsoft.com/office/drawing/2014/main" id="{E7580772-3E62-4323-A770-A810C2104E42}"/>
              </a:ext>
            </a:extLst>
          </p:cNvPr>
          <p:cNvSpPr>
            <a:spLocks noGrp="1"/>
          </p:cNvSpPr>
          <p:nvPr>
            <p:ph idx="1"/>
          </p:nvPr>
        </p:nvSpPr>
        <p:spPr/>
        <p:txBody>
          <a:bodyPr/>
          <a:lstStyle/>
          <a:p>
            <a:r>
              <a:rPr lang="en-US" dirty="0"/>
              <a:t>Born in France in 1713, Benezet moved to Philadelphia as a child. He became a teacher who advocated for equal educational rights for girls in 1755. </a:t>
            </a:r>
          </a:p>
          <a:p>
            <a:r>
              <a:rPr lang="en-US" dirty="0"/>
              <a:t> </a:t>
            </a:r>
          </a:p>
          <a:p>
            <a:r>
              <a:rPr lang="en-US" dirty="0"/>
              <a:t>Benezet was an abolitionist who opposed slavery and slave trade. He established and taught schools for black children in the 1760’s. </a:t>
            </a:r>
          </a:p>
          <a:p>
            <a:r>
              <a:rPr lang="en-US" dirty="0"/>
              <a:t> </a:t>
            </a:r>
          </a:p>
          <a:p>
            <a:r>
              <a:rPr lang="en-US" dirty="0"/>
              <a:t>Benezet was in favor of the Temperance Movement and was the author of </a:t>
            </a:r>
            <a:r>
              <a:rPr lang="en-US" u="sng" dirty="0">
                <a:hlinkClick r:id="rId2"/>
              </a:rPr>
              <a:t>The Mighty Destroyer</a:t>
            </a:r>
            <a:r>
              <a:rPr lang="en-US" i="1" dirty="0"/>
              <a:t> </a:t>
            </a:r>
            <a:r>
              <a:rPr lang="en-US" dirty="0"/>
              <a:t>1774. This publication was the first essay written about “alcoholism”. </a:t>
            </a:r>
          </a:p>
        </p:txBody>
      </p:sp>
    </p:spTree>
    <p:extLst>
      <p:ext uri="{BB962C8B-B14F-4D97-AF65-F5344CB8AC3E}">
        <p14:creationId xmlns:p14="http://schemas.microsoft.com/office/powerpoint/2010/main" val="3514279527"/>
      </p:ext>
    </p:extLst>
  </p:cSld>
  <p:clrMapOvr>
    <a:masterClrMapping/>
  </p:clrMapOvr>
</p:sld>
</file>

<file path=ppt/theme/theme1.xml><?xml version="1.0" encoding="utf-8"?>
<a:theme xmlns:a="http://schemas.openxmlformats.org/drawingml/2006/main" name="Facet">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63613E42935B84E95711D358A750BB7" ma:contentTypeVersion="17" ma:contentTypeDescription="Create a new document." ma:contentTypeScope="" ma:versionID="f3bea84087f77e14ee2b474616ec26d0">
  <xsd:schema xmlns:xsd="http://www.w3.org/2001/XMLSchema" xmlns:xs="http://www.w3.org/2001/XMLSchema" xmlns:p="http://schemas.microsoft.com/office/2006/metadata/properties" xmlns:ns2="8ec708c4-0aff-4385-8afc-b2b27acb50e5" xmlns:ns3="7f18e201-5525-4ce8-a1ac-ecdd51c4cbc6" targetNamespace="http://schemas.microsoft.com/office/2006/metadata/properties" ma:root="true" ma:fieldsID="8c2f96b7dfc9aaaa827d09e188e8bf15" ns2:_="" ns3:_="">
    <xsd:import namespace="8ec708c4-0aff-4385-8afc-b2b27acb50e5"/>
    <xsd:import namespace="7f18e201-5525-4ce8-a1ac-ecdd51c4cbc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lcf76f155ced4ddcb4097134ff3c332f" minOccurs="0"/>
                <xsd:element ref="ns3:TaxCatchAll"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ec708c4-0aff-4385-8afc-b2b27acb50e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cfe284ab-3129-4a4f-a33b-1446679d6377" ma:termSetId="09814cd3-568e-fe90-9814-8d621ff8fb84" ma:anchorId="fba54fb3-c3e1-fe81-a776-ca4b69148c4d" ma:open="true" ma:isKeyword="false">
      <xsd:complexType>
        <xsd:sequence>
          <xsd:element ref="pc:Terms" minOccurs="0" maxOccurs="1"/>
        </xsd:sequence>
      </xsd:complexType>
    </xsd:element>
    <xsd:element name="MediaLengthInSeconds" ma:index="22" nillable="true" ma:displayName="MediaLengthInSeconds" ma:hidden="true" ma:internalName="MediaLengthInSeconds" ma:readOnly="true">
      <xsd:simpleType>
        <xsd:restriction base="dms:Unknow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f18e201-5525-4ce8-a1ac-ecdd51c4cbc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a36a778d-8a49-4838-8cd8-8c5897b151a8}" ma:internalName="TaxCatchAll" ma:showField="CatchAllData" ma:web="7f18e201-5525-4ce8-a1ac-ecdd51c4cbc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f18e201-5525-4ce8-a1ac-ecdd51c4cbc6" xsi:nil="true"/>
    <lcf76f155ced4ddcb4097134ff3c332f xmlns="8ec708c4-0aff-4385-8afc-b2b27acb50e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F731A50-69FB-48BD-A4C2-C79D68A7C264}"/>
</file>

<file path=customXml/itemProps2.xml><?xml version="1.0" encoding="utf-8"?>
<ds:datastoreItem xmlns:ds="http://schemas.openxmlformats.org/officeDocument/2006/customXml" ds:itemID="{8B0F9147-FC29-4AA3-AF9A-B6B062991E5E}"/>
</file>

<file path=customXml/itemProps3.xml><?xml version="1.0" encoding="utf-8"?>
<ds:datastoreItem xmlns:ds="http://schemas.openxmlformats.org/officeDocument/2006/customXml" ds:itemID="{A026191A-1AB1-4E5B-BF56-D1D55EBD23C4}"/>
</file>

<file path=docProps/app.xml><?xml version="1.0" encoding="utf-8"?>
<Properties xmlns="http://schemas.openxmlformats.org/officeDocument/2006/extended-properties" xmlns:vt="http://schemas.openxmlformats.org/officeDocument/2006/docPropsVTypes">
  <Template>Facet</Template>
  <TotalTime>120</TotalTime>
  <Words>3444</Words>
  <Application>Microsoft Office PowerPoint</Application>
  <PresentationFormat>Widescreen</PresentationFormat>
  <Paragraphs>190</Paragraphs>
  <Slides>37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37</vt:i4>
      </vt:variant>
    </vt:vector>
  </HeadingPairs>
  <TitlesOfParts>
    <vt:vector size="43" baseType="lpstr">
      <vt:lpstr>Arial</vt:lpstr>
      <vt:lpstr>Calibri</vt:lpstr>
      <vt:lpstr>Times New Roman</vt:lpstr>
      <vt:lpstr>Trebuchet MS</vt:lpstr>
      <vt:lpstr>Wingdings 3</vt:lpstr>
      <vt:lpstr>Facet</vt:lpstr>
      <vt:lpstr>The History of  Addiction &amp; Recovery</vt:lpstr>
      <vt:lpstr>Objectives</vt:lpstr>
      <vt:lpstr>1700’s</vt:lpstr>
      <vt:lpstr>1800’s</vt:lpstr>
      <vt:lpstr>1900’s</vt:lpstr>
      <vt:lpstr>2000’s</vt:lpstr>
      <vt:lpstr>Significant People</vt:lpstr>
      <vt:lpstr>Courtenay Baylor  (1871 – May 30, 1747)</vt:lpstr>
      <vt:lpstr>Anthony Benezet (January 31, 1713 – May 3, 1784) </vt:lpstr>
      <vt:lpstr>Michael Botticelli (January 2, 1958 –  </vt:lpstr>
      <vt:lpstr>Betty Ford (April 8, 1918 – July 8, 2011)</vt:lpstr>
      <vt:lpstr>PowerPoint Presentation</vt:lpstr>
      <vt:lpstr>PowerPoint Presentation</vt:lpstr>
      <vt:lpstr>Of Interest</vt:lpstr>
      <vt:lpstr>Harold Hughes (February 10, 1922 – October 23, 1996)</vt:lpstr>
      <vt:lpstr>PowerPoint Presentation</vt:lpstr>
      <vt:lpstr>Carl Jung (July 26, 1875 – June 6, 1961)</vt:lpstr>
      <vt:lpstr>PowerPoint Presentation</vt:lpstr>
      <vt:lpstr>Patrick Kennedy (July 14, 1967 – </vt:lpstr>
      <vt:lpstr>PowerPoint Presentation</vt:lpstr>
      <vt:lpstr>Alexandre Laudet</vt:lpstr>
      <vt:lpstr>Father Martin (October 12, 1924 – March 9, 2009)</vt:lpstr>
      <vt:lpstr>PowerPoint Presentation</vt:lpstr>
      <vt:lpstr>Chalk Talk </vt:lpstr>
      <vt:lpstr>Benjamin Rush (January 4, 1746 – April 19, 1813)</vt:lpstr>
      <vt:lpstr>Bob Smith (August 8, 1879 – November 16, 1950)</vt:lpstr>
      <vt:lpstr>William Silkworth (1873 – 1951)</vt:lpstr>
      <vt:lpstr>PowerPoint Presentation</vt:lpstr>
      <vt:lpstr>George Vaillant (1934 – </vt:lpstr>
      <vt:lpstr>Nora Volkow (Mar 27, 1956 – </vt:lpstr>
      <vt:lpstr>View</vt:lpstr>
      <vt:lpstr>William White</vt:lpstr>
      <vt:lpstr>Greg Williams</vt:lpstr>
      <vt:lpstr>Bill Wilson (November 26, 1895 - January 24, 1971) </vt:lpstr>
      <vt:lpstr>PowerPoint Presentation</vt:lpstr>
      <vt:lpstr>Cynthia Moreno Tuohy</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Many Pathways to Recovery</dc:title>
  <dc:creator>Paula Heller Garland</dc:creator>
  <cp:lastModifiedBy>Paula Heller Garland</cp:lastModifiedBy>
  <cp:revision>14</cp:revision>
  <cp:lastPrinted>2018-10-30T21:06:27Z</cp:lastPrinted>
  <dcterms:created xsi:type="dcterms:W3CDTF">2018-10-07T18:10:14Z</dcterms:created>
  <dcterms:modified xsi:type="dcterms:W3CDTF">2018-11-14T05:01:23Z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0x010100963613E42935B84E95711D358A750BB7</vt:lpwstr>
  </property>
</Properties>
</file>