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handoutMasterIdLst>
    <p:handoutMasterId r:id="rId29"/>
  </p:handoutMasterIdLst>
  <p:sldIdLst>
    <p:sldId id="256"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80" r:id="rId24"/>
    <p:sldId id="279" r:id="rId25"/>
    <p:sldId id="278" r:id="rId26"/>
    <p:sldId id="277" r:id="rId27"/>
    <p:sldId id="281" r:id="rId2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69" autoAdjust="0"/>
    <p:restoredTop sz="94660"/>
  </p:normalViewPr>
  <p:slideViewPr>
    <p:cSldViewPr snapToGrid="0">
      <p:cViewPr varScale="1">
        <p:scale>
          <a:sx n="74" d="100"/>
          <a:sy n="74" d="100"/>
        </p:scale>
        <p:origin x="156" y="6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67023AF3-F9C9-4E12-B772-F1375274581A}" type="datetimeFigureOut">
              <a:rPr lang="en-US" smtClean="0"/>
              <a:t>10/30/2024</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AE708F89-BABC-46B9-914D-19510703FB27}" type="slidenum">
              <a:rPr lang="en-US" smtClean="0"/>
              <a:t>‹#›</a:t>
            </a:fld>
            <a:endParaRPr lang="en-US"/>
          </a:p>
        </p:txBody>
      </p:sp>
    </p:spTree>
    <p:extLst>
      <p:ext uri="{BB962C8B-B14F-4D97-AF65-F5344CB8AC3E}">
        <p14:creationId xmlns:p14="http://schemas.microsoft.com/office/powerpoint/2010/main" val="313818868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10/30/2024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10/30/2024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10/30/2024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10/30/2024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10/30/2024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10/30/2024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recoveryanswers.org/addiction-ary/"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samhsa.gov/capt/sites/default/files/resources/sud-stigma-tool.pdf"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thearc.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generationfoundfilm.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2A22E-EEEB-45CF-82BE-78D31F2D3B47}"/>
              </a:ext>
            </a:extLst>
          </p:cNvPr>
          <p:cNvSpPr>
            <a:spLocks noGrp="1"/>
          </p:cNvSpPr>
          <p:nvPr>
            <p:ph type="ctrTitle"/>
          </p:nvPr>
        </p:nvSpPr>
        <p:spPr/>
        <p:txBody>
          <a:bodyPr/>
          <a:lstStyle/>
          <a:p>
            <a:r>
              <a:rPr lang="en-US" dirty="0">
                <a:solidFill>
                  <a:schemeClr val="accent1">
                    <a:lumMod val="75000"/>
                  </a:schemeClr>
                </a:solidFill>
              </a:rPr>
              <a:t>Stigma</a:t>
            </a:r>
          </a:p>
        </p:txBody>
      </p:sp>
    </p:spTree>
    <p:extLst>
      <p:ext uri="{BB962C8B-B14F-4D97-AF65-F5344CB8AC3E}">
        <p14:creationId xmlns:p14="http://schemas.microsoft.com/office/powerpoint/2010/main" val="2515978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Recovery Month</a:t>
            </a:r>
          </a:p>
        </p:txBody>
      </p:sp>
      <p:sp>
        <p:nvSpPr>
          <p:cNvPr id="3" name="Content Placeholder 2"/>
          <p:cNvSpPr>
            <a:spLocks noGrp="1"/>
          </p:cNvSpPr>
          <p:nvPr>
            <p:ph idx="1"/>
          </p:nvPr>
        </p:nvSpPr>
        <p:spPr/>
        <p:txBody>
          <a:bodyPr>
            <a:normAutofit lnSpcReduction="10000"/>
          </a:bodyPr>
          <a:lstStyle/>
          <a:p>
            <a:pPr marL="0" indent="0">
              <a:buNone/>
            </a:pPr>
            <a:r>
              <a:rPr lang="en-US" dirty="0"/>
              <a:t>Annually, Texas has held The Big Texas Rally for Recovery</a:t>
            </a:r>
            <a:r>
              <a:rPr lang="en-US" u="sng" dirty="0"/>
              <a:t> </a:t>
            </a:r>
            <a:r>
              <a:rPr lang="en-US" dirty="0"/>
              <a:t>since 2011. The Big Texas Rally for Recovery took place in Austin, Texas at the state capitol from 2011 – 2014. The rally now moves from city to city each year.</a:t>
            </a:r>
          </a:p>
          <a:p>
            <a:pPr marL="0" indent="0">
              <a:buNone/>
            </a:pPr>
            <a:r>
              <a:rPr lang="en-US" dirty="0"/>
              <a:t> </a:t>
            </a:r>
          </a:p>
          <a:p>
            <a:pPr marL="0" indent="0">
              <a:buNone/>
            </a:pPr>
            <a:r>
              <a:rPr lang="en-US" dirty="0"/>
              <a:t>2011 – Austin</a:t>
            </a:r>
            <a:br>
              <a:rPr lang="en-US" dirty="0"/>
            </a:br>
            <a:r>
              <a:rPr lang="en-US" dirty="0"/>
              <a:t>2012 – Austin</a:t>
            </a:r>
            <a:br>
              <a:rPr lang="en-US" dirty="0"/>
            </a:br>
            <a:r>
              <a:rPr lang="en-US" dirty="0"/>
              <a:t>2013 – Austin</a:t>
            </a:r>
            <a:br>
              <a:rPr lang="en-US" dirty="0"/>
            </a:br>
            <a:r>
              <a:rPr lang="en-US" dirty="0"/>
              <a:t>2014 - Austin</a:t>
            </a:r>
            <a:br>
              <a:rPr lang="en-US" dirty="0"/>
            </a:br>
            <a:r>
              <a:rPr lang="en-US" dirty="0"/>
              <a:t>2015 – Downtown Houston</a:t>
            </a:r>
            <a:br>
              <a:rPr lang="en-US" dirty="0"/>
            </a:br>
            <a:r>
              <a:rPr lang="en-US" dirty="0"/>
              <a:t>2016 - Dallas</a:t>
            </a:r>
            <a:br>
              <a:rPr lang="en-US" dirty="0"/>
            </a:br>
            <a:r>
              <a:rPr lang="en-US" dirty="0"/>
              <a:t>2017 - Galveston</a:t>
            </a:r>
            <a:br>
              <a:rPr lang="en-US" dirty="0"/>
            </a:br>
            <a:r>
              <a:rPr lang="en-US" dirty="0"/>
              <a:t>2018 - San Antonio</a:t>
            </a:r>
          </a:p>
          <a:p>
            <a:pPr marL="0" indent="0">
              <a:buNone/>
            </a:pPr>
            <a:r>
              <a:rPr lang="en-US" dirty="0"/>
              <a:t>2019 - DFW</a:t>
            </a:r>
          </a:p>
          <a:p>
            <a:endParaRPr lang="en-US" dirty="0"/>
          </a:p>
        </p:txBody>
      </p:sp>
    </p:spTree>
    <p:extLst>
      <p:ext uri="{BB962C8B-B14F-4D97-AF65-F5344CB8AC3E}">
        <p14:creationId xmlns:p14="http://schemas.microsoft.com/office/powerpoint/2010/main" val="10078467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Terminology</a:t>
            </a:r>
          </a:p>
        </p:txBody>
      </p:sp>
      <p:sp>
        <p:nvSpPr>
          <p:cNvPr id="3" name="Content Placeholder 2"/>
          <p:cNvSpPr>
            <a:spLocks noGrp="1"/>
          </p:cNvSpPr>
          <p:nvPr>
            <p:ph idx="1"/>
          </p:nvPr>
        </p:nvSpPr>
        <p:spPr/>
        <p:txBody>
          <a:bodyPr/>
          <a:lstStyle/>
          <a:p>
            <a:pPr marL="0" indent="0">
              <a:buNone/>
            </a:pPr>
            <a:r>
              <a:rPr lang="en-US" dirty="0" err="1">
                <a:hlinkClick r:id="rId2"/>
              </a:rPr>
              <a:t>Addictionary</a:t>
            </a:r>
            <a:r>
              <a:rPr lang="en-US" dirty="0">
                <a:hlinkClick r:id="rId2"/>
              </a:rPr>
              <a:t> </a:t>
            </a:r>
            <a:endParaRPr lang="en-US" dirty="0"/>
          </a:p>
        </p:txBody>
      </p:sp>
    </p:spTree>
    <p:extLst>
      <p:ext uri="{BB962C8B-B14F-4D97-AF65-F5344CB8AC3E}">
        <p14:creationId xmlns:p14="http://schemas.microsoft.com/office/powerpoint/2010/main" val="22445072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Say This….Not This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22312768"/>
              </p:ext>
            </p:extLst>
          </p:nvPr>
        </p:nvGraphicFramePr>
        <p:xfrm>
          <a:off x="658034" y="2176529"/>
          <a:ext cx="8615968" cy="3026538"/>
        </p:xfrm>
        <a:graphic>
          <a:graphicData uri="http://schemas.openxmlformats.org/drawingml/2006/table">
            <a:tbl>
              <a:tblPr firstRow="1" firstCol="1" bandRow="1">
                <a:tableStyleId>{5C22544A-7EE6-4342-B048-85BDC9FD1C3A}</a:tableStyleId>
              </a:tblPr>
              <a:tblGrid>
                <a:gridCol w="4307984">
                  <a:extLst>
                    <a:ext uri="{9D8B030D-6E8A-4147-A177-3AD203B41FA5}">
                      <a16:colId xmlns:a16="http://schemas.microsoft.com/office/drawing/2014/main" val="1997388337"/>
                    </a:ext>
                  </a:extLst>
                </a:gridCol>
                <a:gridCol w="4307984">
                  <a:extLst>
                    <a:ext uri="{9D8B030D-6E8A-4147-A177-3AD203B41FA5}">
                      <a16:colId xmlns:a16="http://schemas.microsoft.com/office/drawing/2014/main" val="1912584597"/>
                    </a:ext>
                  </a:extLst>
                </a:gridCol>
              </a:tblGrid>
              <a:tr h="672564">
                <a:tc>
                  <a:txBody>
                    <a:bodyPr/>
                    <a:lstStyle/>
                    <a:p>
                      <a:pPr>
                        <a:spcAft>
                          <a:spcPts val="0"/>
                        </a:spcAft>
                      </a:pPr>
                      <a:r>
                        <a:rPr lang="en-US" sz="1200" u="sng">
                          <a:effectLst/>
                        </a:rPr>
                        <a:t>Say This</a:t>
                      </a:r>
                      <a:endParaRPr lang="en-US" sz="1200">
                        <a:solidFill>
                          <a:srgbClr val="657C9C"/>
                        </a:solidFill>
                        <a:effectLst/>
                        <a:latin typeface="Verdana" panose="020B0604030504040204" pitchFamily="34" charset="0"/>
                      </a:endParaRPr>
                    </a:p>
                  </a:txBody>
                  <a:tcPr marL="68580" marR="68580" marT="0" marB="0"/>
                </a:tc>
                <a:tc>
                  <a:txBody>
                    <a:bodyPr/>
                    <a:lstStyle/>
                    <a:p>
                      <a:pPr>
                        <a:spcAft>
                          <a:spcPts val="0"/>
                        </a:spcAft>
                      </a:pPr>
                      <a:r>
                        <a:rPr lang="en-US" sz="1200" u="sng">
                          <a:effectLst/>
                        </a:rPr>
                        <a:t>Not This</a:t>
                      </a:r>
                      <a:endParaRPr lang="en-US" sz="1200">
                        <a:effectLst/>
                      </a:endParaRPr>
                    </a:p>
                    <a:p>
                      <a:pPr>
                        <a:spcAft>
                          <a:spcPts val="0"/>
                        </a:spcAft>
                      </a:pPr>
                      <a:r>
                        <a:rPr lang="en-US" sz="1200" u="none" strike="noStrike">
                          <a:effectLst/>
                        </a:rPr>
                        <a:t> </a:t>
                      </a:r>
                      <a:endParaRPr lang="en-US" sz="1200">
                        <a:solidFill>
                          <a:srgbClr val="657C9C"/>
                        </a:solidFill>
                        <a:effectLst/>
                        <a:latin typeface="Verdana" panose="020B0604030504040204" pitchFamily="34" charset="0"/>
                      </a:endParaRPr>
                    </a:p>
                  </a:txBody>
                  <a:tcPr marL="68580" marR="68580" marT="0" marB="0"/>
                </a:tc>
                <a:extLst>
                  <a:ext uri="{0D108BD9-81ED-4DB2-BD59-A6C34878D82A}">
                    <a16:rowId xmlns:a16="http://schemas.microsoft.com/office/drawing/2014/main" val="1967190885"/>
                  </a:ext>
                </a:extLst>
              </a:tr>
              <a:tr h="336282">
                <a:tc>
                  <a:txBody>
                    <a:bodyPr/>
                    <a:lstStyle/>
                    <a:p>
                      <a:pPr>
                        <a:spcAft>
                          <a:spcPts val="0"/>
                        </a:spcAft>
                      </a:pPr>
                      <a:r>
                        <a:rPr lang="en-US" sz="1200">
                          <a:effectLst/>
                        </a:rPr>
                        <a:t>People with disabilities</a:t>
                      </a:r>
                      <a:endParaRPr lang="en-US" sz="1200">
                        <a:solidFill>
                          <a:srgbClr val="657C9C"/>
                        </a:solidFill>
                        <a:effectLst/>
                        <a:latin typeface="Verdana" panose="020B0604030504040204" pitchFamily="34" charset="0"/>
                      </a:endParaRPr>
                    </a:p>
                  </a:txBody>
                  <a:tcPr marL="68580" marR="68580" marT="0" marB="0"/>
                </a:tc>
                <a:tc>
                  <a:txBody>
                    <a:bodyPr/>
                    <a:lstStyle/>
                    <a:p>
                      <a:pPr>
                        <a:spcAft>
                          <a:spcPts val="0"/>
                        </a:spcAft>
                      </a:pPr>
                      <a:r>
                        <a:rPr lang="en-US" sz="1200">
                          <a:effectLst/>
                        </a:rPr>
                        <a:t>The handicapped, the disabled</a:t>
                      </a:r>
                      <a:endParaRPr lang="en-US" sz="1200">
                        <a:solidFill>
                          <a:srgbClr val="657C9C"/>
                        </a:solidFill>
                        <a:effectLst/>
                        <a:latin typeface="Verdana" panose="020B0604030504040204" pitchFamily="34" charset="0"/>
                      </a:endParaRPr>
                    </a:p>
                  </a:txBody>
                  <a:tcPr marL="68580" marR="68580" marT="0" marB="0"/>
                </a:tc>
                <a:extLst>
                  <a:ext uri="{0D108BD9-81ED-4DB2-BD59-A6C34878D82A}">
                    <a16:rowId xmlns:a16="http://schemas.microsoft.com/office/drawing/2014/main" val="2553149380"/>
                  </a:ext>
                </a:extLst>
              </a:tr>
              <a:tr h="336282">
                <a:tc>
                  <a:txBody>
                    <a:bodyPr/>
                    <a:lstStyle/>
                    <a:p>
                      <a:pPr>
                        <a:spcAft>
                          <a:spcPts val="0"/>
                        </a:spcAft>
                      </a:pPr>
                      <a:r>
                        <a:rPr lang="en-US" sz="1200">
                          <a:effectLst/>
                        </a:rPr>
                        <a:t>Person who has Down Syndrome</a:t>
                      </a:r>
                      <a:endParaRPr lang="en-US" sz="1200">
                        <a:solidFill>
                          <a:srgbClr val="657C9C"/>
                        </a:solidFill>
                        <a:effectLst/>
                        <a:latin typeface="Verdana" panose="020B0604030504040204" pitchFamily="34" charset="0"/>
                      </a:endParaRPr>
                    </a:p>
                  </a:txBody>
                  <a:tcPr marL="68580" marR="68580" marT="0" marB="0"/>
                </a:tc>
                <a:tc>
                  <a:txBody>
                    <a:bodyPr/>
                    <a:lstStyle/>
                    <a:p>
                      <a:pPr>
                        <a:spcAft>
                          <a:spcPts val="0"/>
                        </a:spcAft>
                      </a:pPr>
                      <a:r>
                        <a:rPr lang="en-US" sz="1200">
                          <a:effectLst/>
                        </a:rPr>
                        <a:t>Downs person, mongoloid</a:t>
                      </a:r>
                      <a:endParaRPr lang="en-US" sz="1200">
                        <a:solidFill>
                          <a:srgbClr val="657C9C"/>
                        </a:solidFill>
                        <a:effectLst/>
                        <a:latin typeface="Verdana" panose="020B0604030504040204" pitchFamily="34" charset="0"/>
                      </a:endParaRPr>
                    </a:p>
                  </a:txBody>
                  <a:tcPr marL="68580" marR="68580" marT="0" marB="0"/>
                </a:tc>
                <a:extLst>
                  <a:ext uri="{0D108BD9-81ED-4DB2-BD59-A6C34878D82A}">
                    <a16:rowId xmlns:a16="http://schemas.microsoft.com/office/drawing/2014/main" val="2037288382"/>
                  </a:ext>
                </a:extLst>
              </a:tr>
              <a:tr h="336282">
                <a:tc>
                  <a:txBody>
                    <a:bodyPr/>
                    <a:lstStyle/>
                    <a:p>
                      <a:pPr>
                        <a:spcAft>
                          <a:spcPts val="0"/>
                        </a:spcAft>
                      </a:pPr>
                      <a:r>
                        <a:rPr lang="en-US" sz="1200">
                          <a:effectLst/>
                        </a:rPr>
                        <a:t>Person with a physical disability</a:t>
                      </a:r>
                      <a:endParaRPr lang="en-US" sz="1200">
                        <a:solidFill>
                          <a:srgbClr val="657C9C"/>
                        </a:solidFill>
                        <a:effectLst/>
                        <a:latin typeface="Verdana" panose="020B0604030504040204" pitchFamily="34" charset="0"/>
                      </a:endParaRPr>
                    </a:p>
                  </a:txBody>
                  <a:tcPr marL="68580" marR="68580" marT="0" marB="0"/>
                </a:tc>
                <a:tc>
                  <a:txBody>
                    <a:bodyPr/>
                    <a:lstStyle/>
                    <a:p>
                      <a:pPr>
                        <a:spcAft>
                          <a:spcPts val="0"/>
                        </a:spcAft>
                      </a:pPr>
                      <a:r>
                        <a:rPr lang="en-US" sz="1200">
                          <a:effectLst/>
                        </a:rPr>
                        <a:t>A cripple</a:t>
                      </a:r>
                      <a:endParaRPr lang="en-US" sz="1200">
                        <a:solidFill>
                          <a:srgbClr val="657C9C"/>
                        </a:solidFill>
                        <a:effectLst/>
                        <a:latin typeface="Verdana" panose="020B0604030504040204" pitchFamily="34" charset="0"/>
                      </a:endParaRPr>
                    </a:p>
                  </a:txBody>
                  <a:tcPr marL="68580" marR="68580" marT="0" marB="0"/>
                </a:tc>
                <a:extLst>
                  <a:ext uri="{0D108BD9-81ED-4DB2-BD59-A6C34878D82A}">
                    <a16:rowId xmlns:a16="http://schemas.microsoft.com/office/drawing/2014/main" val="1845954954"/>
                  </a:ext>
                </a:extLst>
              </a:tr>
              <a:tr h="672564">
                <a:tc>
                  <a:txBody>
                    <a:bodyPr/>
                    <a:lstStyle/>
                    <a:p>
                      <a:pPr>
                        <a:spcAft>
                          <a:spcPts val="0"/>
                        </a:spcAft>
                      </a:pPr>
                      <a:r>
                        <a:rPr lang="en-US" sz="1200">
                          <a:effectLst/>
                        </a:rPr>
                        <a:t>Person diagnosed with a mental health condition</a:t>
                      </a:r>
                      <a:endParaRPr lang="en-US" sz="1200">
                        <a:solidFill>
                          <a:srgbClr val="657C9C"/>
                        </a:solidFill>
                        <a:effectLst/>
                        <a:latin typeface="Verdana" panose="020B0604030504040204" pitchFamily="34" charset="0"/>
                      </a:endParaRPr>
                    </a:p>
                  </a:txBody>
                  <a:tcPr marL="68580" marR="68580" marT="0" marB="0"/>
                </a:tc>
                <a:tc>
                  <a:txBody>
                    <a:bodyPr/>
                    <a:lstStyle/>
                    <a:p>
                      <a:pPr>
                        <a:spcAft>
                          <a:spcPts val="0"/>
                        </a:spcAft>
                      </a:pPr>
                      <a:r>
                        <a:rPr lang="en-US" sz="1200">
                          <a:effectLst/>
                        </a:rPr>
                        <a:t>Crazy, insane, psycho, mentally ill, emotionally disturbed demented</a:t>
                      </a:r>
                      <a:endParaRPr lang="en-US" sz="1200">
                        <a:solidFill>
                          <a:srgbClr val="657C9C"/>
                        </a:solidFill>
                        <a:effectLst/>
                        <a:latin typeface="Verdana" panose="020B0604030504040204" pitchFamily="34" charset="0"/>
                      </a:endParaRPr>
                    </a:p>
                  </a:txBody>
                  <a:tcPr marL="68580" marR="68580" marT="0" marB="0"/>
                </a:tc>
                <a:extLst>
                  <a:ext uri="{0D108BD9-81ED-4DB2-BD59-A6C34878D82A}">
                    <a16:rowId xmlns:a16="http://schemas.microsoft.com/office/drawing/2014/main" val="1629507893"/>
                  </a:ext>
                </a:extLst>
              </a:tr>
              <a:tr h="672564">
                <a:tc>
                  <a:txBody>
                    <a:bodyPr/>
                    <a:lstStyle/>
                    <a:p>
                      <a:pPr>
                        <a:spcAft>
                          <a:spcPts val="0"/>
                        </a:spcAft>
                      </a:pPr>
                      <a:r>
                        <a:rPr lang="en-US" sz="1200">
                          <a:effectLst/>
                        </a:rPr>
                        <a:t>Person diagnosed with a cognitive disability or with an intellectual disability</a:t>
                      </a:r>
                      <a:endParaRPr lang="en-US" sz="1200">
                        <a:solidFill>
                          <a:srgbClr val="657C9C"/>
                        </a:solidFill>
                        <a:effectLst/>
                        <a:latin typeface="Verdana" panose="020B0604030504040204" pitchFamily="34" charset="0"/>
                      </a:endParaRPr>
                    </a:p>
                  </a:txBody>
                  <a:tcPr marL="68580" marR="68580" marT="0" marB="0"/>
                </a:tc>
                <a:tc>
                  <a:txBody>
                    <a:bodyPr/>
                    <a:lstStyle/>
                    <a:p>
                      <a:pPr>
                        <a:spcAft>
                          <a:spcPts val="0"/>
                        </a:spcAft>
                      </a:pPr>
                      <a:r>
                        <a:rPr lang="en-US" sz="1200" dirty="0">
                          <a:effectLst/>
                        </a:rPr>
                        <a:t>Mentally retarded, retarded, slow, idiot, moron</a:t>
                      </a:r>
                      <a:endParaRPr lang="en-US" sz="1200" dirty="0">
                        <a:solidFill>
                          <a:srgbClr val="657C9C"/>
                        </a:solidFill>
                        <a:effectLst/>
                        <a:latin typeface="Verdana" panose="020B0604030504040204" pitchFamily="34" charset="0"/>
                      </a:endParaRPr>
                    </a:p>
                  </a:txBody>
                  <a:tcPr marL="68580" marR="68580" marT="0" marB="0"/>
                </a:tc>
                <a:extLst>
                  <a:ext uri="{0D108BD9-81ED-4DB2-BD59-A6C34878D82A}">
                    <a16:rowId xmlns:a16="http://schemas.microsoft.com/office/drawing/2014/main" val="168858596"/>
                  </a:ext>
                </a:extLst>
              </a:tr>
            </a:tbl>
          </a:graphicData>
        </a:graphic>
      </p:graphicFrame>
    </p:spTree>
    <p:extLst>
      <p:ext uri="{BB962C8B-B14F-4D97-AF65-F5344CB8AC3E}">
        <p14:creationId xmlns:p14="http://schemas.microsoft.com/office/powerpoint/2010/main" val="24709243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Addiction Related</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82312076"/>
              </p:ext>
            </p:extLst>
          </p:nvPr>
        </p:nvGraphicFramePr>
        <p:xfrm>
          <a:off x="888643" y="2034861"/>
          <a:ext cx="8500056" cy="3412904"/>
        </p:xfrm>
        <a:graphic>
          <a:graphicData uri="http://schemas.openxmlformats.org/drawingml/2006/table">
            <a:tbl>
              <a:tblPr firstRow="1" firstCol="1" bandRow="1">
                <a:tableStyleId>{5C22544A-7EE6-4342-B048-85BDC9FD1C3A}</a:tableStyleId>
              </a:tblPr>
              <a:tblGrid>
                <a:gridCol w="4250028">
                  <a:extLst>
                    <a:ext uri="{9D8B030D-6E8A-4147-A177-3AD203B41FA5}">
                      <a16:colId xmlns:a16="http://schemas.microsoft.com/office/drawing/2014/main" val="2707511111"/>
                    </a:ext>
                  </a:extLst>
                </a:gridCol>
                <a:gridCol w="4250028">
                  <a:extLst>
                    <a:ext uri="{9D8B030D-6E8A-4147-A177-3AD203B41FA5}">
                      <a16:colId xmlns:a16="http://schemas.microsoft.com/office/drawing/2014/main" val="2058438596"/>
                    </a:ext>
                  </a:extLst>
                </a:gridCol>
              </a:tblGrid>
              <a:tr h="1365161">
                <a:tc>
                  <a:txBody>
                    <a:bodyPr/>
                    <a:lstStyle/>
                    <a:p>
                      <a:pPr>
                        <a:spcAft>
                          <a:spcPts val="0"/>
                        </a:spcAft>
                      </a:pPr>
                      <a:r>
                        <a:rPr lang="en-US" sz="1200" u="sng">
                          <a:effectLst/>
                        </a:rPr>
                        <a:t>Say This</a:t>
                      </a:r>
                      <a:endParaRPr lang="en-US" sz="1200">
                        <a:solidFill>
                          <a:srgbClr val="657C9C"/>
                        </a:solidFill>
                        <a:effectLst/>
                        <a:latin typeface="Verdana" panose="020B0604030504040204" pitchFamily="34" charset="0"/>
                      </a:endParaRPr>
                    </a:p>
                  </a:txBody>
                  <a:tcPr marL="68580" marR="68580" marT="0" marB="0"/>
                </a:tc>
                <a:tc>
                  <a:txBody>
                    <a:bodyPr/>
                    <a:lstStyle/>
                    <a:p>
                      <a:pPr>
                        <a:spcAft>
                          <a:spcPts val="0"/>
                        </a:spcAft>
                      </a:pPr>
                      <a:r>
                        <a:rPr lang="en-US" sz="1200" u="sng">
                          <a:effectLst/>
                        </a:rPr>
                        <a:t>Not This</a:t>
                      </a:r>
                      <a:endParaRPr lang="en-US" sz="1200">
                        <a:effectLst/>
                      </a:endParaRPr>
                    </a:p>
                    <a:p>
                      <a:pPr>
                        <a:spcAft>
                          <a:spcPts val="0"/>
                        </a:spcAft>
                      </a:pPr>
                      <a:r>
                        <a:rPr lang="en-US" sz="1200" u="none" strike="noStrike">
                          <a:effectLst/>
                        </a:rPr>
                        <a:t> </a:t>
                      </a:r>
                      <a:endParaRPr lang="en-US" sz="1200">
                        <a:solidFill>
                          <a:srgbClr val="657C9C"/>
                        </a:solidFill>
                        <a:effectLst/>
                        <a:latin typeface="Verdana" panose="020B0604030504040204" pitchFamily="34" charset="0"/>
                      </a:endParaRPr>
                    </a:p>
                  </a:txBody>
                  <a:tcPr marL="68580" marR="68580" marT="0" marB="0"/>
                </a:tc>
                <a:extLst>
                  <a:ext uri="{0D108BD9-81ED-4DB2-BD59-A6C34878D82A}">
                    <a16:rowId xmlns:a16="http://schemas.microsoft.com/office/drawing/2014/main" val="3547944239"/>
                  </a:ext>
                </a:extLst>
              </a:tr>
              <a:tr h="682581">
                <a:tc>
                  <a:txBody>
                    <a:bodyPr/>
                    <a:lstStyle/>
                    <a:p>
                      <a:pPr>
                        <a:spcAft>
                          <a:spcPts val="0"/>
                        </a:spcAft>
                      </a:pPr>
                      <a:r>
                        <a:rPr lang="en-US" sz="1200">
                          <a:effectLst/>
                        </a:rPr>
                        <a:t>Person with Substance Use Disorder</a:t>
                      </a:r>
                      <a:endParaRPr lang="en-US" sz="1200">
                        <a:solidFill>
                          <a:srgbClr val="657C9C"/>
                        </a:solidFill>
                        <a:effectLst/>
                        <a:latin typeface="Verdana" panose="020B0604030504040204" pitchFamily="34" charset="0"/>
                      </a:endParaRPr>
                    </a:p>
                  </a:txBody>
                  <a:tcPr marL="68580" marR="68580" marT="0" marB="0"/>
                </a:tc>
                <a:tc>
                  <a:txBody>
                    <a:bodyPr/>
                    <a:lstStyle/>
                    <a:p>
                      <a:pPr>
                        <a:spcAft>
                          <a:spcPts val="0"/>
                        </a:spcAft>
                      </a:pPr>
                      <a:r>
                        <a:rPr lang="en-US" sz="1200">
                          <a:effectLst/>
                        </a:rPr>
                        <a:t>Addict, Alcoholic, Druggie </a:t>
                      </a:r>
                      <a:endParaRPr lang="en-US" sz="1200">
                        <a:solidFill>
                          <a:srgbClr val="657C9C"/>
                        </a:solidFill>
                        <a:effectLst/>
                        <a:latin typeface="Verdana" panose="020B0604030504040204" pitchFamily="34" charset="0"/>
                      </a:endParaRPr>
                    </a:p>
                  </a:txBody>
                  <a:tcPr marL="68580" marR="68580" marT="0" marB="0"/>
                </a:tc>
                <a:extLst>
                  <a:ext uri="{0D108BD9-81ED-4DB2-BD59-A6C34878D82A}">
                    <a16:rowId xmlns:a16="http://schemas.microsoft.com/office/drawing/2014/main" val="1307479200"/>
                  </a:ext>
                </a:extLst>
              </a:tr>
              <a:tr h="682581">
                <a:tc>
                  <a:txBody>
                    <a:bodyPr/>
                    <a:lstStyle/>
                    <a:p>
                      <a:pPr>
                        <a:spcAft>
                          <a:spcPts val="0"/>
                        </a:spcAft>
                      </a:pPr>
                      <a:r>
                        <a:rPr lang="en-US" sz="1200">
                          <a:effectLst/>
                        </a:rPr>
                        <a:t>Person with Bi-Polar Disorder</a:t>
                      </a:r>
                      <a:endParaRPr lang="en-US" sz="1200">
                        <a:solidFill>
                          <a:srgbClr val="657C9C"/>
                        </a:solidFill>
                        <a:effectLst/>
                        <a:latin typeface="Verdana" panose="020B0604030504040204" pitchFamily="34" charset="0"/>
                      </a:endParaRPr>
                    </a:p>
                  </a:txBody>
                  <a:tcPr marL="68580" marR="68580" marT="0" marB="0"/>
                </a:tc>
                <a:tc>
                  <a:txBody>
                    <a:bodyPr/>
                    <a:lstStyle/>
                    <a:p>
                      <a:pPr>
                        <a:spcAft>
                          <a:spcPts val="0"/>
                        </a:spcAft>
                      </a:pPr>
                      <a:r>
                        <a:rPr lang="en-US" sz="1200">
                          <a:effectLst/>
                        </a:rPr>
                        <a:t>She or he is Bi-Polar</a:t>
                      </a:r>
                      <a:endParaRPr lang="en-US" sz="1200">
                        <a:solidFill>
                          <a:srgbClr val="657C9C"/>
                        </a:solidFill>
                        <a:effectLst/>
                        <a:latin typeface="Verdana" panose="020B0604030504040204" pitchFamily="34" charset="0"/>
                      </a:endParaRPr>
                    </a:p>
                  </a:txBody>
                  <a:tcPr marL="68580" marR="68580" marT="0" marB="0"/>
                </a:tc>
                <a:extLst>
                  <a:ext uri="{0D108BD9-81ED-4DB2-BD59-A6C34878D82A}">
                    <a16:rowId xmlns:a16="http://schemas.microsoft.com/office/drawing/2014/main" val="814478775"/>
                  </a:ext>
                </a:extLst>
              </a:tr>
              <a:tr h="682581">
                <a:tc>
                  <a:txBody>
                    <a:bodyPr/>
                    <a:lstStyle/>
                    <a:p>
                      <a:pPr>
                        <a:spcAft>
                          <a:spcPts val="0"/>
                        </a:spcAft>
                      </a:pPr>
                      <a:r>
                        <a:rPr lang="en-US" sz="1200">
                          <a:effectLst/>
                        </a:rPr>
                        <a:t>Person in Recovery </a:t>
                      </a:r>
                      <a:endParaRPr lang="en-US" sz="1200">
                        <a:solidFill>
                          <a:srgbClr val="657C9C"/>
                        </a:solidFill>
                        <a:effectLst/>
                        <a:latin typeface="Verdana" panose="020B0604030504040204" pitchFamily="34" charset="0"/>
                      </a:endParaRPr>
                    </a:p>
                  </a:txBody>
                  <a:tcPr marL="68580" marR="68580" marT="0" marB="0"/>
                </a:tc>
                <a:tc>
                  <a:txBody>
                    <a:bodyPr/>
                    <a:lstStyle/>
                    <a:p>
                      <a:pPr>
                        <a:spcAft>
                          <a:spcPts val="0"/>
                        </a:spcAft>
                      </a:pPr>
                      <a:r>
                        <a:rPr lang="en-US" sz="1200" dirty="0">
                          <a:effectLst/>
                        </a:rPr>
                        <a:t> </a:t>
                      </a:r>
                      <a:endParaRPr lang="en-US" sz="1200" dirty="0">
                        <a:solidFill>
                          <a:srgbClr val="657C9C"/>
                        </a:solidFill>
                        <a:effectLst/>
                        <a:latin typeface="Verdana" panose="020B0604030504040204" pitchFamily="34" charset="0"/>
                      </a:endParaRPr>
                    </a:p>
                  </a:txBody>
                  <a:tcPr marL="68580" marR="68580" marT="0" marB="0"/>
                </a:tc>
                <a:extLst>
                  <a:ext uri="{0D108BD9-81ED-4DB2-BD59-A6C34878D82A}">
                    <a16:rowId xmlns:a16="http://schemas.microsoft.com/office/drawing/2014/main" val="3483523775"/>
                  </a:ext>
                </a:extLst>
              </a:tr>
            </a:tbl>
          </a:graphicData>
        </a:graphic>
      </p:graphicFrame>
    </p:spTree>
    <p:extLst>
      <p:ext uri="{BB962C8B-B14F-4D97-AF65-F5344CB8AC3E}">
        <p14:creationId xmlns:p14="http://schemas.microsoft.com/office/powerpoint/2010/main" val="4417095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Recovery Dialects poster. The words we use matter. Positive words are person who uses substances; recurrence of use; pharmacotherapy; accidental drug poisoning; person with substance use disorder instead of negative words like substance abuser; relapse; medication-assisted treatment; overdose; addict; alcoholic; opioid addict. "/>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2919558" y="720725"/>
            <a:ext cx="4112921" cy="5321300"/>
          </a:xfrm>
          <a:prstGeom prst="rect">
            <a:avLst/>
          </a:prstGeom>
        </p:spPr>
      </p:pic>
    </p:spTree>
    <p:extLst>
      <p:ext uri="{BB962C8B-B14F-4D97-AF65-F5344CB8AC3E}">
        <p14:creationId xmlns:p14="http://schemas.microsoft.com/office/powerpoint/2010/main" val="24994301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2825079" y="476250"/>
            <a:ext cx="4301880" cy="5565775"/>
          </a:xfrm>
          <a:prstGeom prst="rect">
            <a:avLst/>
          </a:prstGeom>
        </p:spPr>
      </p:pic>
    </p:spTree>
    <p:extLst>
      <p:ext uri="{BB962C8B-B14F-4D97-AF65-F5344CB8AC3E}">
        <p14:creationId xmlns:p14="http://schemas.microsoft.com/office/powerpoint/2010/main" val="31396647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915668293"/>
              </p:ext>
            </p:extLst>
          </p:nvPr>
        </p:nvGraphicFramePr>
        <p:xfrm>
          <a:off x="759853" y="1081822"/>
          <a:ext cx="8371268" cy="4984126"/>
        </p:xfrm>
        <a:graphic>
          <a:graphicData uri="http://schemas.openxmlformats.org/drawingml/2006/table">
            <a:tbl>
              <a:tblPr firstRow="1" firstCol="1" bandRow="1">
                <a:tableStyleId>{5C22544A-7EE6-4342-B048-85BDC9FD1C3A}</a:tableStyleId>
              </a:tblPr>
              <a:tblGrid>
                <a:gridCol w="4185634">
                  <a:extLst>
                    <a:ext uri="{9D8B030D-6E8A-4147-A177-3AD203B41FA5}">
                      <a16:colId xmlns:a16="http://schemas.microsoft.com/office/drawing/2014/main" val="3667051743"/>
                    </a:ext>
                  </a:extLst>
                </a:gridCol>
                <a:gridCol w="4185634">
                  <a:extLst>
                    <a:ext uri="{9D8B030D-6E8A-4147-A177-3AD203B41FA5}">
                      <a16:colId xmlns:a16="http://schemas.microsoft.com/office/drawing/2014/main" val="3247267315"/>
                    </a:ext>
                  </a:extLst>
                </a:gridCol>
              </a:tblGrid>
              <a:tr h="586367">
                <a:tc>
                  <a:txBody>
                    <a:bodyPr/>
                    <a:lstStyle/>
                    <a:p>
                      <a:pPr>
                        <a:spcAft>
                          <a:spcPts val="0"/>
                        </a:spcAft>
                      </a:pPr>
                      <a:r>
                        <a:rPr lang="en-US" sz="1200" u="sng">
                          <a:effectLst/>
                        </a:rPr>
                        <a:t>Say</a:t>
                      </a:r>
                      <a:endParaRPr lang="en-US" sz="1200">
                        <a:solidFill>
                          <a:srgbClr val="657C9C"/>
                        </a:solidFill>
                        <a:effectLst/>
                        <a:latin typeface="Verdana" panose="020B0604030504040204" pitchFamily="34" charset="0"/>
                      </a:endParaRPr>
                    </a:p>
                  </a:txBody>
                  <a:tcPr marL="68580" marR="68580" marT="0" marB="0"/>
                </a:tc>
                <a:tc>
                  <a:txBody>
                    <a:bodyPr/>
                    <a:lstStyle/>
                    <a:p>
                      <a:pPr>
                        <a:spcAft>
                          <a:spcPts val="0"/>
                        </a:spcAft>
                      </a:pPr>
                      <a:r>
                        <a:rPr lang="en-US" sz="1200" u="sng">
                          <a:effectLst/>
                        </a:rPr>
                        <a:t>Instead of</a:t>
                      </a:r>
                      <a:endParaRPr lang="en-US" sz="1200">
                        <a:effectLst/>
                      </a:endParaRPr>
                    </a:p>
                    <a:p>
                      <a:pPr>
                        <a:spcAft>
                          <a:spcPts val="0"/>
                        </a:spcAft>
                      </a:pPr>
                      <a:r>
                        <a:rPr lang="en-US" sz="1200" u="none" strike="noStrike">
                          <a:effectLst/>
                        </a:rPr>
                        <a:t> </a:t>
                      </a:r>
                      <a:endParaRPr lang="en-US" sz="1200">
                        <a:solidFill>
                          <a:srgbClr val="657C9C"/>
                        </a:solidFill>
                        <a:effectLst/>
                        <a:latin typeface="Verdana" panose="020B0604030504040204" pitchFamily="34" charset="0"/>
                      </a:endParaRPr>
                    </a:p>
                  </a:txBody>
                  <a:tcPr marL="68580" marR="68580" marT="0" marB="0"/>
                </a:tc>
                <a:extLst>
                  <a:ext uri="{0D108BD9-81ED-4DB2-BD59-A6C34878D82A}">
                    <a16:rowId xmlns:a16="http://schemas.microsoft.com/office/drawing/2014/main" val="1943328137"/>
                  </a:ext>
                </a:extLst>
              </a:tr>
              <a:tr h="293184">
                <a:tc>
                  <a:txBody>
                    <a:bodyPr/>
                    <a:lstStyle/>
                    <a:p>
                      <a:pPr>
                        <a:spcAft>
                          <a:spcPts val="0"/>
                        </a:spcAft>
                      </a:pPr>
                      <a:r>
                        <a:rPr lang="en-US" sz="1200">
                          <a:effectLst/>
                        </a:rPr>
                        <a:t>Recovery Protection</a:t>
                      </a:r>
                      <a:endParaRPr lang="en-US" sz="1200">
                        <a:solidFill>
                          <a:srgbClr val="657C9C"/>
                        </a:solidFill>
                        <a:effectLst/>
                        <a:latin typeface="Verdana" panose="020B0604030504040204" pitchFamily="34" charset="0"/>
                      </a:endParaRPr>
                    </a:p>
                  </a:txBody>
                  <a:tcPr marL="68580" marR="68580" marT="0" marB="0"/>
                </a:tc>
                <a:tc>
                  <a:txBody>
                    <a:bodyPr/>
                    <a:lstStyle/>
                    <a:p>
                      <a:pPr>
                        <a:spcAft>
                          <a:spcPts val="0"/>
                        </a:spcAft>
                      </a:pPr>
                      <a:r>
                        <a:rPr lang="en-US" sz="1200">
                          <a:effectLst/>
                        </a:rPr>
                        <a:t>Relapse Prevention </a:t>
                      </a:r>
                      <a:endParaRPr lang="en-US" sz="1200">
                        <a:solidFill>
                          <a:srgbClr val="657C9C"/>
                        </a:solidFill>
                        <a:effectLst/>
                        <a:latin typeface="Verdana" panose="020B0604030504040204" pitchFamily="34" charset="0"/>
                      </a:endParaRPr>
                    </a:p>
                  </a:txBody>
                  <a:tcPr marL="68580" marR="68580" marT="0" marB="0"/>
                </a:tc>
                <a:extLst>
                  <a:ext uri="{0D108BD9-81ED-4DB2-BD59-A6C34878D82A}">
                    <a16:rowId xmlns:a16="http://schemas.microsoft.com/office/drawing/2014/main" val="2485882185"/>
                  </a:ext>
                </a:extLst>
              </a:tr>
              <a:tr h="293184">
                <a:tc>
                  <a:txBody>
                    <a:bodyPr/>
                    <a:lstStyle/>
                    <a:p>
                      <a:pPr>
                        <a:spcAft>
                          <a:spcPts val="0"/>
                        </a:spcAft>
                      </a:pPr>
                      <a:r>
                        <a:rPr lang="en-US" sz="1200">
                          <a:effectLst/>
                        </a:rPr>
                        <a:t>Recurrence of Use</a:t>
                      </a:r>
                      <a:endParaRPr lang="en-US" sz="1200">
                        <a:solidFill>
                          <a:srgbClr val="657C9C"/>
                        </a:solidFill>
                        <a:effectLst/>
                        <a:latin typeface="Verdana" panose="020B0604030504040204" pitchFamily="34" charset="0"/>
                      </a:endParaRPr>
                    </a:p>
                  </a:txBody>
                  <a:tcPr marL="68580" marR="68580" marT="0" marB="0"/>
                </a:tc>
                <a:tc>
                  <a:txBody>
                    <a:bodyPr/>
                    <a:lstStyle/>
                    <a:p>
                      <a:pPr>
                        <a:spcAft>
                          <a:spcPts val="0"/>
                        </a:spcAft>
                      </a:pPr>
                      <a:r>
                        <a:rPr lang="en-US" sz="1200">
                          <a:effectLst/>
                        </a:rPr>
                        <a:t>Relapse</a:t>
                      </a:r>
                      <a:endParaRPr lang="en-US" sz="1200">
                        <a:solidFill>
                          <a:srgbClr val="657C9C"/>
                        </a:solidFill>
                        <a:effectLst/>
                        <a:latin typeface="Verdana" panose="020B0604030504040204" pitchFamily="34" charset="0"/>
                      </a:endParaRPr>
                    </a:p>
                  </a:txBody>
                  <a:tcPr marL="68580" marR="68580" marT="0" marB="0"/>
                </a:tc>
                <a:extLst>
                  <a:ext uri="{0D108BD9-81ED-4DB2-BD59-A6C34878D82A}">
                    <a16:rowId xmlns:a16="http://schemas.microsoft.com/office/drawing/2014/main" val="3321993349"/>
                  </a:ext>
                </a:extLst>
              </a:tr>
              <a:tr h="293184">
                <a:tc>
                  <a:txBody>
                    <a:bodyPr/>
                    <a:lstStyle/>
                    <a:p>
                      <a:pPr>
                        <a:spcAft>
                          <a:spcPts val="0"/>
                        </a:spcAft>
                      </a:pPr>
                      <a:r>
                        <a:rPr lang="en-US" sz="1200">
                          <a:effectLst/>
                        </a:rPr>
                        <a:t>Substance Use Disorder</a:t>
                      </a:r>
                      <a:endParaRPr lang="en-US" sz="1200">
                        <a:solidFill>
                          <a:srgbClr val="657C9C"/>
                        </a:solidFill>
                        <a:effectLst/>
                        <a:latin typeface="Verdana" panose="020B0604030504040204" pitchFamily="34" charset="0"/>
                      </a:endParaRPr>
                    </a:p>
                  </a:txBody>
                  <a:tcPr marL="68580" marR="68580" marT="0" marB="0"/>
                </a:tc>
                <a:tc>
                  <a:txBody>
                    <a:bodyPr/>
                    <a:lstStyle/>
                    <a:p>
                      <a:pPr>
                        <a:spcAft>
                          <a:spcPts val="0"/>
                        </a:spcAft>
                      </a:pPr>
                      <a:r>
                        <a:rPr lang="en-US" sz="1200">
                          <a:effectLst/>
                        </a:rPr>
                        <a:t>Substance Abuse</a:t>
                      </a:r>
                      <a:endParaRPr lang="en-US" sz="1200">
                        <a:solidFill>
                          <a:srgbClr val="657C9C"/>
                        </a:solidFill>
                        <a:effectLst/>
                        <a:latin typeface="Verdana" panose="020B0604030504040204" pitchFamily="34" charset="0"/>
                      </a:endParaRPr>
                    </a:p>
                  </a:txBody>
                  <a:tcPr marL="68580" marR="68580" marT="0" marB="0"/>
                </a:tc>
                <a:extLst>
                  <a:ext uri="{0D108BD9-81ED-4DB2-BD59-A6C34878D82A}">
                    <a16:rowId xmlns:a16="http://schemas.microsoft.com/office/drawing/2014/main" val="1556449602"/>
                  </a:ext>
                </a:extLst>
              </a:tr>
              <a:tr h="293184">
                <a:tc>
                  <a:txBody>
                    <a:bodyPr/>
                    <a:lstStyle/>
                    <a:p>
                      <a:pPr>
                        <a:spcAft>
                          <a:spcPts val="0"/>
                        </a:spcAft>
                      </a:pPr>
                      <a:r>
                        <a:rPr lang="en-US" sz="1200">
                          <a:effectLst/>
                        </a:rPr>
                        <a:t>Substance Use Disorder</a:t>
                      </a:r>
                      <a:endParaRPr lang="en-US" sz="1200">
                        <a:solidFill>
                          <a:srgbClr val="657C9C"/>
                        </a:solidFill>
                        <a:effectLst/>
                        <a:latin typeface="Verdana" panose="020B0604030504040204" pitchFamily="34" charset="0"/>
                      </a:endParaRPr>
                    </a:p>
                  </a:txBody>
                  <a:tcPr marL="68580" marR="68580" marT="0" marB="0"/>
                </a:tc>
                <a:tc>
                  <a:txBody>
                    <a:bodyPr/>
                    <a:lstStyle/>
                    <a:p>
                      <a:pPr>
                        <a:spcAft>
                          <a:spcPts val="0"/>
                        </a:spcAft>
                      </a:pPr>
                      <a:r>
                        <a:rPr lang="en-US" sz="1200">
                          <a:effectLst/>
                        </a:rPr>
                        <a:t>Chemical Dependency</a:t>
                      </a:r>
                      <a:endParaRPr lang="en-US" sz="1200">
                        <a:solidFill>
                          <a:srgbClr val="657C9C"/>
                        </a:solidFill>
                        <a:effectLst/>
                        <a:latin typeface="Verdana" panose="020B0604030504040204" pitchFamily="34" charset="0"/>
                      </a:endParaRPr>
                    </a:p>
                  </a:txBody>
                  <a:tcPr marL="68580" marR="68580" marT="0" marB="0"/>
                </a:tc>
                <a:extLst>
                  <a:ext uri="{0D108BD9-81ED-4DB2-BD59-A6C34878D82A}">
                    <a16:rowId xmlns:a16="http://schemas.microsoft.com/office/drawing/2014/main" val="813444092"/>
                  </a:ext>
                </a:extLst>
              </a:tr>
              <a:tr h="293184">
                <a:tc>
                  <a:txBody>
                    <a:bodyPr/>
                    <a:lstStyle/>
                    <a:p>
                      <a:pPr>
                        <a:spcAft>
                          <a:spcPts val="0"/>
                        </a:spcAft>
                      </a:pPr>
                      <a:r>
                        <a:rPr lang="en-US" sz="1200">
                          <a:effectLst/>
                        </a:rPr>
                        <a:t>Alcohol Use Disorder</a:t>
                      </a:r>
                      <a:endParaRPr lang="en-US" sz="1200">
                        <a:solidFill>
                          <a:srgbClr val="657C9C"/>
                        </a:solidFill>
                        <a:effectLst/>
                        <a:latin typeface="Verdana" panose="020B0604030504040204" pitchFamily="34" charset="0"/>
                      </a:endParaRPr>
                    </a:p>
                  </a:txBody>
                  <a:tcPr marL="68580" marR="68580" marT="0" marB="0"/>
                </a:tc>
                <a:tc>
                  <a:txBody>
                    <a:bodyPr/>
                    <a:lstStyle/>
                    <a:p>
                      <a:pPr>
                        <a:spcAft>
                          <a:spcPts val="0"/>
                        </a:spcAft>
                      </a:pPr>
                      <a:r>
                        <a:rPr lang="en-US" sz="1200">
                          <a:effectLst/>
                        </a:rPr>
                        <a:t>Alcoholism/Alcoholic</a:t>
                      </a:r>
                      <a:endParaRPr lang="en-US" sz="1200">
                        <a:solidFill>
                          <a:srgbClr val="657C9C"/>
                        </a:solidFill>
                        <a:effectLst/>
                        <a:latin typeface="Verdana" panose="020B0604030504040204" pitchFamily="34" charset="0"/>
                      </a:endParaRPr>
                    </a:p>
                  </a:txBody>
                  <a:tcPr marL="68580" marR="68580" marT="0" marB="0"/>
                </a:tc>
                <a:extLst>
                  <a:ext uri="{0D108BD9-81ED-4DB2-BD59-A6C34878D82A}">
                    <a16:rowId xmlns:a16="http://schemas.microsoft.com/office/drawing/2014/main" val="3893708737"/>
                  </a:ext>
                </a:extLst>
              </a:tr>
              <a:tr h="293184">
                <a:tc>
                  <a:txBody>
                    <a:bodyPr/>
                    <a:lstStyle/>
                    <a:p>
                      <a:pPr>
                        <a:spcAft>
                          <a:spcPts val="0"/>
                        </a:spcAft>
                      </a:pPr>
                      <a:r>
                        <a:rPr lang="en-US" sz="1200">
                          <a:effectLst/>
                        </a:rPr>
                        <a:t>Cocaine Use Disorder</a:t>
                      </a:r>
                      <a:endParaRPr lang="en-US" sz="1200">
                        <a:solidFill>
                          <a:srgbClr val="657C9C"/>
                        </a:solidFill>
                        <a:effectLst/>
                        <a:latin typeface="Verdana" panose="020B0604030504040204" pitchFamily="34" charset="0"/>
                      </a:endParaRPr>
                    </a:p>
                  </a:txBody>
                  <a:tcPr marL="68580" marR="68580" marT="0" marB="0"/>
                </a:tc>
                <a:tc>
                  <a:txBody>
                    <a:bodyPr/>
                    <a:lstStyle/>
                    <a:p>
                      <a:pPr>
                        <a:spcAft>
                          <a:spcPts val="0"/>
                        </a:spcAft>
                      </a:pPr>
                      <a:r>
                        <a:rPr lang="en-US" sz="1200">
                          <a:effectLst/>
                        </a:rPr>
                        <a:t>Addict</a:t>
                      </a:r>
                      <a:endParaRPr lang="en-US" sz="1200">
                        <a:solidFill>
                          <a:srgbClr val="657C9C"/>
                        </a:solidFill>
                        <a:effectLst/>
                        <a:latin typeface="Verdana" panose="020B0604030504040204" pitchFamily="34" charset="0"/>
                      </a:endParaRPr>
                    </a:p>
                  </a:txBody>
                  <a:tcPr marL="68580" marR="68580" marT="0" marB="0"/>
                </a:tc>
                <a:extLst>
                  <a:ext uri="{0D108BD9-81ED-4DB2-BD59-A6C34878D82A}">
                    <a16:rowId xmlns:a16="http://schemas.microsoft.com/office/drawing/2014/main" val="263163426"/>
                  </a:ext>
                </a:extLst>
              </a:tr>
              <a:tr h="293184">
                <a:tc>
                  <a:txBody>
                    <a:bodyPr/>
                    <a:lstStyle/>
                    <a:p>
                      <a:pPr>
                        <a:spcAft>
                          <a:spcPts val="0"/>
                        </a:spcAft>
                      </a:pPr>
                      <a:r>
                        <a:rPr lang="en-US" sz="1200">
                          <a:effectLst/>
                        </a:rPr>
                        <a:t>Complete Suicide</a:t>
                      </a:r>
                      <a:endParaRPr lang="en-US" sz="1200">
                        <a:solidFill>
                          <a:srgbClr val="657C9C"/>
                        </a:solidFill>
                        <a:effectLst/>
                        <a:latin typeface="Verdana" panose="020B0604030504040204" pitchFamily="34" charset="0"/>
                      </a:endParaRPr>
                    </a:p>
                  </a:txBody>
                  <a:tcPr marL="68580" marR="68580" marT="0" marB="0"/>
                </a:tc>
                <a:tc>
                  <a:txBody>
                    <a:bodyPr/>
                    <a:lstStyle/>
                    <a:p>
                      <a:pPr>
                        <a:spcAft>
                          <a:spcPts val="0"/>
                        </a:spcAft>
                      </a:pPr>
                      <a:r>
                        <a:rPr lang="en-US" sz="1200">
                          <a:effectLst/>
                        </a:rPr>
                        <a:t>Commit Suicide</a:t>
                      </a:r>
                      <a:endParaRPr lang="en-US" sz="1200">
                        <a:solidFill>
                          <a:srgbClr val="657C9C"/>
                        </a:solidFill>
                        <a:effectLst/>
                        <a:latin typeface="Verdana" panose="020B0604030504040204" pitchFamily="34" charset="0"/>
                      </a:endParaRPr>
                    </a:p>
                  </a:txBody>
                  <a:tcPr marL="68580" marR="68580" marT="0" marB="0"/>
                </a:tc>
                <a:extLst>
                  <a:ext uri="{0D108BD9-81ED-4DB2-BD59-A6C34878D82A}">
                    <a16:rowId xmlns:a16="http://schemas.microsoft.com/office/drawing/2014/main" val="1154259825"/>
                  </a:ext>
                </a:extLst>
              </a:tr>
              <a:tr h="293184">
                <a:tc>
                  <a:txBody>
                    <a:bodyPr/>
                    <a:lstStyle/>
                    <a:p>
                      <a:pPr>
                        <a:spcAft>
                          <a:spcPts val="0"/>
                        </a:spcAft>
                      </a:pPr>
                      <a:r>
                        <a:rPr lang="en-US" sz="1200">
                          <a:effectLst/>
                        </a:rPr>
                        <a:t>Attempted to die by Suicide</a:t>
                      </a:r>
                      <a:endParaRPr lang="en-US" sz="1200">
                        <a:solidFill>
                          <a:srgbClr val="657C9C"/>
                        </a:solidFill>
                        <a:effectLst/>
                        <a:latin typeface="Verdana" panose="020B0604030504040204" pitchFamily="34" charset="0"/>
                      </a:endParaRPr>
                    </a:p>
                  </a:txBody>
                  <a:tcPr marL="68580" marR="68580" marT="0" marB="0"/>
                </a:tc>
                <a:tc>
                  <a:txBody>
                    <a:bodyPr/>
                    <a:lstStyle/>
                    <a:p>
                      <a:pPr>
                        <a:spcAft>
                          <a:spcPts val="0"/>
                        </a:spcAft>
                      </a:pPr>
                      <a:r>
                        <a:rPr lang="en-US" sz="1200">
                          <a:effectLst/>
                        </a:rPr>
                        <a:t>Unsuccessful Suicide Attempt</a:t>
                      </a:r>
                      <a:endParaRPr lang="en-US" sz="1200">
                        <a:solidFill>
                          <a:srgbClr val="657C9C"/>
                        </a:solidFill>
                        <a:effectLst/>
                        <a:latin typeface="Verdana" panose="020B0604030504040204" pitchFamily="34" charset="0"/>
                      </a:endParaRPr>
                    </a:p>
                  </a:txBody>
                  <a:tcPr marL="68580" marR="68580" marT="0" marB="0"/>
                </a:tc>
                <a:extLst>
                  <a:ext uri="{0D108BD9-81ED-4DB2-BD59-A6C34878D82A}">
                    <a16:rowId xmlns:a16="http://schemas.microsoft.com/office/drawing/2014/main" val="1109240009"/>
                  </a:ext>
                </a:extLst>
              </a:tr>
              <a:tr h="586367">
                <a:tc>
                  <a:txBody>
                    <a:bodyPr/>
                    <a:lstStyle/>
                    <a:p>
                      <a:pPr>
                        <a:spcAft>
                          <a:spcPts val="0"/>
                        </a:spcAft>
                      </a:pPr>
                      <a:r>
                        <a:rPr lang="en-US" sz="1200">
                          <a:effectLst/>
                        </a:rPr>
                        <a:t>My husband has Borderline Personality Disorder</a:t>
                      </a:r>
                      <a:endParaRPr lang="en-US" sz="1200">
                        <a:solidFill>
                          <a:srgbClr val="657C9C"/>
                        </a:solidFill>
                        <a:effectLst/>
                        <a:latin typeface="Verdana" panose="020B0604030504040204" pitchFamily="34" charset="0"/>
                      </a:endParaRPr>
                    </a:p>
                  </a:txBody>
                  <a:tcPr marL="68580" marR="68580" marT="0" marB="0"/>
                </a:tc>
                <a:tc>
                  <a:txBody>
                    <a:bodyPr/>
                    <a:lstStyle/>
                    <a:p>
                      <a:pPr>
                        <a:spcAft>
                          <a:spcPts val="0"/>
                        </a:spcAft>
                      </a:pPr>
                      <a:r>
                        <a:rPr lang="en-US" sz="1200">
                          <a:effectLst/>
                        </a:rPr>
                        <a:t>My husband is so borderline</a:t>
                      </a:r>
                      <a:endParaRPr lang="en-US" sz="1200">
                        <a:solidFill>
                          <a:srgbClr val="657C9C"/>
                        </a:solidFill>
                        <a:effectLst/>
                        <a:latin typeface="Verdana" panose="020B0604030504040204" pitchFamily="34" charset="0"/>
                      </a:endParaRPr>
                    </a:p>
                  </a:txBody>
                  <a:tcPr marL="68580" marR="68580" marT="0" marB="0"/>
                </a:tc>
                <a:extLst>
                  <a:ext uri="{0D108BD9-81ED-4DB2-BD59-A6C34878D82A}">
                    <a16:rowId xmlns:a16="http://schemas.microsoft.com/office/drawing/2014/main" val="1097514987"/>
                  </a:ext>
                </a:extLst>
              </a:tr>
              <a:tr h="293184">
                <a:tc>
                  <a:txBody>
                    <a:bodyPr/>
                    <a:lstStyle/>
                    <a:p>
                      <a:pPr>
                        <a:spcAft>
                          <a:spcPts val="0"/>
                        </a:spcAft>
                      </a:pPr>
                      <a:r>
                        <a:rPr lang="en-US" sz="1200">
                          <a:effectLst/>
                        </a:rPr>
                        <a:t>Neuro-typical</a:t>
                      </a:r>
                      <a:endParaRPr lang="en-US" sz="1200">
                        <a:solidFill>
                          <a:srgbClr val="657C9C"/>
                        </a:solidFill>
                        <a:effectLst/>
                        <a:latin typeface="Verdana" panose="020B0604030504040204" pitchFamily="34" charset="0"/>
                      </a:endParaRPr>
                    </a:p>
                  </a:txBody>
                  <a:tcPr marL="68580" marR="68580" marT="0" marB="0"/>
                </a:tc>
                <a:tc>
                  <a:txBody>
                    <a:bodyPr/>
                    <a:lstStyle/>
                    <a:p>
                      <a:pPr>
                        <a:spcAft>
                          <a:spcPts val="0"/>
                        </a:spcAft>
                      </a:pPr>
                      <a:r>
                        <a:rPr lang="en-US" sz="1200">
                          <a:effectLst/>
                        </a:rPr>
                        <a:t>People without diagnosis </a:t>
                      </a:r>
                      <a:endParaRPr lang="en-US" sz="1200">
                        <a:solidFill>
                          <a:srgbClr val="657C9C"/>
                        </a:solidFill>
                        <a:effectLst/>
                        <a:latin typeface="Verdana" panose="020B0604030504040204" pitchFamily="34" charset="0"/>
                      </a:endParaRPr>
                    </a:p>
                  </a:txBody>
                  <a:tcPr marL="68580" marR="68580" marT="0" marB="0"/>
                </a:tc>
                <a:extLst>
                  <a:ext uri="{0D108BD9-81ED-4DB2-BD59-A6C34878D82A}">
                    <a16:rowId xmlns:a16="http://schemas.microsoft.com/office/drawing/2014/main" val="3770596614"/>
                  </a:ext>
                </a:extLst>
              </a:tr>
              <a:tr h="293184">
                <a:tc>
                  <a:txBody>
                    <a:bodyPr/>
                    <a:lstStyle/>
                    <a:p>
                      <a:pPr>
                        <a:spcAft>
                          <a:spcPts val="0"/>
                        </a:spcAft>
                      </a:pPr>
                      <a:r>
                        <a:rPr lang="en-US" sz="1200">
                          <a:effectLst/>
                        </a:rPr>
                        <a:t>Person with Opiate Use Disorder</a:t>
                      </a:r>
                      <a:endParaRPr lang="en-US" sz="1200">
                        <a:solidFill>
                          <a:srgbClr val="657C9C"/>
                        </a:solidFill>
                        <a:effectLst/>
                        <a:latin typeface="Verdana" panose="020B0604030504040204" pitchFamily="34" charset="0"/>
                      </a:endParaRPr>
                    </a:p>
                  </a:txBody>
                  <a:tcPr marL="68580" marR="68580" marT="0" marB="0"/>
                </a:tc>
                <a:tc>
                  <a:txBody>
                    <a:bodyPr/>
                    <a:lstStyle/>
                    <a:p>
                      <a:pPr>
                        <a:spcAft>
                          <a:spcPts val="0"/>
                        </a:spcAft>
                      </a:pPr>
                      <a:r>
                        <a:rPr lang="en-US" sz="1200">
                          <a:effectLst/>
                        </a:rPr>
                        <a:t>Junkie</a:t>
                      </a:r>
                      <a:endParaRPr lang="en-US" sz="1200">
                        <a:solidFill>
                          <a:srgbClr val="657C9C"/>
                        </a:solidFill>
                        <a:effectLst/>
                        <a:latin typeface="Verdana" panose="020B0604030504040204" pitchFamily="34" charset="0"/>
                      </a:endParaRPr>
                    </a:p>
                  </a:txBody>
                  <a:tcPr marL="68580" marR="68580" marT="0" marB="0"/>
                </a:tc>
                <a:extLst>
                  <a:ext uri="{0D108BD9-81ED-4DB2-BD59-A6C34878D82A}">
                    <a16:rowId xmlns:a16="http://schemas.microsoft.com/office/drawing/2014/main" val="774941401"/>
                  </a:ext>
                </a:extLst>
              </a:tr>
              <a:tr h="293184">
                <a:tc>
                  <a:txBody>
                    <a:bodyPr/>
                    <a:lstStyle/>
                    <a:p>
                      <a:pPr>
                        <a:spcAft>
                          <a:spcPts val="0"/>
                        </a:spcAft>
                      </a:pPr>
                      <a:r>
                        <a:rPr lang="en-US" sz="1200">
                          <a:effectLst/>
                        </a:rPr>
                        <a:t>Abstinent of substances</a:t>
                      </a:r>
                      <a:endParaRPr lang="en-US" sz="1200">
                        <a:solidFill>
                          <a:srgbClr val="657C9C"/>
                        </a:solidFill>
                        <a:effectLst/>
                        <a:latin typeface="Verdana" panose="020B0604030504040204" pitchFamily="34" charset="0"/>
                      </a:endParaRPr>
                    </a:p>
                  </a:txBody>
                  <a:tcPr marL="68580" marR="68580" marT="0" marB="0"/>
                </a:tc>
                <a:tc>
                  <a:txBody>
                    <a:bodyPr/>
                    <a:lstStyle/>
                    <a:p>
                      <a:pPr>
                        <a:spcAft>
                          <a:spcPts val="0"/>
                        </a:spcAft>
                      </a:pPr>
                      <a:r>
                        <a:rPr lang="en-US" sz="1200">
                          <a:effectLst/>
                        </a:rPr>
                        <a:t>Clean</a:t>
                      </a:r>
                      <a:endParaRPr lang="en-US" sz="1200">
                        <a:solidFill>
                          <a:srgbClr val="657C9C"/>
                        </a:solidFill>
                        <a:effectLst/>
                        <a:latin typeface="Verdana" panose="020B0604030504040204" pitchFamily="34" charset="0"/>
                      </a:endParaRPr>
                    </a:p>
                  </a:txBody>
                  <a:tcPr marL="68580" marR="68580" marT="0" marB="0"/>
                </a:tc>
                <a:extLst>
                  <a:ext uri="{0D108BD9-81ED-4DB2-BD59-A6C34878D82A}">
                    <a16:rowId xmlns:a16="http://schemas.microsoft.com/office/drawing/2014/main" val="4049540298"/>
                  </a:ext>
                </a:extLst>
              </a:tr>
              <a:tr h="293184">
                <a:tc>
                  <a:txBody>
                    <a:bodyPr/>
                    <a:lstStyle/>
                    <a:p>
                      <a:pPr>
                        <a:spcAft>
                          <a:spcPts val="0"/>
                        </a:spcAft>
                      </a:pPr>
                      <a:r>
                        <a:rPr lang="en-US" sz="1200">
                          <a:effectLst/>
                        </a:rPr>
                        <a:t>Using substances</a:t>
                      </a:r>
                      <a:endParaRPr lang="en-US" sz="1200">
                        <a:solidFill>
                          <a:srgbClr val="657C9C"/>
                        </a:solidFill>
                        <a:effectLst/>
                        <a:latin typeface="Verdana" panose="020B0604030504040204" pitchFamily="34" charset="0"/>
                      </a:endParaRPr>
                    </a:p>
                  </a:txBody>
                  <a:tcPr marL="68580" marR="68580" marT="0" marB="0"/>
                </a:tc>
                <a:tc>
                  <a:txBody>
                    <a:bodyPr/>
                    <a:lstStyle/>
                    <a:p>
                      <a:pPr>
                        <a:spcAft>
                          <a:spcPts val="0"/>
                        </a:spcAft>
                      </a:pPr>
                      <a:r>
                        <a:rPr lang="en-US" sz="1200">
                          <a:effectLst/>
                        </a:rPr>
                        <a:t>Dirty</a:t>
                      </a:r>
                      <a:endParaRPr lang="en-US" sz="1200">
                        <a:solidFill>
                          <a:srgbClr val="657C9C"/>
                        </a:solidFill>
                        <a:effectLst/>
                        <a:latin typeface="Verdana" panose="020B0604030504040204" pitchFamily="34" charset="0"/>
                      </a:endParaRPr>
                    </a:p>
                  </a:txBody>
                  <a:tcPr marL="68580" marR="68580" marT="0" marB="0"/>
                </a:tc>
                <a:extLst>
                  <a:ext uri="{0D108BD9-81ED-4DB2-BD59-A6C34878D82A}">
                    <a16:rowId xmlns:a16="http://schemas.microsoft.com/office/drawing/2014/main" val="1707903623"/>
                  </a:ext>
                </a:extLst>
              </a:tr>
              <a:tr h="293184">
                <a:tc>
                  <a:txBody>
                    <a:bodyPr/>
                    <a:lstStyle/>
                    <a:p>
                      <a:pPr>
                        <a:spcAft>
                          <a:spcPts val="0"/>
                        </a:spcAft>
                      </a:pPr>
                      <a:r>
                        <a:rPr lang="en-US" sz="1200">
                          <a:effectLst/>
                        </a:rPr>
                        <a:t>Survivor</a:t>
                      </a:r>
                      <a:endParaRPr lang="en-US" sz="1200">
                        <a:solidFill>
                          <a:srgbClr val="657C9C"/>
                        </a:solidFill>
                        <a:effectLst/>
                        <a:latin typeface="Verdana" panose="020B0604030504040204" pitchFamily="34" charset="0"/>
                      </a:endParaRPr>
                    </a:p>
                  </a:txBody>
                  <a:tcPr marL="68580" marR="68580" marT="0" marB="0"/>
                </a:tc>
                <a:tc>
                  <a:txBody>
                    <a:bodyPr/>
                    <a:lstStyle/>
                    <a:p>
                      <a:pPr>
                        <a:spcAft>
                          <a:spcPts val="0"/>
                        </a:spcAft>
                      </a:pPr>
                      <a:r>
                        <a:rPr lang="en-US" sz="1200" dirty="0">
                          <a:effectLst/>
                        </a:rPr>
                        <a:t>Victim</a:t>
                      </a:r>
                      <a:endParaRPr lang="en-US" sz="1200" dirty="0">
                        <a:solidFill>
                          <a:srgbClr val="657C9C"/>
                        </a:solidFill>
                        <a:effectLst/>
                        <a:latin typeface="Verdana" panose="020B0604030504040204" pitchFamily="34" charset="0"/>
                      </a:endParaRPr>
                    </a:p>
                  </a:txBody>
                  <a:tcPr marL="68580" marR="68580" marT="0" marB="0"/>
                </a:tc>
                <a:extLst>
                  <a:ext uri="{0D108BD9-81ED-4DB2-BD59-A6C34878D82A}">
                    <a16:rowId xmlns:a16="http://schemas.microsoft.com/office/drawing/2014/main" val="4049303461"/>
                  </a:ext>
                </a:extLst>
              </a:tr>
            </a:tbl>
          </a:graphicData>
        </a:graphic>
      </p:graphicFrame>
    </p:spTree>
    <p:extLst>
      <p:ext uri="{BB962C8B-B14F-4D97-AF65-F5344CB8AC3E}">
        <p14:creationId xmlns:p14="http://schemas.microsoft.com/office/powerpoint/2010/main" val="21068072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Also Consider….</a:t>
            </a:r>
          </a:p>
        </p:txBody>
      </p:sp>
      <p:sp>
        <p:nvSpPr>
          <p:cNvPr id="3" name="Content Placeholder 2"/>
          <p:cNvSpPr>
            <a:spLocks noGrp="1"/>
          </p:cNvSpPr>
          <p:nvPr>
            <p:ph idx="1"/>
          </p:nvPr>
        </p:nvSpPr>
        <p:spPr/>
        <p:txBody>
          <a:bodyPr/>
          <a:lstStyle/>
          <a:p>
            <a:r>
              <a:rPr lang="en-US" dirty="0"/>
              <a:t>The weather is being bi-polar. </a:t>
            </a:r>
          </a:p>
          <a:p>
            <a:r>
              <a:rPr lang="en-US" dirty="0"/>
              <a:t>That woman is so narcissistic. She is always taking selfies. </a:t>
            </a:r>
          </a:p>
          <a:p>
            <a:r>
              <a:rPr lang="en-US" dirty="0"/>
              <a:t>I love a clean house. I am totally OCD. </a:t>
            </a:r>
          </a:p>
          <a:p>
            <a:pPr marL="0" indent="0">
              <a:buNone/>
            </a:pPr>
            <a:endParaRPr lang="en-US" dirty="0"/>
          </a:p>
        </p:txBody>
      </p:sp>
    </p:spTree>
    <p:extLst>
      <p:ext uri="{BB962C8B-B14F-4D97-AF65-F5344CB8AC3E}">
        <p14:creationId xmlns:p14="http://schemas.microsoft.com/office/powerpoint/2010/main" val="1394692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about you? </a:t>
            </a:r>
            <a:br>
              <a:rPr lang="en-US" dirty="0"/>
            </a:br>
            <a:r>
              <a:rPr lang="en-US" dirty="0"/>
              <a:t>(1)</a:t>
            </a:r>
          </a:p>
        </p:txBody>
      </p:sp>
      <p:sp>
        <p:nvSpPr>
          <p:cNvPr id="3" name="Content Placeholder 2"/>
          <p:cNvSpPr>
            <a:spLocks noGrp="1"/>
          </p:cNvSpPr>
          <p:nvPr>
            <p:ph idx="1"/>
          </p:nvPr>
        </p:nvSpPr>
        <p:spPr/>
        <p:txBody>
          <a:bodyPr/>
          <a:lstStyle/>
          <a:p>
            <a:r>
              <a:rPr lang="en-US" dirty="0"/>
              <a:t> </a:t>
            </a:r>
            <a:r>
              <a:rPr lang="en-US" b="1" dirty="0"/>
              <a:t>Are you using “person first” language? </a:t>
            </a:r>
            <a:endParaRPr lang="en-US" dirty="0"/>
          </a:p>
          <a:p>
            <a:pPr marL="0" indent="0">
              <a:buNone/>
            </a:pPr>
            <a:endParaRPr lang="en-US" dirty="0"/>
          </a:p>
          <a:p>
            <a:r>
              <a:rPr lang="en-US" dirty="0"/>
              <a:t>Person first language (for example, reference to “a person with substance use disorder”) suggests that the person has a problem that can be addressed. By contrast, calling someone a “drug abuser” implies that the person is the problem. </a:t>
            </a:r>
          </a:p>
          <a:p>
            <a:endParaRPr lang="en-US" dirty="0"/>
          </a:p>
        </p:txBody>
      </p:sp>
    </p:spTree>
    <p:extLst>
      <p:ext uri="{BB962C8B-B14F-4D97-AF65-F5344CB8AC3E}">
        <p14:creationId xmlns:p14="http://schemas.microsoft.com/office/powerpoint/2010/main" val="35257879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about you? </a:t>
            </a:r>
            <a:br>
              <a:rPr lang="en-US" dirty="0"/>
            </a:br>
            <a:r>
              <a:rPr lang="en-US" dirty="0"/>
              <a:t>(2)</a:t>
            </a:r>
          </a:p>
        </p:txBody>
      </p:sp>
      <p:sp>
        <p:nvSpPr>
          <p:cNvPr id="3" name="Content Placeholder 2"/>
          <p:cNvSpPr>
            <a:spLocks noGrp="1"/>
          </p:cNvSpPr>
          <p:nvPr>
            <p:ph idx="1"/>
          </p:nvPr>
        </p:nvSpPr>
        <p:spPr/>
        <p:txBody>
          <a:bodyPr/>
          <a:lstStyle/>
          <a:p>
            <a:r>
              <a:rPr lang="en-US" dirty="0"/>
              <a:t> </a:t>
            </a:r>
            <a:r>
              <a:rPr lang="en-US" b="1" dirty="0"/>
              <a:t>Are you conflating substance use and Substance Use Disorder?</a:t>
            </a:r>
            <a:endParaRPr lang="en-US" dirty="0"/>
          </a:p>
          <a:p>
            <a:pPr marL="0" indent="0">
              <a:buNone/>
            </a:pPr>
            <a:endParaRPr lang="en-US" dirty="0"/>
          </a:p>
          <a:p>
            <a:r>
              <a:rPr lang="en-US" dirty="0"/>
              <a:t>While some substance use may be illegal or unhealthy, we should limit language about substance use disorders exclusively to situations where a clinical diagnosis has been made. For prevention practitioners, keeping this distinction clear is key to avoid perpetuating stigmas associated with substance use. For example, a person who has used heroin should not be targeted in the language of a prevention effort aimed at people who meet the clinical definition of opioid addiction or dependence. </a:t>
            </a:r>
          </a:p>
          <a:p>
            <a:endParaRPr lang="en-US" dirty="0"/>
          </a:p>
        </p:txBody>
      </p:sp>
    </p:spTree>
    <p:extLst>
      <p:ext uri="{BB962C8B-B14F-4D97-AF65-F5344CB8AC3E}">
        <p14:creationId xmlns:p14="http://schemas.microsoft.com/office/powerpoint/2010/main" val="1429037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A77CA-9990-472B-A3E8-AC404FF25B0C}"/>
              </a:ext>
            </a:extLst>
          </p:cNvPr>
          <p:cNvSpPr>
            <a:spLocks noGrp="1"/>
          </p:cNvSpPr>
          <p:nvPr>
            <p:ph type="title"/>
          </p:nvPr>
        </p:nvSpPr>
        <p:spPr/>
        <p:txBody>
          <a:bodyPr/>
          <a:lstStyle/>
          <a:p>
            <a:r>
              <a:rPr lang="en-US" dirty="0"/>
              <a:t>Stigma </a:t>
            </a:r>
          </a:p>
        </p:txBody>
      </p:sp>
      <p:sp>
        <p:nvSpPr>
          <p:cNvPr id="3" name="Content Placeholder 2">
            <a:extLst>
              <a:ext uri="{FF2B5EF4-FFF2-40B4-BE49-F238E27FC236}">
                <a16:creationId xmlns:a16="http://schemas.microsoft.com/office/drawing/2014/main" id="{122C9841-87E1-4B2C-9E8B-959EE2DAF261}"/>
              </a:ext>
            </a:extLst>
          </p:cNvPr>
          <p:cNvSpPr>
            <a:spLocks noGrp="1"/>
          </p:cNvSpPr>
          <p:nvPr>
            <p:ph idx="1"/>
          </p:nvPr>
        </p:nvSpPr>
        <p:spPr/>
        <p:txBody>
          <a:bodyPr/>
          <a:lstStyle/>
          <a:p>
            <a:r>
              <a:rPr lang="en-US" dirty="0"/>
              <a:t>A set of negative beliefs that a group or society holds about a topic or group of people (WHO, 2016).</a:t>
            </a:r>
          </a:p>
        </p:txBody>
      </p:sp>
    </p:spTree>
    <p:extLst>
      <p:ext uri="{BB962C8B-B14F-4D97-AF65-F5344CB8AC3E}">
        <p14:creationId xmlns:p14="http://schemas.microsoft.com/office/powerpoint/2010/main" val="3690432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about you? </a:t>
            </a:r>
            <a:br>
              <a:rPr lang="en-US" dirty="0"/>
            </a:br>
            <a:r>
              <a:rPr lang="en-US" dirty="0"/>
              <a:t>(3)</a:t>
            </a:r>
          </a:p>
        </p:txBody>
      </p:sp>
      <p:sp>
        <p:nvSpPr>
          <p:cNvPr id="3" name="Content Placeholder 2"/>
          <p:cNvSpPr>
            <a:spLocks noGrp="1"/>
          </p:cNvSpPr>
          <p:nvPr>
            <p:ph idx="1"/>
          </p:nvPr>
        </p:nvSpPr>
        <p:spPr/>
        <p:txBody>
          <a:bodyPr/>
          <a:lstStyle/>
          <a:p>
            <a:r>
              <a:rPr lang="en-US" b="1" dirty="0"/>
              <a:t>Are you using technical language with a single, clear meaning instead of colloquialisms or words with inconsistent definitions?</a:t>
            </a:r>
            <a:endParaRPr lang="en-US" dirty="0"/>
          </a:p>
          <a:p>
            <a:pPr marL="0" indent="0">
              <a:buNone/>
            </a:pPr>
            <a:endParaRPr lang="en-US" dirty="0"/>
          </a:p>
          <a:p>
            <a:r>
              <a:rPr lang="en-US" dirty="0"/>
              <a:t>Consider the difference between the terms “negative urine drug screen” and “clean urine.” The first is a clear description of test results; the second a value-laden term that implies drug use creates “dirty” urine. Similarly, “pharmacotherapy for opioid use disorder” is a technical term for medications that can be used to treat an illness, while “substitution/replacement treatment” falsely implies that one opioid is being substituted for another, perpetuating the stigma of “once an addict, always an addict.” </a:t>
            </a:r>
          </a:p>
          <a:p>
            <a:endParaRPr lang="en-US" dirty="0"/>
          </a:p>
        </p:txBody>
      </p:sp>
    </p:spTree>
    <p:extLst>
      <p:ext uri="{BB962C8B-B14F-4D97-AF65-F5344CB8AC3E}">
        <p14:creationId xmlns:p14="http://schemas.microsoft.com/office/powerpoint/2010/main" val="22794550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about you?</a:t>
            </a:r>
            <a:br>
              <a:rPr lang="en-US" dirty="0"/>
            </a:br>
            <a:r>
              <a:rPr lang="en-US" dirty="0"/>
              <a:t>(4) </a:t>
            </a:r>
          </a:p>
        </p:txBody>
      </p:sp>
      <p:sp>
        <p:nvSpPr>
          <p:cNvPr id="3" name="Content Placeholder 2"/>
          <p:cNvSpPr>
            <a:spLocks noGrp="1"/>
          </p:cNvSpPr>
          <p:nvPr>
            <p:ph idx="1"/>
          </p:nvPr>
        </p:nvSpPr>
        <p:spPr/>
        <p:txBody>
          <a:bodyPr/>
          <a:lstStyle/>
          <a:p>
            <a:r>
              <a:rPr lang="en-US" b="1" dirty="0"/>
              <a:t>Are you using sensational or fear-based language?</a:t>
            </a:r>
            <a:endParaRPr lang="en-US" dirty="0"/>
          </a:p>
          <a:p>
            <a:pPr marL="0" indent="0">
              <a:buNone/>
            </a:pPr>
            <a:endParaRPr lang="en-US" dirty="0"/>
          </a:p>
          <a:p>
            <a:r>
              <a:rPr lang="en-US" dirty="0"/>
              <a:t>Prevention practitioners often walk a fine line between wanting to inspire action and inadvertently inflating the burden of illness and associated consequences due to a health issue. Referring to emerging drug threats as “newer,” “bigger,” “scarier,” or “unlike anything ever seen before” can be perceived as inauthentic by people who use those substances. It further compounds stigma by conveying the message that anyone who uses such a “terrible” substance is stupid, dangerous, or illogical. </a:t>
            </a:r>
          </a:p>
          <a:p>
            <a:endParaRPr lang="en-US" dirty="0"/>
          </a:p>
        </p:txBody>
      </p:sp>
    </p:spTree>
    <p:extLst>
      <p:ext uri="{BB962C8B-B14F-4D97-AF65-F5344CB8AC3E}">
        <p14:creationId xmlns:p14="http://schemas.microsoft.com/office/powerpoint/2010/main" val="26017010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about you?</a:t>
            </a:r>
            <a:br>
              <a:rPr lang="en-US" dirty="0"/>
            </a:br>
            <a:r>
              <a:rPr lang="en-US" dirty="0"/>
              <a:t>(5) </a:t>
            </a:r>
          </a:p>
        </p:txBody>
      </p:sp>
      <p:sp>
        <p:nvSpPr>
          <p:cNvPr id="3" name="Content Placeholder 2"/>
          <p:cNvSpPr>
            <a:spLocks noGrp="1"/>
          </p:cNvSpPr>
          <p:nvPr>
            <p:ph idx="1"/>
          </p:nvPr>
        </p:nvSpPr>
        <p:spPr/>
        <p:txBody>
          <a:bodyPr/>
          <a:lstStyle/>
          <a:p>
            <a:r>
              <a:rPr lang="en-US" b="1" dirty="0"/>
              <a:t>Are you unintentionally perpetuating drug-related moral panic?</a:t>
            </a:r>
            <a:r>
              <a:rPr lang="en-US" dirty="0"/>
              <a:t> </a:t>
            </a:r>
          </a:p>
          <a:p>
            <a:pPr marL="0" indent="0">
              <a:buNone/>
            </a:pPr>
            <a:endParaRPr lang="en-US" dirty="0"/>
          </a:p>
          <a:p>
            <a:r>
              <a:rPr lang="en-US" dirty="0"/>
              <a:t>From publicizing stories about “crack babies” in the 1980s to “opioid babies” today, the tendency toward moral panic has a long history in prevention messaging and media coverage of substance use disorders. Moral panics inevitably marginalize people who are vulnerable and often bring their morality or even humanity into question. This moral panic may prevent mothers who use drugs from accessing prenatal care because they are afraid of being judged or mistreated by medical professionals, or of being forced into the child welfare system.</a:t>
            </a:r>
          </a:p>
          <a:p>
            <a:endParaRPr lang="en-US" dirty="0"/>
          </a:p>
        </p:txBody>
      </p:sp>
    </p:spTree>
    <p:extLst>
      <p:ext uri="{BB962C8B-B14F-4D97-AF65-F5344CB8AC3E}">
        <p14:creationId xmlns:p14="http://schemas.microsoft.com/office/powerpoint/2010/main" val="41517504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Activity</a:t>
            </a:r>
          </a:p>
        </p:txBody>
      </p:sp>
      <p:sp>
        <p:nvSpPr>
          <p:cNvPr id="3" name="Content Placeholder 2"/>
          <p:cNvSpPr>
            <a:spLocks noGrp="1"/>
          </p:cNvSpPr>
          <p:nvPr>
            <p:ph idx="1"/>
          </p:nvPr>
        </p:nvSpPr>
        <p:spPr/>
        <p:txBody>
          <a:bodyPr/>
          <a:lstStyle/>
          <a:p>
            <a:r>
              <a:rPr lang="en-US" dirty="0"/>
              <a:t>Review </a:t>
            </a:r>
            <a:r>
              <a:rPr lang="en-US" dirty="0">
                <a:hlinkClick r:id="rId2"/>
              </a:rPr>
              <a:t>Page 4 </a:t>
            </a:r>
            <a:r>
              <a:rPr lang="en-US" dirty="0"/>
              <a:t>of the SAMHSA CAPT (Center for the Application of Prevention Technologies) paper for tips for avoiding the use of stigmatizing language. </a:t>
            </a:r>
          </a:p>
        </p:txBody>
      </p:sp>
    </p:spTree>
    <p:extLst>
      <p:ext uri="{BB962C8B-B14F-4D97-AF65-F5344CB8AC3E}">
        <p14:creationId xmlns:p14="http://schemas.microsoft.com/office/powerpoint/2010/main" val="18006603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normAutofit/>
          </a:bodyPr>
          <a:lstStyle/>
          <a:p>
            <a:pPr marL="0" indent="-457200">
              <a:buNone/>
            </a:pPr>
            <a:r>
              <a:rPr lang="en-US" dirty="0"/>
              <a:t>Ashford, R. D., Brown, A. M., &amp; Curtis, B. (2018). The Language of Substance Use 	and Recovery: Novel Use of the Go/No–Go Association Task to Measure 	Implicit Bias. </a:t>
            </a:r>
            <a:r>
              <a:rPr lang="en-US" i="1" dirty="0"/>
              <a:t>Health Communication,</a:t>
            </a:r>
            <a:r>
              <a:rPr lang="en-US" dirty="0"/>
              <a:t> 1-7. 	doi:10.1080/10410236.2018.1481709.</a:t>
            </a:r>
          </a:p>
          <a:p>
            <a:pPr marL="0" indent="-457200">
              <a:buNone/>
            </a:pPr>
            <a:r>
              <a:rPr lang="en-US" dirty="0"/>
              <a:t>Barry, C. L., </a:t>
            </a:r>
            <a:r>
              <a:rPr lang="en-US" dirty="0" err="1"/>
              <a:t>Mcginty</a:t>
            </a:r>
            <a:r>
              <a:rPr lang="en-US" dirty="0"/>
              <a:t>, E. E., </a:t>
            </a:r>
            <a:r>
              <a:rPr lang="en-US" dirty="0" err="1"/>
              <a:t>Pescosolido</a:t>
            </a:r>
            <a:r>
              <a:rPr lang="en-US" dirty="0"/>
              <a:t>, B. A., &amp; Goldman, H. H. (2014). Stigma, 	Discrimination, Treatment Effectiveness, and Policy: Public Views About Drug 	Addiction and Mental Illness. </a:t>
            </a:r>
            <a:r>
              <a:rPr lang="en-US" i="1" dirty="0"/>
              <a:t>Psychiatric Services,</a:t>
            </a:r>
            <a:r>
              <a:rPr lang="en-US" dirty="0"/>
              <a:t> </a:t>
            </a:r>
            <a:r>
              <a:rPr lang="en-US" i="1" dirty="0"/>
              <a:t>65</a:t>
            </a:r>
            <a:r>
              <a:rPr lang="en-US" dirty="0"/>
              <a:t>(10), 1269-1272. 	doi:10.1176/appi.ps.201400140. </a:t>
            </a:r>
          </a:p>
          <a:p>
            <a:pPr marL="0" indent="-457200">
              <a:buNone/>
            </a:pPr>
            <a:r>
              <a:rPr lang="en-US" dirty="0"/>
              <a:t>SAMHSA's CAPT. (2017, November). Words Matter: How Language Choice Can 	Reduce Stigma. Retrieved September 05, 2018.</a:t>
            </a:r>
          </a:p>
          <a:p>
            <a:pPr marL="0" indent="-457200">
              <a:buNone/>
            </a:pPr>
            <a:r>
              <a:rPr lang="en-US" dirty="0"/>
              <a:t>The Arc | For People with Intellectual and Developmental Disabilities. (</a:t>
            </a:r>
            <a:r>
              <a:rPr lang="en-US" dirty="0" err="1"/>
              <a:t>n.d.</a:t>
            </a:r>
            <a:r>
              <a:rPr lang="en-US"/>
              <a:t>). 	Retrieved </a:t>
            </a:r>
            <a:r>
              <a:rPr lang="en-US" dirty="0"/>
              <a:t>from </a:t>
            </a:r>
            <a:r>
              <a:rPr lang="en-US" u="sng" dirty="0">
                <a:hlinkClick r:id="rId2"/>
              </a:rPr>
              <a:t>https://www.thearc.org/</a:t>
            </a:r>
            <a:endParaRPr lang="en-US" dirty="0"/>
          </a:p>
          <a:p>
            <a:endParaRPr lang="en-US" dirty="0"/>
          </a:p>
        </p:txBody>
      </p:sp>
    </p:spTree>
    <p:extLst>
      <p:ext uri="{BB962C8B-B14F-4D97-AF65-F5344CB8AC3E}">
        <p14:creationId xmlns:p14="http://schemas.microsoft.com/office/powerpoint/2010/main" val="2924677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16924"/>
          </a:xfrm>
        </p:spPr>
        <p:txBody>
          <a:bodyPr/>
          <a:lstStyle/>
          <a:p>
            <a:r>
              <a:rPr lang="en-US" dirty="0"/>
              <a:t>Barry Survey</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61414904"/>
              </p:ext>
            </p:extLst>
          </p:nvPr>
        </p:nvGraphicFramePr>
        <p:xfrm>
          <a:off x="940157" y="1416677"/>
          <a:ext cx="8603087" cy="4814144"/>
        </p:xfrm>
        <a:graphic>
          <a:graphicData uri="http://schemas.openxmlformats.org/drawingml/2006/table">
            <a:tbl>
              <a:tblPr firstRow="1" firstCol="1" bandRow="1">
                <a:tableStyleId>{5C22544A-7EE6-4342-B048-85BDC9FD1C3A}</a:tableStyleId>
              </a:tblPr>
              <a:tblGrid>
                <a:gridCol w="1795006">
                  <a:extLst>
                    <a:ext uri="{9D8B030D-6E8A-4147-A177-3AD203B41FA5}">
                      <a16:colId xmlns:a16="http://schemas.microsoft.com/office/drawing/2014/main" val="1465505681"/>
                    </a:ext>
                  </a:extLst>
                </a:gridCol>
                <a:gridCol w="6808081">
                  <a:extLst>
                    <a:ext uri="{9D8B030D-6E8A-4147-A177-3AD203B41FA5}">
                      <a16:colId xmlns:a16="http://schemas.microsoft.com/office/drawing/2014/main" val="3959025039"/>
                    </a:ext>
                  </a:extLst>
                </a:gridCol>
              </a:tblGrid>
              <a:tr h="855238">
                <a:tc>
                  <a:txBody>
                    <a:bodyPr/>
                    <a:lstStyle/>
                    <a:p>
                      <a:pPr>
                        <a:spcAft>
                          <a:spcPts val="0"/>
                        </a:spcAft>
                      </a:pPr>
                      <a:r>
                        <a:rPr lang="en-US" sz="1200">
                          <a:effectLst/>
                        </a:rPr>
                        <a:t>Percent of People Surveyed</a:t>
                      </a:r>
                    </a:p>
                    <a:p>
                      <a:pPr>
                        <a:spcAft>
                          <a:spcPts val="0"/>
                        </a:spcAft>
                      </a:pPr>
                      <a:r>
                        <a:rPr lang="en-US" sz="1200">
                          <a:effectLst/>
                        </a:rPr>
                        <a:t> </a:t>
                      </a:r>
                      <a:endParaRPr lang="en-US" sz="1200">
                        <a:solidFill>
                          <a:srgbClr val="657C9C"/>
                        </a:solidFill>
                        <a:effectLst/>
                        <a:latin typeface="Verdana" panose="020B0604030504040204" pitchFamily="34" charset="0"/>
                      </a:endParaRPr>
                    </a:p>
                  </a:txBody>
                  <a:tcPr marL="68051" marR="68051" marT="0" marB="0"/>
                </a:tc>
                <a:tc>
                  <a:txBody>
                    <a:bodyPr/>
                    <a:lstStyle/>
                    <a:p>
                      <a:pPr>
                        <a:spcAft>
                          <a:spcPts val="0"/>
                        </a:spcAft>
                      </a:pPr>
                      <a:r>
                        <a:rPr lang="en-US" sz="1200" dirty="0">
                          <a:effectLst/>
                        </a:rPr>
                        <a:t>Indicated they…</a:t>
                      </a:r>
                      <a:endParaRPr lang="en-US" sz="1200" dirty="0">
                        <a:solidFill>
                          <a:srgbClr val="657C9C"/>
                        </a:solidFill>
                        <a:effectLst/>
                        <a:latin typeface="Verdana" panose="020B0604030504040204" pitchFamily="34" charset="0"/>
                      </a:endParaRPr>
                    </a:p>
                  </a:txBody>
                  <a:tcPr marL="68051" marR="68051" marT="0" marB="0"/>
                </a:tc>
                <a:extLst>
                  <a:ext uri="{0D108BD9-81ED-4DB2-BD59-A6C34878D82A}">
                    <a16:rowId xmlns:a16="http://schemas.microsoft.com/office/drawing/2014/main" val="4048442965"/>
                  </a:ext>
                </a:extLst>
              </a:tr>
              <a:tr h="432068">
                <a:tc>
                  <a:txBody>
                    <a:bodyPr/>
                    <a:lstStyle/>
                    <a:p>
                      <a:pPr>
                        <a:spcAft>
                          <a:spcPts val="0"/>
                        </a:spcAft>
                      </a:pPr>
                      <a:r>
                        <a:rPr lang="en-US" sz="1200">
                          <a:effectLst/>
                        </a:rPr>
                        <a:t>62%</a:t>
                      </a:r>
                      <a:endParaRPr lang="en-US" sz="1200">
                        <a:solidFill>
                          <a:srgbClr val="657C9C"/>
                        </a:solidFill>
                        <a:effectLst/>
                        <a:latin typeface="Verdana" panose="020B0604030504040204" pitchFamily="34" charset="0"/>
                      </a:endParaRPr>
                    </a:p>
                  </a:txBody>
                  <a:tcPr marL="68051" marR="68051" marT="0" marB="0"/>
                </a:tc>
                <a:tc>
                  <a:txBody>
                    <a:bodyPr/>
                    <a:lstStyle/>
                    <a:p>
                      <a:pPr>
                        <a:spcAft>
                          <a:spcPts val="0"/>
                        </a:spcAft>
                      </a:pPr>
                      <a:r>
                        <a:rPr lang="en-US" sz="1200">
                          <a:effectLst/>
                        </a:rPr>
                        <a:t>Would work with someone with a mental illness.</a:t>
                      </a:r>
                    </a:p>
                    <a:p>
                      <a:pPr>
                        <a:spcAft>
                          <a:spcPts val="0"/>
                        </a:spcAft>
                      </a:pPr>
                      <a:r>
                        <a:rPr lang="en-US" sz="1200">
                          <a:effectLst/>
                        </a:rPr>
                        <a:t> </a:t>
                      </a:r>
                      <a:endParaRPr lang="en-US" sz="1200">
                        <a:solidFill>
                          <a:srgbClr val="657C9C"/>
                        </a:solidFill>
                        <a:effectLst/>
                        <a:latin typeface="Verdana" panose="020B0604030504040204" pitchFamily="34" charset="0"/>
                      </a:endParaRPr>
                    </a:p>
                  </a:txBody>
                  <a:tcPr marL="68051" marR="68051" marT="0" marB="0"/>
                </a:tc>
                <a:extLst>
                  <a:ext uri="{0D108BD9-81ED-4DB2-BD59-A6C34878D82A}">
                    <a16:rowId xmlns:a16="http://schemas.microsoft.com/office/drawing/2014/main" val="4266584709"/>
                  </a:ext>
                </a:extLst>
              </a:tr>
              <a:tr h="280844">
                <a:tc>
                  <a:txBody>
                    <a:bodyPr/>
                    <a:lstStyle/>
                    <a:p>
                      <a:pPr>
                        <a:spcAft>
                          <a:spcPts val="0"/>
                        </a:spcAft>
                      </a:pPr>
                      <a:r>
                        <a:rPr lang="en-US" sz="1200">
                          <a:effectLst/>
                        </a:rPr>
                        <a:t>22%</a:t>
                      </a:r>
                      <a:endParaRPr lang="en-US" sz="1200">
                        <a:solidFill>
                          <a:srgbClr val="657C9C"/>
                        </a:solidFill>
                        <a:effectLst/>
                        <a:latin typeface="Verdana" panose="020B0604030504040204" pitchFamily="34" charset="0"/>
                      </a:endParaRPr>
                    </a:p>
                  </a:txBody>
                  <a:tcPr marL="68051" marR="68051" marT="0" marB="0"/>
                </a:tc>
                <a:tc>
                  <a:txBody>
                    <a:bodyPr/>
                    <a:lstStyle/>
                    <a:p>
                      <a:pPr marL="0" marR="0">
                        <a:lnSpc>
                          <a:spcPct val="130000"/>
                        </a:lnSpc>
                        <a:spcBef>
                          <a:spcPts val="0"/>
                        </a:spcBef>
                        <a:spcAft>
                          <a:spcPts val="1000"/>
                        </a:spcAft>
                      </a:pPr>
                      <a:r>
                        <a:rPr lang="en-US" sz="1200">
                          <a:effectLst/>
                        </a:rPr>
                        <a:t>Would work with someone with Substance Use Disorder. </a:t>
                      </a:r>
                      <a:endParaRPr lang="en-US" sz="1200">
                        <a:solidFill>
                          <a:srgbClr val="657C9C"/>
                        </a:solidFill>
                        <a:effectLst/>
                        <a:latin typeface="Verdana" panose="020B0604030504040204" pitchFamily="34" charset="0"/>
                        <a:ea typeface="Verdana" panose="020B0604030504040204" pitchFamily="34" charset="0"/>
                        <a:cs typeface="Times New Roman" panose="02020603050405020304" pitchFamily="18" charset="0"/>
                      </a:endParaRPr>
                    </a:p>
                  </a:txBody>
                  <a:tcPr marL="68051" marR="68051" marT="0" marB="0"/>
                </a:tc>
                <a:extLst>
                  <a:ext uri="{0D108BD9-81ED-4DB2-BD59-A6C34878D82A}">
                    <a16:rowId xmlns:a16="http://schemas.microsoft.com/office/drawing/2014/main" val="734533566"/>
                  </a:ext>
                </a:extLst>
              </a:tr>
              <a:tr h="558384">
                <a:tc>
                  <a:txBody>
                    <a:bodyPr/>
                    <a:lstStyle/>
                    <a:p>
                      <a:pPr>
                        <a:spcAft>
                          <a:spcPts val="0"/>
                        </a:spcAft>
                      </a:pPr>
                      <a:r>
                        <a:rPr lang="en-US" sz="1200">
                          <a:effectLst/>
                        </a:rPr>
                        <a:t>64%</a:t>
                      </a:r>
                      <a:endParaRPr lang="en-US" sz="1200">
                        <a:solidFill>
                          <a:srgbClr val="657C9C"/>
                        </a:solidFill>
                        <a:effectLst/>
                        <a:latin typeface="Verdana" panose="020B0604030504040204" pitchFamily="34" charset="0"/>
                      </a:endParaRPr>
                    </a:p>
                  </a:txBody>
                  <a:tcPr marL="68051" marR="68051" marT="0" marB="0"/>
                </a:tc>
                <a:tc>
                  <a:txBody>
                    <a:bodyPr/>
                    <a:lstStyle/>
                    <a:p>
                      <a:pPr marL="0" marR="0">
                        <a:lnSpc>
                          <a:spcPct val="130000"/>
                        </a:lnSpc>
                        <a:spcBef>
                          <a:spcPts val="0"/>
                        </a:spcBef>
                        <a:spcAft>
                          <a:spcPts val="1000"/>
                        </a:spcAft>
                      </a:pPr>
                      <a:r>
                        <a:rPr lang="en-US" sz="1200">
                          <a:effectLst/>
                        </a:rPr>
                        <a:t>Believed employers should be able to deny employment to people affected by addiction.</a:t>
                      </a:r>
                      <a:endParaRPr lang="en-US" sz="1200">
                        <a:solidFill>
                          <a:srgbClr val="657C9C"/>
                        </a:solidFill>
                        <a:effectLst/>
                        <a:latin typeface="Verdana" panose="020B0604030504040204" pitchFamily="34" charset="0"/>
                        <a:ea typeface="Verdana" panose="020B0604030504040204" pitchFamily="34" charset="0"/>
                        <a:cs typeface="Times New Roman" panose="02020603050405020304" pitchFamily="18" charset="0"/>
                      </a:endParaRPr>
                    </a:p>
                  </a:txBody>
                  <a:tcPr marL="68051" marR="68051" marT="0" marB="0"/>
                </a:tc>
                <a:extLst>
                  <a:ext uri="{0D108BD9-81ED-4DB2-BD59-A6C34878D82A}">
                    <a16:rowId xmlns:a16="http://schemas.microsoft.com/office/drawing/2014/main" val="1494023677"/>
                  </a:ext>
                </a:extLst>
              </a:tr>
              <a:tr h="558384">
                <a:tc>
                  <a:txBody>
                    <a:bodyPr/>
                    <a:lstStyle/>
                    <a:p>
                      <a:pPr>
                        <a:spcAft>
                          <a:spcPts val="0"/>
                        </a:spcAft>
                      </a:pPr>
                      <a:r>
                        <a:rPr lang="en-US" sz="1200">
                          <a:effectLst/>
                        </a:rPr>
                        <a:t>25%</a:t>
                      </a:r>
                      <a:endParaRPr lang="en-US" sz="1200">
                        <a:solidFill>
                          <a:srgbClr val="657C9C"/>
                        </a:solidFill>
                        <a:effectLst/>
                        <a:latin typeface="Verdana" panose="020B0604030504040204" pitchFamily="34" charset="0"/>
                      </a:endParaRPr>
                    </a:p>
                  </a:txBody>
                  <a:tcPr marL="68051" marR="68051" marT="0" marB="0"/>
                </a:tc>
                <a:tc>
                  <a:txBody>
                    <a:bodyPr/>
                    <a:lstStyle/>
                    <a:p>
                      <a:pPr marL="0" marR="0">
                        <a:lnSpc>
                          <a:spcPct val="130000"/>
                        </a:lnSpc>
                        <a:spcBef>
                          <a:spcPts val="0"/>
                        </a:spcBef>
                        <a:spcAft>
                          <a:spcPts val="0"/>
                        </a:spcAft>
                      </a:pPr>
                      <a:r>
                        <a:rPr lang="en-US" sz="1200">
                          <a:effectLst/>
                        </a:rPr>
                        <a:t>Believed employers should be able to deny employment to those affected by a mental illness.</a:t>
                      </a:r>
                      <a:endParaRPr lang="en-US" sz="1200">
                        <a:solidFill>
                          <a:srgbClr val="657C9C"/>
                        </a:solidFill>
                        <a:effectLst/>
                        <a:latin typeface="Verdana" panose="020B0604030504040204" pitchFamily="34" charset="0"/>
                        <a:ea typeface="Verdana" panose="020B0604030504040204" pitchFamily="34" charset="0"/>
                        <a:cs typeface="Times New Roman" panose="02020603050405020304" pitchFamily="18" charset="0"/>
                      </a:endParaRPr>
                    </a:p>
                  </a:txBody>
                  <a:tcPr marL="68051" marR="68051" marT="0" marB="0"/>
                </a:tc>
                <a:extLst>
                  <a:ext uri="{0D108BD9-81ED-4DB2-BD59-A6C34878D82A}">
                    <a16:rowId xmlns:a16="http://schemas.microsoft.com/office/drawing/2014/main" val="2363257894"/>
                  </a:ext>
                </a:extLst>
              </a:tr>
              <a:tr h="927745">
                <a:tc>
                  <a:txBody>
                    <a:bodyPr/>
                    <a:lstStyle/>
                    <a:p>
                      <a:pPr>
                        <a:spcAft>
                          <a:spcPts val="0"/>
                        </a:spcAft>
                      </a:pPr>
                      <a:r>
                        <a:rPr lang="en-US" sz="1200">
                          <a:effectLst/>
                        </a:rPr>
                        <a:t>43%</a:t>
                      </a:r>
                      <a:endParaRPr lang="en-US" sz="1200">
                        <a:solidFill>
                          <a:srgbClr val="657C9C"/>
                        </a:solidFill>
                        <a:effectLst/>
                        <a:latin typeface="Verdana" panose="020B0604030504040204" pitchFamily="34" charset="0"/>
                      </a:endParaRPr>
                    </a:p>
                  </a:txBody>
                  <a:tcPr marL="68051" marR="68051" marT="0" marB="0"/>
                </a:tc>
                <a:tc>
                  <a:txBody>
                    <a:bodyPr/>
                    <a:lstStyle/>
                    <a:p>
                      <a:pPr marL="0" marR="0">
                        <a:lnSpc>
                          <a:spcPct val="130000"/>
                        </a:lnSpc>
                        <a:spcBef>
                          <a:spcPts val="0"/>
                        </a:spcBef>
                        <a:spcAft>
                          <a:spcPts val="1000"/>
                        </a:spcAft>
                      </a:pPr>
                      <a:r>
                        <a:rPr lang="en-US" sz="1200">
                          <a:effectLst/>
                        </a:rPr>
                        <a:t>Opposed giving individuals with substance use disorders the same health insurance benefits granted to otherwise healthy individuals.</a:t>
                      </a:r>
                    </a:p>
                    <a:p>
                      <a:pPr>
                        <a:spcAft>
                          <a:spcPts val="0"/>
                        </a:spcAft>
                      </a:pPr>
                      <a:r>
                        <a:rPr lang="en-US" sz="1200">
                          <a:effectLst/>
                        </a:rPr>
                        <a:t> </a:t>
                      </a:r>
                      <a:endParaRPr lang="en-US" sz="1200">
                        <a:solidFill>
                          <a:srgbClr val="657C9C"/>
                        </a:solidFill>
                        <a:effectLst/>
                        <a:latin typeface="Verdana" panose="020B0604030504040204" pitchFamily="34" charset="0"/>
                      </a:endParaRPr>
                    </a:p>
                  </a:txBody>
                  <a:tcPr marL="68051" marR="68051" marT="0" marB="0"/>
                </a:tc>
                <a:extLst>
                  <a:ext uri="{0D108BD9-81ED-4DB2-BD59-A6C34878D82A}">
                    <a16:rowId xmlns:a16="http://schemas.microsoft.com/office/drawing/2014/main" val="464450707"/>
                  </a:ext>
                </a:extLst>
              </a:tr>
              <a:tr h="1201481">
                <a:tc>
                  <a:txBody>
                    <a:bodyPr/>
                    <a:lstStyle/>
                    <a:p>
                      <a:pPr>
                        <a:spcAft>
                          <a:spcPts val="0"/>
                        </a:spcAft>
                      </a:pPr>
                      <a:r>
                        <a:rPr lang="en-US" sz="1200" dirty="0">
                          <a:effectLst/>
                        </a:rPr>
                        <a:t>21%</a:t>
                      </a:r>
                      <a:endParaRPr lang="en-US" sz="1200" dirty="0">
                        <a:solidFill>
                          <a:srgbClr val="657C9C"/>
                        </a:solidFill>
                        <a:effectLst/>
                        <a:latin typeface="Verdana" panose="020B0604030504040204" pitchFamily="34" charset="0"/>
                      </a:endParaRPr>
                    </a:p>
                  </a:txBody>
                  <a:tcPr marL="68051" marR="68051" marT="0" marB="0"/>
                </a:tc>
                <a:tc>
                  <a:txBody>
                    <a:bodyPr/>
                    <a:lstStyle/>
                    <a:p>
                      <a:pPr marL="0" marR="0">
                        <a:lnSpc>
                          <a:spcPct val="130000"/>
                        </a:lnSpc>
                        <a:spcBef>
                          <a:spcPts val="0"/>
                        </a:spcBef>
                        <a:spcAft>
                          <a:spcPts val="1000"/>
                        </a:spcAft>
                      </a:pPr>
                      <a:r>
                        <a:rPr lang="en-US" sz="1200" dirty="0">
                          <a:effectLst/>
                        </a:rPr>
                        <a:t>Opposed giving those with mental illness the same health insurance benefits given to otherwise healthy individuals (Barry, </a:t>
                      </a:r>
                      <a:r>
                        <a:rPr lang="en-US" sz="1200" dirty="0" err="1">
                          <a:effectLst/>
                        </a:rPr>
                        <a:t>Mcginty</a:t>
                      </a:r>
                      <a:r>
                        <a:rPr lang="en-US" sz="1200" dirty="0">
                          <a:effectLst/>
                        </a:rPr>
                        <a:t>, </a:t>
                      </a:r>
                      <a:r>
                        <a:rPr lang="en-US" sz="1200" dirty="0" err="1">
                          <a:effectLst/>
                        </a:rPr>
                        <a:t>Pescosolido</a:t>
                      </a:r>
                      <a:r>
                        <a:rPr lang="en-US" sz="1200" dirty="0">
                          <a:effectLst/>
                        </a:rPr>
                        <a:t>, &amp; Goldman, 2014).</a:t>
                      </a:r>
                    </a:p>
                  </a:txBody>
                  <a:tcPr marL="68051" marR="68051" marT="0" marB="0"/>
                </a:tc>
                <a:extLst>
                  <a:ext uri="{0D108BD9-81ED-4DB2-BD59-A6C34878D82A}">
                    <a16:rowId xmlns:a16="http://schemas.microsoft.com/office/drawing/2014/main" val="1331837363"/>
                  </a:ext>
                </a:extLst>
              </a:tr>
            </a:tbl>
          </a:graphicData>
        </a:graphic>
      </p:graphicFrame>
    </p:spTree>
    <p:extLst>
      <p:ext uri="{BB962C8B-B14F-4D97-AF65-F5344CB8AC3E}">
        <p14:creationId xmlns:p14="http://schemas.microsoft.com/office/powerpoint/2010/main" val="33264666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Language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4437721"/>
              </p:ext>
            </p:extLst>
          </p:nvPr>
        </p:nvGraphicFramePr>
        <p:xfrm>
          <a:off x="677334" y="1930400"/>
          <a:ext cx="8840154" cy="4159876"/>
        </p:xfrm>
        <a:graphic>
          <a:graphicData uri="http://schemas.openxmlformats.org/drawingml/2006/table">
            <a:tbl>
              <a:tblPr firstRow="1" firstCol="1" bandRow="1">
                <a:tableStyleId>{5C22544A-7EE6-4342-B048-85BDC9FD1C3A}</a:tableStyleId>
              </a:tblPr>
              <a:tblGrid>
                <a:gridCol w="4420077">
                  <a:extLst>
                    <a:ext uri="{9D8B030D-6E8A-4147-A177-3AD203B41FA5}">
                      <a16:colId xmlns:a16="http://schemas.microsoft.com/office/drawing/2014/main" val="2368001146"/>
                    </a:ext>
                  </a:extLst>
                </a:gridCol>
                <a:gridCol w="4420077">
                  <a:extLst>
                    <a:ext uri="{9D8B030D-6E8A-4147-A177-3AD203B41FA5}">
                      <a16:colId xmlns:a16="http://schemas.microsoft.com/office/drawing/2014/main" val="2502175935"/>
                    </a:ext>
                  </a:extLst>
                </a:gridCol>
              </a:tblGrid>
              <a:tr h="440720">
                <a:tc>
                  <a:txBody>
                    <a:bodyPr/>
                    <a:lstStyle/>
                    <a:p>
                      <a:pPr marL="0" marR="0">
                        <a:lnSpc>
                          <a:spcPct val="130000"/>
                        </a:lnSpc>
                        <a:spcBef>
                          <a:spcPts val="900"/>
                        </a:spcBef>
                        <a:spcAft>
                          <a:spcPts val="900"/>
                        </a:spcAft>
                      </a:pPr>
                      <a:r>
                        <a:rPr lang="en-US" sz="1200">
                          <a:effectLst/>
                        </a:rPr>
                        <a:t>“Old” language</a:t>
                      </a:r>
                      <a:endParaRPr lang="en-US" sz="1200">
                        <a:solidFill>
                          <a:srgbClr val="657C9C"/>
                        </a:solidFill>
                        <a:effectLst/>
                        <a:latin typeface="Verdana" panose="020B0604030504040204" pitchFamily="34" charset="0"/>
                        <a:ea typeface="Times New Roman" panose="02020603050405020304" pitchFamily="18" charset="0"/>
                      </a:endParaRPr>
                    </a:p>
                  </a:txBody>
                  <a:tcPr marL="19050" marR="19050" marT="19050" marB="19050" anchor="ctr"/>
                </a:tc>
                <a:tc>
                  <a:txBody>
                    <a:bodyPr/>
                    <a:lstStyle/>
                    <a:p>
                      <a:pPr marL="0" marR="0">
                        <a:lnSpc>
                          <a:spcPct val="130000"/>
                        </a:lnSpc>
                        <a:spcBef>
                          <a:spcPts val="900"/>
                        </a:spcBef>
                        <a:spcAft>
                          <a:spcPts val="900"/>
                        </a:spcAft>
                      </a:pPr>
                      <a:r>
                        <a:rPr lang="en-US" sz="1200">
                          <a:effectLst/>
                        </a:rPr>
                        <a:t>“Newer” language</a:t>
                      </a:r>
                      <a:endParaRPr lang="en-US" sz="1200">
                        <a:solidFill>
                          <a:srgbClr val="657C9C"/>
                        </a:solidFill>
                        <a:effectLst/>
                        <a:latin typeface="Verdana" panose="020B0604030504040204" pitchFamily="34" charset="0"/>
                        <a:ea typeface="Times New Roman" panose="02020603050405020304" pitchFamily="18" charset="0"/>
                      </a:endParaRPr>
                    </a:p>
                  </a:txBody>
                  <a:tcPr marL="19050" marR="19050" marT="19050" marB="19050" anchor="ctr"/>
                </a:tc>
                <a:extLst>
                  <a:ext uri="{0D108BD9-81ED-4DB2-BD59-A6C34878D82A}">
                    <a16:rowId xmlns:a16="http://schemas.microsoft.com/office/drawing/2014/main" val="1668782970"/>
                  </a:ext>
                </a:extLst>
              </a:tr>
              <a:tr h="3719156">
                <a:tc>
                  <a:txBody>
                    <a:bodyPr/>
                    <a:lstStyle/>
                    <a:p>
                      <a:pPr marL="0" marR="0">
                        <a:lnSpc>
                          <a:spcPct val="130000"/>
                        </a:lnSpc>
                        <a:spcBef>
                          <a:spcPts val="900"/>
                        </a:spcBef>
                        <a:spcAft>
                          <a:spcPts val="900"/>
                        </a:spcAft>
                      </a:pPr>
                      <a:r>
                        <a:rPr lang="en-US" sz="1200">
                          <a:effectLst/>
                        </a:rPr>
                        <a:t>Drunkard</a:t>
                      </a:r>
                    </a:p>
                    <a:p>
                      <a:pPr marL="0" marR="0">
                        <a:lnSpc>
                          <a:spcPct val="130000"/>
                        </a:lnSpc>
                        <a:spcBef>
                          <a:spcPts val="900"/>
                        </a:spcBef>
                        <a:spcAft>
                          <a:spcPts val="900"/>
                        </a:spcAft>
                      </a:pPr>
                      <a:r>
                        <a:rPr lang="en-US" sz="1200">
                          <a:effectLst/>
                        </a:rPr>
                        <a:t>Inhibit</a:t>
                      </a:r>
                    </a:p>
                    <a:p>
                      <a:pPr marL="0" marR="0">
                        <a:lnSpc>
                          <a:spcPct val="130000"/>
                        </a:lnSpc>
                        <a:spcBef>
                          <a:spcPts val="900"/>
                        </a:spcBef>
                        <a:spcAft>
                          <a:spcPts val="900"/>
                        </a:spcAft>
                      </a:pPr>
                      <a:r>
                        <a:rPr lang="en-US" sz="1200">
                          <a:effectLst/>
                        </a:rPr>
                        <a:t>Alcoholism</a:t>
                      </a:r>
                    </a:p>
                    <a:p>
                      <a:pPr marL="0" marR="0">
                        <a:lnSpc>
                          <a:spcPct val="130000"/>
                        </a:lnSpc>
                        <a:spcBef>
                          <a:spcPts val="900"/>
                        </a:spcBef>
                        <a:spcAft>
                          <a:spcPts val="900"/>
                        </a:spcAft>
                      </a:pPr>
                      <a:r>
                        <a:rPr lang="en-US" sz="1200">
                          <a:effectLst/>
                        </a:rPr>
                        <a:t>Junkie</a:t>
                      </a:r>
                    </a:p>
                    <a:p>
                      <a:pPr marL="0" marR="0">
                        <a:lnSpc>
                          <a:spcPct val="130000"/>
                        </a:lnSpc>
                        <a:spcBef>
                          <a:spcPts val="900"/>
                        </a:spcBef>
                        <a:spcAft>
                          <a:spcPts val="900"/>
                        </a:spcAft>
                      </a:pPr>
                      <a:r>
                        <a:rPr lang="en-US" sz="1200">
                          <a:effectLst/>
                        </a:rPr>
                        <a:t>Chemical Dependency</a:t>
                      </a:r>
                      <a:endParaRPr lang="en-US" sz="1200">
                        <a:solidFill>
                          <a:srgbClr val="657C9C"/>
                        </a:solidFill>
                        <a:effectLst/>
                        <a:latin typeface="Verdana" panose="020B0604030504040204" pitchFamily="34" charset="0"/>
                        <a:ea typeface="Times New Roman" panose="02020603050405020304" pitchFamily="18" charset="0"/>
                      </a:endParaRPr>
                    </a:p>
                  </a:txBody>
                  <a:tcPr marL="19050" marR="19050" marT="19050" marB="19050" anchor="ctr"/>
                </a:tc>
                <a:tc>
                  <a:txBody>
                    <a:bodyPr/>
                    <a:lstStyle/>
                    <a:p>
                      <a:pPr marL="0" marR="0">
                        <a:lnSpc>
                          <a:spcPct val="130000"/>
                        </a:lnSpc>
                        <a:spcBef>
                          <a:spcPts val="900"/>
                        </a:spcBef>
                        <a:spcAft>
                          <a:spcPts val="900"/>
                        </a:spcAft>
                      </a:pPr>
                      <a:r>
                        <a:rPr lang="en-US" sz="1200" dirty="0">
                          <a:effectLst/>
                        </a:rPr>
                        <a:t>Sobriety</a:t>
                      </a:r>
                    </a:p>
                    <a:p>
                      <a:pPr marL="0" marR="0">
                        <a:lnSpc>
                          <a:spcPct val="130000"/>
                        </a:lnSpc>
                        <a:spcBef>
                          <a:spcPts val="900"/>
                        </a:spcBef>
                        <a:spcAft>
                          <a:spcPts val="900"/>
                        </a:spcAft>
                      </a:pPr>
                      <a:r>
                        <a:rPr lang="en-US" sz="1200" dirty="0">
                          <a:effectLst/>
                        </a:rPr>
                        <a:t>Clean time</a:t>
                      </a:r>
                    </a:p>
                    <a:p>
                      <a:pPr marL="0" marR="0">
                        <a:lnSpc>
                          <a:spcPct val="130000"/>
                        </a:lnSpc>
                        <a:spcBef>
                          <a:spcPts val="900"/>
                        </a:spcBef>
                        <a:spcAft>
                          <a:spcPts val="900"/>
                        </a:spcAft>
                      </a:pPr>
                      <a:r>
                        <a:rPr lang="en-US" sz="1200" dirty="0">
                          <a:effectLst/>
                        </a:rPr>
                        <a:t>Deceleration of use</a:t>
                      </a:r>
                    </a:p>
                    <a:p>
                      <a:pPr marL="0" marR="0">
                        <a:lnSpc>
                          <a:spcPct val="130000"/>
                        </a:lnSpc>
                        <a:spcBef>
                          <a:spcPts val="900"/>
                        </a:spcBef>
                        <a:spcAft>
                          <a:spcPts val="900"/>
                        </a:spcAft>
                      </a:pPr>
                      <a:r>
                        <a:rPr lang="en-US" sz="1200" dirty="0">
                          <a:effectLst/>
                        </a:rPr>
                        <a:t>Person in recovery</a:t>
                      </a:r>
                    </a:p>
                    <a:p>
                      <a:pPr marL="0" marR="0">
                        <a:lnSpc>
                          <a:spcPct val="130000"/>
                        </a:lnSpc>
                        <a:spcBef>
                          <a:spcPts val="900"/>
                        </a:spcBef>
                        <a:spcAft>
                          <a:spcPts val="900"/>
                        </a:spcAft>
                      </a:pPr>
                      <a:r>
                        <a:rPr lang="en-US" sz="1200" dirty="0">
                          <a:effectLst/>
                        </a:rPr>
                        <a:t>Substance Use Disorder</a:t>
                      </a:r>
                      <a:endParaRPr lang="en-US" sz="1200" dirty="0">
                        <a:solidFill>
                          <a:srgbClr val="657C9C"/>
                        </a:solidFill>
                        <a:effectLst/>
                        <a:latin typeface="Verdana" panose="020B0604030504040204" pitchFamily="34" charset="0"/>
                        <a:ea typeface="Times New Roman" panose="02020603050405020304" pitchFamily="18" charset="0"/>
                      </a:endParaRPr>
                    </a:p>
                  </a:txBody>
                  <a:tcPr marL="19050" marR="19050" marT="19050" marB="19050" anchor="ctr"/>
                </a:tc>
                <a:extLst>
                  <a:ext uri="{0D108BD9-81ED-4DB2-BD59-A6C34878D82A}">
                    <a16:rowId xmlns:a16="http://schemas.microsoft.com/office/drawing/2014/main" val="2501058330"/>
                  </a:ext>
                </a:extLst>
              </a:tr>
            </a:tbl>
          </a:graphicData>
        </a:graphic>
      </p:graphicFrame>
    </p:spTree>
    <p:extLst>
      <p:ext uri="{BB962C8B-B14F-4D97-AF65-F5344CB8AC3E}">
        <p14:creationId xmlns:p14="http://schemas.microsoft.com/office/powerpoint/2010/main" val="706855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Consider This</a:t>
            </a:r>
          </a:p>
        </p:txBody>
      </p:sp>
      <p:sp>
        <p:nvSpPr>
          <p:cNvPr id="3" name="Content Placeholder 2"/>
          <p:cNvSpPr>
            <a:spLocks noGrp="1"/>
          </p:cNvSpPr>
          <p:nvPr>
            <p:ph idx="1"/>
          </p:nvPr>
        </p:nvSpPr>
        <p:spPr/>
        <p:txBody>
          <a:bodyPr/>
          <a:lstStyle/>
          <a:p>
            <a:pPr marL="0" indent="0">
              <a:buNone/>
            </a:pPr>
            <a:r>
              <a:rPr lang="en-US" dirty="0"/>
              <a:t>Imagine a mother attempting to understand the reason her son continues to use substances despite his many promises and attempts to quit may have multiple conversations or read several articles online about this situation. Imagine the confusion this mom might feel when hearing conflicting language and suggestions.</a:t>
            </a:r>
          </a:p>
          <a:p>
            <a:pPr marL="0" indent="0">
              <a:buNone/>
            </a:pPr>
            <a:endParaRPr lang="en-US" dirty="0"/>
          </a:p>
        </p:txBody>
      </p:sp>
    </p:spTree>
    <p:extLst>
      <p:ext uri="{BB962C8B-B14F-4D97-AF65-F5344CB8AC3E}">
        <p14:creationId xmlns:p14="http://schemas.microsoft.com/office/powerpoint/2010/main" val="15970590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927279"/>
            <a:ext cx="8596668" cy="5114083"/>
          </a:xfrm>
        </p:spPr>
        <p:txBody>
          <a:bodyPr/>
          <a:lstStyle/>
          <a:p>
            <a:r>
              <a:rPr lang="en-US" b="1" dirty="0"/>
              <a:t>Neighbor to mom:</a:t>
            </a:r>
            <a:r>
              <a:rPr lang="en-US" dirty="0"/>
              <a:t> I know what you mean. My great uncle was hooked on crack in 1994. He had to really hit bottom. I mean, we had to pull the rug out from under him. The whole family kicked him to the curb and told him we wouldn’t let him come over, give him money, or even talk to him if he didn’t get some help. That is what you have to do when someone is a drug addict. He ended up being homeless for a while and going to prison before he knew how serious it was. That is hard but it had to be done. Tough love is what you have to practice on addicts.</a:t>
            </a:r>
          </a:p>
          <a:p>
            <a:pPr marL="0" indent="0">
              <a:buNone/>
            </a:pPr>
            <a:endParaRPr lang="en-US" dirty="0"/>
          </a:p>
          <a:p>
            <a:r>
              <a:rPr lang="en-US" b="1" dirty="0"/>
              <a:t>Best friend to mom</a:t>
            </a:r>
            <a:r>
              <a:rPr lang="en-US" dirty="0"/>
              <a:t>: That boy just needs Jesus. He doesn’t even go to church with you anymore. He is out running around and making bad decisions. No doctor can cure him. Only Jesus can do that. You keep praying and your prayers will be answered. You know, I read once that God hears the prayers of mothers over all others. You keep praying and you keep telling him how much God wants him to stop. Jesus is what you have to do to get him to stop acting up.</a:t>
            </a:r>
          </a:p>
          <a:p>
            <a:pPr marL="0" indent="0">
              <a:buNone/>
            </a:pPr>
            <a:endParaRPr lang="en-US" dirty="0"/>
          </a:p>
        </p:txBody>
      </p:sp>
    </p:spTree>
    <p:extLst>
      <p:ext uri="{BB962C8B-B14F-4D97-AF65-F5344CB8AC3E}">
        <p14:creationId xmlns:p14="http://schemas.microsoft.com/office/powerpoint/2010/main" val="4210542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631065"/>
            <a:ext cx="8596668" cy="5410297"/>
          </a:xfrm>
        </p:spPr>
        <p:txBody>
          <a:bodyPr/>
          <a:lstStyle/>
          <a:p>
            <a:r>
              <a:rPr lang="en-US" b="1" dirty="0"/>
              <a:t>Treatment center counselor to mom</a:t>
            </a:r>
            <a:r>
              <a:rPr lang="en-US" dirty="0"/>
              <a:t>: Chemical dependency is a disease. Your son needs treatment for his chemical dependency just like a person with diabetes needs treatment. My treatment center has a 90-day program that will help him change his life. Your son has a chronic condition. His willpower alone is not enough to stop his use. Your support will be important to him while he is in treatment. Treatment is what he needs.</a:t>
            </a:r>
          </a:p>
          <a:p>
            <a:pPr marL="0" indent="0">
              <a:buNone/>
            </a:pPr>
            <a:endParaRPr lang="en-US" dirty="0"/>
          </a:p>
          <a:p>
            <a:r>
              <a:rPr lang="en-US" b="1" dirty="0"/>
              <a:t>Person in 12-step recovery to mom</a:t>
            </a:r>
            <a:r>
              <a:rPr lang="en-US" dirty="0"/>
              <a:t>: I know what he is going through. I put my mom through the same thing when I was out there. Tell him to get to a meeting. That is the first thing. Once he gets there, he needs to get a sponsor and work the steps. He has to stay away from the people, places, and things that keep him sick. The steps are what he needs.</a:t>
            </a:r>
          </a:p>
          <a:p>
            <a:endParaRPr lang="en-US" dirty="0"/>
          </a:p>
        </p:txBody>
      </p:sp>
    </p:spTree>
    <p:extLst>
      <p:ext uri="{BB962C8B-B14F-4D97-AF65-F5344CB8AC3E}">
        <p14:creationId xmlns:p14="http://schemas.microsoft.com/office/powerpoint/2010/main" val="1114117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746975"/>
            <a:ext cx="8596668" cy="5294387"/>
          </a:xfrm>
        </p:spPr>
        <p:txBody>
          <a:bodyPr/>
          <a:lstStyle/>
          <a:p>
            <a:r>
              <a:rPr lang="en-US" b="1" dirty="0"/>
              <a:t>Blog found on the internet</a:t>
            </a:r>
            <a:r>
              <a:rPr lang="en-US" dirty="0"/>
              <a:t>: There is no evidence that addiction is a disease. People can change if they want it bad enough. People that believe this are just being victims. They don’t need treatment. They don’t need 12-steps. They need to change their behavior. Education and analyzing behavior can help him with that. Addiction cannot be treated but behavior can be changed.</a:t>
            </a:r>
          </a:p>
          <a:p>
            <a:pPr marL="0" indent="0">
              <a:buNone/>
            </a:pPr>
            <a:endParaRPr lang="en-US" dirty="0"/>
          </a:p>
          <a:p>
            <a:r>
              <a:rPr lang="en-US" dirty="0"/>
              <a:t>All of these scenarios are based on actual conversations. Everyone has a different experience with addiction and recovery; therefore, everyone has a different idea of the best course of action to change. There is truth in all of these scenarios. There is definitely truth to the person sharing their advice. I am sure you can now envision how these conflicting pieces of guidance might confuse the person seeking solutions.</a:t>
            </a:r>
          </a:p>
          <a:p>
            <a:endParaRPr lang="en-US" dirty="0"/>
          </a:p>
        </p:txBody>
      </p:sp>
    </p:spTree>
    <p:extLst>
      <p:ext uri="{BB962C8B-B14F-4D97-AF65-F5344CB8AC3E}">
        <p14:creationId xmlns:p14="http://schemas.microsoft.com/office/powerpoint/2010/main" val="18034200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Contributions from The Recovery Movement</a:t>
            </a:r>
          </a:p>
        </p:txBody>
      </p:sp>
      <p:sp>
        <p:nvSpPr>
          <p:cNvPr id="3" name="Content Placeholder 2"/>
          <p:cNvSpPr>
            <a:spLocks noGrp="1"/>
          </p:cNvSpPr>
          <p:nvPr>
            <p:ph idx="1"/>
          </p:nvPr>
        </p:nvSpPr>
        <p:spPr/>
        <p:txBody>
          <a:bodyPr>
            <a:normAutofit fontScale="85000" lnSpcReduction="20000"/>
          </a:bodyPr>
          <a:lstStyle/>
          <a:p>
            <a:pPr lvl="0"/>
            <a:r>
              <a:rPr lang="en-US" dirty="0"/>
              <a:t>People in recovery, from all walks of life, begin uniting to advocate.</a:t>
            </a:r>
          </a:p>
          <a:p>
            <a:pPr lvl="0"/>
            <a:r>
              <a:rPr lang="en-US" dirty="0"/>
              <a:t>Training is offered to teach members of anonymous groups how to share about their personal recovery without violating anonymity.</a:t>
            </a:r>
          </a:p>
          <a:p>
            <a:pPr lvl="0"/>
            <a:r>
              <a:rPr lang="en-US" dirty="0"/>
              <a:t>The Association of Recovery Schools is formed. Recovery High Schools and Collegiate Recovery Programs are being created.</a:t>
            </a:r>
          </a:p>
          <a:p>
            <a:pPr lvl="0"/>
            <a:r>
              <a:rPr lang="en-US" dirty="0"/>
              <a:t>Recovery Rallies spring up across the country.</a:t>
            </a:r>
          </a:p>
          <a:p>
            <a:pPr lvl="0"/>
            <a:r>
              <a:rPr lang="en-US" dirty="0"/>
              <a:t>Recovery oriented media grows.</a:t>
            </a:r>
          </a:p>
          <a:p>
            <a:pPr lvl="0"/>
            <a:r>
              <a:rPr lang="en-US" dirty="0"/>
              <a:t>Peer Recovery Coaching aids people in early recovery.</a:t>
            </a:r>
          </a:p>
          <a:p>
            <a:pPr lvl="0"/>
            <a:r>
              <a:rPr lang="en-US" dirty="0"/>
              <a:t>A bi-partisan, equity act is signed into law to protect people seeking treatment from being discriminated against.</a:t>
            </a:r>
          </a:p>
          <a:p>
            <a:pPr lvl="0"/>
            <a:r>
              <a:rPr lang="en-US" dirty="0"/>
              <a:t>The White House Office of National Drug Control Policy creates a Recovery Branch.</a:t>
            </a:r>
          </a:p>
          <a:p>
            <a:pPr lvl="0"/>
            <a:r>
              <a:rPr lang="en-US" dirty="0"/>
              <a:t>Young people begin finding their voice in recovery advocacy.</a:t>
            </a:r>
          </a:p>
          <a:p>
            <a:pPr lvl="0"/>
            <a:r>
              <a:rPr lang="en-US" dirty="0"/>
              <a:t>Documentaries about recovery are premiered throughout the United States, including: The Anonymous People film webpage and Generation Found </a:t>
            </a:r>
            <a:r>
              <a:rPr lang="en-US" u="sng" dirty="0">
                <a:hlinkClick r:id="rId2"/>
              </a:rPr>
              <a:t>film webpage.</a:t>
            </a:r>
            <a:endParaRPr lang="en-US" dirty="0"/>
          </a:p>
          <a:p>
            <a:endParaRPr lang="en-US" dirty="0"/>
          </a:p>
        </p:txBody>
      </p:sp>
    </p:spTree>
    <p:extLst>
      <p:ext uri="{BB962C8B-B14F-4D97-AF65-F5344CB8AC3E}">
        <p14:creationId xmlns:p14="http://schemas.microsoft.com/office/powerpoint/2010/main" val="616617211"/>
      </p:ext>
    </p:extLst>
  </p:cSld>
  <p:clrMapOvr>
    <a:masterClrMapping/>
  </p:clrMapOvr>
</p:sld>
</file>

<file path=ppt/theme/theme1.xml><?xml version="1.0" encoding="utf-8"?>
<a:theme xmlns:a="http://schemas.openxmlformats.org/drawingml/2006/main" name="Facet">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7f18e201-5525-4ce8-a1ac-ecdd51c4cbc6" xsi:nil="true"/>
    <lcf76f155ced4ddcb4097134ff3c332f xmlns="8ec708c4-0aff-4385-8afc-b2b27acb50e5">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63613E42935B84E95711D358A750BB7" ma:contentTypeVersion="17" ma:contentTypeDescription="Create a new document." ma:contentTypeScope="" ma:versionID="f3bea84087f77e14ee2b474616ec26d0">
  <xsd:schema xmlns:xsd="http://www.w3.org/2001/XMLSchema" xmlns:xs="http://www.w3.org/2001/XMLSchema" xmlns:p="http://schemas.microsoft.com/office/2006/metadata/properties" xmlns:ns2="8ec708c4-0aff-4385-8afc-b2b27acb50e5" xmlns:ns3="7f18e201-5525-4ce8-a1ac-ecdd51c4cbc6" targetNamespace="http://schemas.microsoft.com/office/2006/metadata/properties" ma:root="true" ma:fieldsID="8c2f96b7dfc9aaaa827d09e188e8bf15" ns2:_="" ns3:_="">
    <xsd:import namespace="8ec708c4-0aff-4385-8afc-b2b27acb50e5"/>
    <xsd:import namespace="7f18e201-5525-4ce8-a1ac-ecdd51c4cbc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lcf76f155ced4ddcb4097134ff3c332f" minOccurs="0"/>
                <xsd:element ref="ns3:TaxCatchAll"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ec708c4-0aff-4385-8afc-b2b27acb50e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cfe284ab-3129-4a4f-a33b-1446679d6377" ma:termSetId="09814cd3-568e-fe90-9814-8d621ff8fb84" ma:anchorId="fba54fb3-c3e1-fe81-a776-ca4b69148c4d" ma:open="true" ma:isKeyword="false">
      <xsd:complexType>
        <xsd:sequence>
          <xsd:element ref="pc:Terms" minOccurs="0" maxOccurs="1"/>
        </xsd:sequence>
      </xsd:complexType>
    </xsd:element>
    <xsd:element name="MediaLengthInSeconds" ma:index="22" nillable="true" ma:displayName="MediaLengthInSeconds" ma:hidden="true" ma:internalName="MediaLengthInSeconds" ma:readOnly="true">
      <xsd:simpleType>
        <xsd:restriction base="dms:Unknow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f18e201-5525-4ce8-a1ac-ecdd51c4cbc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a36a778d-8a49-4838-8cd8-8c5897b151a8}" ma:internalName="TaxCatchAll" ma:showField="CatchAllData" ma:web="7f18e201-5525-4ce8-a1ac-ecdd51c4cbc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C5AC792-2995-465F-8AFB-CA6907FA28BE}">
  <ds:schemaRefs>
    <ds:schemaRef ds:uri="http://schemas.microsoft.com/office/2006/metadata/properties"/>
    <ds:schemaRef ds:uri="http://schemas.microsoft.com/office/infopath/2007/PartnerControls"/>
    <ds:schemaRef ds:uri="7f18e201-5525-4ce8-a1ac-ecdd51c4cbc6"/>
    <ds:schemaRef ds:uri="8ec708c4-0aff-4385-8afc-b2b27acb50e5"/>
  </ds:schemaRefs>
</ds:datastoreItem>
</file>

<file path=customXml/itemProps2.xml><?xml version="1.0" encoding="utf-8"?>
<ds:datastoreItem xmlns:ds="http://schemas.openxmlformats.org/officeDocument/2006/customXml" ds:itemID="{5C539AB2-2E88-46C5-8FE3-D7371A634052}">
  <ds:schemaRefs>
    <ds:schemaRef ds:uri="http://schemas.microsoft.com/sharepoint/v3/contenttype/forms"/>
  </ds:schemaRefs>
</ds:datastoreItem>
</file>

<file path=customXml/itemProps3.xml><?xml version="1.0" encoding="utf-8"?>
<ds:datastoreItem xmlns:ds="http://schemas.openxmlformats.org/officeDocument/2006/customXml" ds:itemID="{C1AED465-71C0-4BE4-8017-827B0F58AE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ec708c4-0aff-4385-8afc-b2b27acb50e5"/>
    <ds:schemaRef ds:uri="7f18e201-5525-4ce8-a1ac-ecdd51c4cb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37f4b8a2-ad4f-41b5-9a91-284d2cc38f56}" enabled="1" method="Standard" siteId="{70de1992-07c6-480f-a318-a1afcba03983}" removed="0"/>
</clbl:labelList>
</file>

<file path=docProps/app.xml><?xml version="1.0" encoding="utf-8"?>
<Properties xmlns="http://schemas.openxmlformats.org/officeDocument/2006/extended-properties" xmlns:vt="http://schemas.openxmlformats.org/officeDocument/2006/docPropsVTypes">
  <Template>Facet</Template>
  <TotalTime>123</TotalTime>
  <Words>1694</Words>
  <Application>Microsoft Office PowerPoint</Application>
  <PresentationFormat>Widescreen</PresentationFormat>
  <Paragraphs>149</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Facet</vt:lpstr>
      <vt:lpstr>Stigma</vt:lpstr>
      <vt:lpstr>Stigma </vt:lpstr>
      <vt:lpstr>Barry Survey</vt:lpstr>
      <vt:lpstr>Language</vt:lpstr>
      <vt:lpstr>Consider This</vt:lpstr>
      <vt:lpstr>PowerPoint Presentation</vt:lpstr>
      <vt:lpstr>PowerPoint Presentation</vt:lpstr>
      <vt:lpstr>PowerPoint Presentation</vt:lpstr>
      <vt:lpstr>Contributions from The Recovery Movement</vt:lpstr>
      <vt:lpstr>Recovery Month</vt:lpstr>
      <vt:lpstr>Terminology</vt:lpstr>
      <vt:lpstr>Say This….Not This</vt:lpstr>
      <vt:lpstr>Addiction Related</vt:lpstr>
      <vt:lpstr>PowerPoint Presentation</vt:lpstr>
      <vt:lpstr>PowerPoint Presentation</vt:lpstr>
      <vt:lpstr>PowerPoint Presentation</vt:lpstr>
      <vt:lpstr>Also Consider….</vt:lpstr>
      <vt:lpstr>How about you?  (1)</vt:lpstr>
      <vt:lpstr>How about you?  (2)</vt:lpstr>
      <vt:lpstr>How about you?  (3)</vt:lpstr>
      <vt:lpstr>How about you? (4) </vt:lpstr>
      <vt:lpstr>How about you? (5) </vt:lpstr>
      <vt:lpstr>Activity</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Many Pathways to Recovery</dc:title>
  <dc:creator>Paula Heller Garland</dc:creator>
  <cp:lastModifiedBy>Garland, Paula</cp:lastModifiedBy>
  <cp:revision>16</cp:revision>
  <cp:lastPrinted>2018-10-30T21:06:27Z</cp:lastPrinted>
  <dcterms:created xsi:type="dcterms:W3CDTF">2018-10-07T18:10:14Z</dcterms:created>
  <dcterms:modified xsi:type="dcterms:W3CDTF">2024-10-30T19:32:40Z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0x010100963613E42935B84E95711D358A750BB7</vt:lpwstr>
  </property>
  <property fmtid="{D5CDD505-2E9C-101B-9397-08002B2CF9AE}" pid="3" name="MediaServiceImageTags">
    <vt:lpwstr/>
  </property>
</Properties>
</file>