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9.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9" r:id="rId4"/>
    <p:sldId id="258" r:id="rId5"/>
    <p:sldId id="284" r:id="rId6"/>
    <p:sldId id="260" r:id="rId7"/>
    <p:sldId id="262" r:id="rId8"/>
    <p:sldId id="263" r:id="rId9"/>
    <p:sldId id="282" r:id="rId10"/>
    <p:sldId id="261" r:id="rId11"/>
    <p:sldId id="264" r:id="rId12"/>
    <p:sldId id="270" r:id="rId13"/>
    <p:sldId id="265" r:id="rId14"/>
    <p:sldId id="266" r:id="rId15"/>
    <p:sldId id="267" r:id="rId16"/>
    <p:sldId id="268" r:id="rId17"/>
    <p:sldId id="269" r:id="rId18"/>
    <p:sldId id="271" r:id="rId19"/>
    <p:sldId id="272" r:id="rId20"/>
    <p:sldId id="273" r:id="rId21"/>
    <p:sldId id="274" r:id="rId22"/>
    <p:sldId id="275" r:id="rId23"/>
    <p:sldId id="276" r:id="rId24"/>
    <p:sldId id="277" r:id="rId25"/>
    <p:sldId id="278" r:id="rId26"/>
    <p:sldId id="279" r:id="rId27"/>
    <p:sldId id="280" r:id="rId28"/>
    <p:sldId id="281" r:id="rId29"/>
    <p:sldId id="283" r:id="rId3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969" autoAdjust="0"/>
    <p:restoredTop sz="94660"/>
  </p:normalViewPr>
  <p:slideViewPr>
    <p:cSldViewPr snapToGrid="0">
      <p:cViewPr varScale="1">
        <p:scale>
          <a:sx n="33" d="100"/>
          <a:sy n="33" d="100"/>
        </p:scale>
        <p:origin x="53" y="4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37" Type="http://schemas.openxmlformats.org/officeDocument/2006/relationships/customXml" Target="../customXml/item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customXml" Target="../customXml/item2.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customXml" Target="../customXml/item1.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11/24/2018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11/24/2018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11/24/2018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11/24/2018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11/24/2018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11/24/2018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11/24/2018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11/24/2018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11/24/2018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11/24/2018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11/24/2018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11/24/2018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11/24/2018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11/24/2018</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aobta.org/assets/docs/ABTForms/acupressure%20long%20definition.pdf" TargetMode="External"/><Relationship Id="rId2" Type="http://schemas.openxmlformats.org/officeDocument/2006/relationships/hyperlink" Target="https://www.researchgate.net/publication/8601950_A_brief_history_of_acupuncture" TargetMode="External"/><Relationship Id="rId1" Type="http://schemas.openxmlformats.org/officeDocument/2006/relationships/slideLayout" Target="../slideLayouts/slideLayout2.xml"/><Relationship Id="rId6" Type="http://schemas.openxmlformats.org/officeDocument/2006/relationships/hyperlink" Target="http://www.etcpublishing.com/pdf/sageandsmudge.pdf" TargetMode="External"/><Relationship Id="rId5" Type="http://schemas.openxmlformats.org/officeDocument/2006/relationships/hyperlink" Target="http://www.thecenter4wellness.com/articles/whatisreiki.pdf" TargetMode="External"/><Relationship Id="rId4" Type="http://schemas.openxmlformats.org/officeDocument/2006/relationships/hyperlink" Target="http://chopracentermeditation.com/assets/getting_unstuck/Chakraca.pdf" TargetMode="External"/></Relationships>
</file>

<file path=ppt/slides/_rels/slide11.xml.rels><?xml version="1.0" encoding="UTF-8" standalone="yes"?>
<Relationships xmlns="http://schemas.openxmlformats.org/package/2006/relationships"><Relationship Id="rId2" Type="http://schemas.openxmlformats.org/officeDocument/2006/relationships/hyperlink" Target="https://www.recovery.org/topics/non-12-step-recovery-programs/"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ww.avictorious.org/" TargetMode="External"/><Relationship Id="rId7" Type="http://schemas.openxmlformats.org/officeDocument/2006/relationships/hyperlink" Target="http://www.celebraterecovery.com/" TargetMode="External"/><Relationship Id="rId2" Type="http://schemas.openxmlformats.org/officeDocument/2006/relationships/hyperlink" Target="http://www.addvicinc.org/" TargetMode="External"/><Relationship Id="rId1" Type="http://schemas.openxmlformats.org/officeDocument/2006/relationships/slideLayout" Target="../slideLayouts/slideLayout2.xml"/><Relationship Id="rId6" Type="http://schemas.openxmlformats.org/officeDocument/2006/relationships/hyperlink" Target="https://www.calixsociety.org/" TargetMode="External"/><Relationship Id="rId5" Type="http://schemas.openxmlformats.org/officeDocument/2006/relationships/hyperlink" Target="http://www.buddhistrecovery.org/" TargetMode="External"/><Relationship Id="rId4" Type="http://schemas.openxmlformats.org/officeDocument/2006/relationships/hyperlink" Target="http://www.alcoholicsforchrist.com/" TargetMode="External"/></Relationships>
</file>

<file path=ppt/slides/_rels/slide14.xml.rels><?xml version="1.0" encoding="UTF-8" standalone="yes"?>
<Relationships xmlns="http://schemas.openxmlformats.org/package/2006/relationships"><Relationship Id="rId8" Type="http://schemas.openxmlformats.org/officeDocument/2006/relationships/hyperlink" Target="http://www.nacr.org/referral-center/finding-a-group" TargetMode="External"/><Relationship Id="rId3" Type="http://schemas.openxmlformats.org/officeDocument/2006/relationships/hyperlink" Target="https://jewishboard.org/" TargetMode="External"/><Relationship Id="rId7" Type="http://schemas.openxmlformats.org/officeDocument/2006/relationships/hyperlink" Target="https://rurecovery.com/" TargetMode="External"/><Relationship Id="rId2" Type="http://schemas.openxmlformats.org/officeDocument/2006/relationships/hyperlink" Target="https://christians-in-recovery.org/" TargetMode="External"/><Relationship Id="rId1" Type="http://schemas.openxmlformats.org/officeDocument/2006/relationships/slideLayout" Target="../slideLayouts/slideLayout2.xml"/><Relationship Id="rId6" Type="http://schemas.openxmlformats.org/officeDocument/2006/relationships/hyperlink" Target="http://overcomersoutreach.org/" TargetMode="External"/><Relationship Id="rId5" Type="http://schemas.openxmlformats.org/officeDocument/2006/relationships/hyperlink" Target="http://liferecoverygroups.com/" TargetMode="External"/><Relationship Id="rId4" Type="http://schemas.openxmlformats.org/officeDocument/2006/relationships/hyperlink" Target="http://www.millatiislami.org/Welcome/islamic-12-step-program" TargetMode="External"/></Relationships>
</file>

<file path=ppt/slides/_rels/slide15.xml.rels><?xml version="1.0" encoding="UTF-8" standalone="yes"?>
<Relationships xmlns="http://schemas.openxmlformats.org/package/2006/relationships"><Relationship Id="rId8" Type="http://schemas.openxmlformats.org/officeDocument/2006/relationships/hyperlink" Target="http://www.nacr.org/referral-center/finding-a-group" TargetMode="External"/><Relationship Id="rId3" Type="http://schemas.openxmlformats.org/officeDocument/2006/relationships/hyperlink" Target="file:///\\filestore.nas.untsystem.edu\PACS\SHARED\DAR\Grants%20&amp;%20Endowments\Hogg%20Grants\Hogg%20-%20RTP%20Grant%20(Linda)\Curriculum%201-16\RTP%201-16\5%20Many%20Pathways%20to%20Recovery\lifering.org" TargetMode="External"/><Relationship Id="rId7" Type="http://schemas.openxmlformats.org/officeDocument/2006/relationships/hyperlink" Target="https://www.smartrecovery.org/" TargetMode="External"/><Relationship Id="rId2" Type="http://schemas.openxmlformats.org/officeDocument/2006/relationships/hyperlink" Target="https://aaagnostica.org/" TargetMode="External"/><Relationship Id="rId1" Type="http://schemas.openxmlformats.org/officeDocument/2006/relationships/slideLayout" Target="../slideLayouts/slideLayout2.xml"/><Relationship Id="rId6" Type="http://schemas.openxmlformats.org/officeDocument/2006/relationships/hyperlink" Target="file:///\\filestore.nas.untsystem.edu\PACS\SHARED\DAR\Grants%20&amp;%20Endowments\Hogg%20Grants\Hogg%20-%20RTP%20Grant%20(Linda)\Curriculum%201-16\RTP%201-16\5%20Many%20Pathways%20to%20Recovery\sossobriety.org" TargetMode="External"/><Relationship Id="rId5" Type="http://schemas.openxmlformats.org/officeDocument/2006/relationships/hyperlink" Target="https://secularaa.org/" TargetMode="External"/><Relationship Id="rId4" Type="http://schemas.openxmlformats.org/officeDocument/2006/relationships/hyperlink" Target="https://www.refugerecovery.org/" TargetMode="External"/><Relationship Id="rId9" Type="http://schemas.openxmlformats.org/officeDocument/2006/relationships/hyperlink" Target="http://charlottekasl.com/recovery-discovery-groups/" TargetMode="External"/></Relationships>
</file>

<file path=ppt/slides/_rels/slide16.xml.rels><?xml version="1.0" encoding="UTF-8" standalone="yes"?>
<Relationships xmlns="http://schemas.openxmlformats.org/package/2006/relationships"><Relationship Id="rId2" Type="http://schemas.openxmlformats.org/officeDocument/2006/relationships/hyperlink" Target="http://www.whitebison.org/"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recovery.unt.edu/"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generationfoundfilm.com/" TargetMode="External"/><Relationship Id="rId2" Type="http://schemas.openxmlformats.org/officeDocument/2006/relationships/hyperlink" Target="https://collegiaterecovery.org/" TargetMode="External"/><Relationship Id="rId1" Type="http://schemas.openxmlformats.org/officeDocument/2006/relationships/slideLayout" Target="../slideLayouts/slideLayout2.xml"/><Relationship Id="rId5" Type="http://schemas.openxmlformats.org/officeDocument/2006/relationships/hyperlink" Target="http://recovery.unt.edu/" TargetMode="External"/><Relationship Id="rId4" Type="http://schemas.openxmlformats.org/officeDocument/2006/relationships/hyperlink" Target="http://youngpeopleinrecovery.org/"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8.png"/><Relationship Id="rId2" Type="http://schemas.openxmlformats.org/officeDocument/2006/relationships/hyperlink" Target="https://www.sobergrid.com/" TargetMode="External"/><Relationship Id="rId1" Type="http://schemas.openxmlformats.org/officeDocument/2006/relationships/slideLayout" Target="../slideLayouts/slideLayout2.xml"/><Relationship Id="rId6" Type="http://schemas.openxmlformats.org/officeDocument/2006/relationships/hyperlink" Target="https://www.rehab4alcoholism.com/article/32/addiction-recovery-apps-you-absolutely-must-try" TargetMode="External"/><Relationship Id="rId5" Type="http://schemas.openxmlformats.org/officeDocument/2006/relationships/image" Target="../media/image7.png"/><Relationship Id="rId4" Type="http://schemas.openxmlformats.org/officeDocument/2006/relationships/hyperlink" Target="https://play.google.com/store/apps/details?id=com.bstro.MindShift&amp;hl=en" TargetMode="External"/></Relationships>
</file>

<file path=ppt/slides/_rels/slide22.xml.rels><?xml version="1.0" encoding="UTF-8" standalone="yes"?>
<Relationships xmlns="http://schemas.openxmlformats.org/package/2006/relationships"><Relationship Id="rId2" Type="http://schemas.openxmlformats.org/officeDocument/2006/relationships/hyperlink" Target="https://www.hbo.com/documentaries/addiction"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www.youtube.com/watch?v=QLPaGxrfXIQ&amp;feature=youtu.be" TargetMode="External"/><Relationship Id="rId2" Type="http://schemas.openxmlformats.org/officeDocument/2006/relationships/hyperlink" Target="http://www.dallastaap.com/" TargetMode="External"/><Relationship Id="rId1" Type="http://schemas.openxmlformats.org/officeDocument/2006/relationships/slideLayout" Target="../slideLayouts/slideLayout2.xml"/><Relationship Id="rId4" Type="http://schemas.openxmlformats.org/officeDocument/2006/relationships/image" Target="../media/image9.jpg"/></Relationships>
</file>

<file path=ppt/slides/_rels/slide24.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hyperlink" Target="http://www.recoverycomedy.com/"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s://soundcloud.com/badstorypod" TargetMode="External"/><Relationship Id="rId2" Type="http://schemas.openxmlformats.org/officeDocument/2006/relationships/image" Target="../media/image11.png"/><Relationship Id="rId1" Type="http://schemas.openxmlformats.org/officeDocument/2006/relationships/slideLayout" Target="../slideLayouts/slideLayout2.xml"/><Relationship Id="rId6" Type="http://schemas.openxmlformats.org/officeDocument/2006/relationships/image" Target="../media/image13.jpg"/><Relationship Id="rId5" Type="http://schemas.openxmlformats.org/officeDocument/2006/relationships/hyperlink" Target="http://www.blogtalkradio.com/bubblehour" TargetMode="External"/><Relationship Id="rId4" Type="http://schemas.openxmlformats.org/officeDocument/2006/relationships/image" Target="../media/image12.jp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s://minnesotarecovery.org/blog-post/social-media-recovery-advocacy-new-frontier/" TargetMode="External"/><Relationship Id="rId2" Type="http://schemas.openxmlformats.org/officeDocument/2006/relationships/hyperlink" Target="https://m.facebook.com/notes/juggling-the-jenkins-blog/addictionmental-health-resources/703632460016428/"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https://www.facebook.com/groups/RecoverytoPractice/about/"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www.naadac.org/assets/1959/pathways_to_healing_and_recovery.pdf"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22A22E-EEEB-45CF-82BE-78D31F2D3B47}"/>
              </a:ext>
            </a:extLst>
          </p:cNvPr>
          <p:cNvSpPr>
            <a:spLocks noGrp="1"/>
          </p:cNvSpPr>
          <p:nvPr>
            <p:ph type="ctrTitle"/>
          </p:nvPr>
        </p:nvSpPr>
        <p:spPr/>
        <p:txBody>
          <a:bodyPr/>
          <a:lstStyle/>
          <a:p>
            <a:r>
              <a:rPr lang="en-US" dirty="0">
                <a:solidFill>
                  <a:schemeClr val="accent1">
                    <a:lumMod val="75000"/>
                  </a:schemeClr>
                </a:solidFill>
              </a:rPr>
              <a:t>Many Pathways to Recovery</a:t>
            </a:r>
          </a:p>
        </p:txBody>
      </p:sp>
    </p:spTree>
    <p:extLst>
      <p:ext uri="{BB962C8B-B14F-4D97-AF65-F5344CB8AC3E}">
        <p14:creationId xmlns:p14="http://schemas.microsoft.com/office/powerpoint/2010/main" val="25159784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EB1184-7132-4CEA-806C-7CA6092EA8BF}"/>
              </a:ext>
            </a:extLst>
          </p:cNvPr>
          <p:cNvSpPr>
            <a:spLocks noGrp="1"/>
          </p:cNvSpPr>
          <p:nvPr>
            <p:ph type="title"/>
          </p:nvPr>
        </p:nvSpPr>
        <p:spPr/>
        <p:txBody>
          <a:bodyPr/>
          <a:lstStyle/>
          <a:p>
            <a:r>
              <a:rPr lang="en-US" dirty="0"/>
              <a:t>Bodywork</a:t>
            </a:r>
          </a:p>
        </p:txBody>
      </p:sp>
      <p:sp>
        <p:nvSpPr>
          <p:cNvPr id="3" name="Content Placeholder 2">
            <a:extLst>
              <a:ext uri="{FF2B5EF4-FFF2-40B4-BE49-F238E27FC236}">
                <a16:creationId xmlns:a16="http://schemas.microsoft.com/office/drawing/2014/main" id="{5E3880EB-756D-4D63-8478-47598D944BA8}"/>
              </a:ext>
            </a:extLst>
          </p:cNvPr>
          <p:cNvSpPr>
            <a:spLocks noGrp="1"/>
          </p:cNvSpPr>
          <p:nvPr>
            <p:ph idx="1"/>
          </p:nvPr>
        </p:nvSpPr>
        <p:spPr/>
        <p:txBody>
          <a:bodyPr/>
          <a:lstStyle/>
          <a:p>
            <a:r>
              <a:rPr lang="en-US" dirty="0"/>
              <a:t>Bodywork is most often used by people in recovery to assist with meditation and deeper thinking. </a:t>
            </a:r>
          </a:p>
          <a:p>
            <a:r>
              <a:rPr lang="en-US" dirty="0"/>
              <a:t>Examples of bodywork might include:   </a:t>
            </a:r>
          </a:p>
          <a:p>
            <a:pPr lvl="1"/>
            <a:r>
              <a:rPr lang="en-US" dirty="0"/>
              <a:t>Energy work and Energy Healing such as </a:t>
            </a:r>
            <a:r>
              <a:rPr lang="en-US" u="sng" dirty="0">
                <a:hlinkClick r:id="rId2"/>
              </a:rPr>
              <a:t>Acupuncture</a:t>
            </a:r>
            <a:r>
              <a:rPr lang="en-US" dirty="0"/>
              <a:t>, </a:t>
            </a:r>
            <a:r>
              <a:rPr lang="en-US" u="sng" dirty="0">
                <a:hlinkClick r:id="rId3"/>
              </a:rPr>
              <a:t>Acupressure</a:t>
            </a:r>
            <a:r>
              <a:rPr lang="en-US" dirty="0"/>
              <a:t>, </a:t>
            </a:r>
            <a:r>
              <a:rPr lang="en-US" u="sng" dirty="0">
                <a:hlinkClick r:id="rId4"/>
              </a:rPr>
              <a:t>Chakra Healing</a:t>
            </a:r>
            <a:r>
              <a:rPr lang="en-US" dirty="0"/>
              <a:t>, Reflexology, </a:t>
            </a:r>
            <a:r>
              <a:rPr lang="en-US" u="sng" dirty="0">
                <a:hlinkClick r:id="rId5"/>
              </a:rPr>
              <a:t>Reiki</a:t>
            </a:r>
            <a:r>
              <a:rPr lang="en-US" dirty="0"/>
              <a:t>, and </a:t>
            </a:r>
            <a:r>
              <a:rPr lang="en-US" u="sng" dirty="0">
                <a:hlinkClick r:id="rId6"/>
              </a:rPr>
              <a:t>Smudging</a:t>
            </a:r>
            <a:r>
              <a:rPr lang="en-US" dirty="0"/>
              <a:t>. Counselors in Texas are eligible to complete training and certification for </a:t>
            </a:r>
            <a:r>
              <a:rPr lang="en-US" dirty="0" err="1"/>
              <a:t>Acudetox</a:t>
            </a:r>
            <a:r>
              <a:rPr lang="en-US" dirty="0"/>
              <a:t>, which is similar to Acupuncture, focusing solely on decreasing detoxification symptoms; </a:t>
            </a:r>
          </a:p>
          <a:p>
            <a:pPr lvl="1"/>
            <a:r>
              <a:rPr lang="en-US" dirty="0"/>
              <a:t>Massage; </a:t>
            </a:r>
          </a:p>
          <a:p>
            <a:pPr lvl="1"/>
            <a:r>
              <a:rPr lang="en-US" dirty="0"/>
              <a:t>Traditional Chinese Medicine; and </a:t>
            </a:r>
          </a:p>
          <a:p>
            <a:pPr lvl="1"/>
            <a:r>
              <a:rPr lang="en-US" dirty="0"/>
              <a:t>Yoga </a:t>
            </a:r>
          </a:p>
          <a:p>
            <a:endParaRPr lang="en-US" dirty="0"/>
          </a:p>
        </p:txBody>
      </p:sp>
    </p:spTree>
    <p:extLst>
      <p:ext uri="{BB962C8B-B14F-4D97-AF65-F5344CB8AC3E}">
        <p14:creationId xmlns:p14="http://schemas.microsoft.com/office/powerpoint/2010/main" val="52511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7640C3-D3B6-4039-8A7B-57AD4448EF5C}"/>
              </a:ext>
            </a:extLst>
          </p:cNvPr>
          <p:cNvSpPr>
            <a:spLocks noGrp="1"/>
          </p:cNvSpPr>
          <p:nvPr>
            <p:ph type="title"/>
          </p:nvPr>
        </p:nvSpPr>
        <p:spPr/>
        <p:txBody>
          <a:bodyPr/>
          <a:lstStyle/>
          <a:p>
            <a:r>
              <a:rPr lang="en-US" dirty="0"/>
              <a:t>Mutual Aid</a:t>
            </a:r>
          </a:p>
        </p:txBody>
      </p:sp>
      <p:sp>
        <p:nvSpPr>
          <p:cNvPr id="3" name="Content Placeholder 2">
            <a:extLst>
              <a:ext uri="{FF2B5EF4-FFF2-40B4-BE49-F238E27FC236}">
                <a16:creationId xmlns:a16="http://schemas.microsoft.com/office/drawing/2014/main" id="{E9A109CE-6F15-45AC-BEBE-146AF03DCAC1}"/>
              </a:ext>
            </a:extLst>
          </p:cNvPr>
          <p:cNvSpPr>
            <a:spLocks noGrp="1"/>
          </p:cNvSpPr>
          <p:nvPr>
            <p:ph idx="1"/>
          </p:nvPr>
        </p:nvSpPr>
        <p:spPr/>
        <p:txBody>
          <a:bodyPr/>
          <a:lstStyle/>
          <a:p>
            <a:r>
              <a:rPr lang="en-US" dirty="0"/>
              <a:t>Once called “self-help”</a:t>
            </a:r>
          </a:p>
          <a:p>
            <a:r>
              <a:rPr lang="en-US" dirty="0"/>
              <a:t>To 12-step or not to 12-step? – That is the client’s decision </a:t>
            </a:r>
          </a:p>
          <a:p>
            <a:r>
              <a:rPr lang="en-US" dirty="0"/>
              <a:t> When choosing treatment or support services, there are many options. A first-time consumer may not know what to look for. A helping professional can guide people to make the best decisions by being as informed as possible. </a:t>
            </a:r>
          </a:p>
          <a:p>
            <a:r>
              <a:rPr lang="en-US" dirty="0"/>
              <a:t>On their website, </a:t>
            </a:r>
            <a:r>
              <a:rPr lang="en-US" u="sng" dirty="0">
                <a:hlinkClick r:id="rId2"/>
              </a:rPr>
              <a:t>Recovery.org</a:t>
            </a:r>
            <a:r>
              <a:rPr lang="en-US" dirty="0"/>
              <a:t> describes the differences between 12-Step programs and non-12 Step programs</a:t>
            </a:r>
          </a:p>
        </p:txBody>
      </p:sp>
    </p:spTree>
    <p:extLst>
      <p:ext uri="{BB962C8B-B14F-4D97-AF65-F5344CB8AC3E}">
        <p14:creationId xmlns:p14="http://schemas.microsoft.com/office/powerpoint/2010/main" val="39477351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417A2E-DE95-4FF2-B9D0-0E18372A2B12}"/>
              </a:ext>
            </a:extLst>
          </p:cNvPr>
          <p:cNvSpPr>
            <a:spLocks noGrp="1"/>
          </p:cNvSpPr>
          <p:nvPr>
            <p:ph type="title"/>
          </p:nvPr>
        </p:nvSpPr>
        <p:spPr/>
        <p:txBody>
          <a:bodyPr/>
          <a:lstStyle/>
          <a:p>
            <a:r>
              <a:rPr lang="en-US" dirty="0"/>
              <a:t>Some of the more available </a:t>
            </a:r>
          </a:p>
        </p:txBody>
      </p:sp>
      <p:sp>
        <p:nvSpPr>
          <p:cNvPr id="3" name="Content Placeholder 2">
            <a:extLst>
              <a:ext uri="{FF2B5EF4-FFF2-40B4-BE49-F238E27FC236}">
                <a16:creationId xmlns:a16="http://schemas.microsoft.com/office/drawing/2014/main" id="{BC834507-870A-49A1-A126-9CCC7312F904}"/>
              </a:ext>
            </a:extLst>
          </p:cNvPr>
          <p:cNvSpPr>
            <a:spLocks noGrp="1"/>
          </p:cNvSpPr>
          <p:nvPr>
            <p:ph idx="1"/>
          </p:nvPr>
        </p:nvSpPr>
        <p:spPr/>
        <p:txBody>
          <a:bodyPr/>
          <a:lstStyle/>
          <a:p>
            <a:r>
              <a:rPr lang="en-US" dirty="0"/>
              <a:t>AA</a:t>
            </a:r>
          </a:p>
          <a:p>
            <a:r>
              <a:rPr lang="en-US" dirty="0"/>
              <a:t>NA</a:t>
            </a:r>
          </a:p>
          <a:p>
            <a:r>
              <a:rPr lang="en-US" dirty="0"/>
              <a:t>Celebrate Recovery </a:t>
            </a:r>
          </a:p>
          <a:p>
            <a:r>
              <a:rPr lang="en-US" dirty="0"/>
              <a:t>Refuge Recovery </a:t>
            </a:r>
          </a:p>
          <a:p>
            <a:r>
              <a:rPr lang="en-US" dirty="0"/>
              <a:t>SMART Recovery </a:t>
            </a:r>
          </a:p>
        </p:txBody>
      </p:sp>
    </p:spTree>
    <p:extLst>
      <p:ext uri="{BB962C8B-B14F-4D97-AF65-F5344CB8AC3E}">
        <p14:creationId xmlns:p14="http://schemas.microsoft.com/office/powerpoint/2010/main" val="36877587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E94EFC-4CF3-4368-BFE7-3C0DB2D68897}"/>
              </a:ext>
            </a:extLst>
          </p:cNvPr>
          <p:cNvSpPr>
            <a:spLocks noGrp="1"/>
          </p:cNvSpPr>
          <p:nvPr>
            <p:ph type="title"/>
          </p:nvPr>
        </p:nvSpPr>
        <p:spPr/>
        <p:txBody>
          <a:bodyPr/>
          <a:lstStyle/>
          <a:p>
            <a:r>
              <a:rPr lang="en-US" dirty="0"/>
              <a:t>Faith Based Mutual Aid</a:t>
            </a:r>
          </a:p>
        </p:txBody>
      </p:sp>
      <p:sp>
        <p:nvSpPr>
          <p:cNvPr id="3" name="Content Placeholder 2">
            <a:extLst>
              <a:ext uri="{FF2B5EF4-FFF2-40B4-BE49-F238E27FC236}">
                <a16:creationId xmlns:a16="http://schemas.microsoft.com/office/drawing/2014/main" id="{AC45FB4B-7AAF-4355-9E0B-7768ACD69AC2}"/>
              </a:ext>
            </a:extLst>
          </p:cNvPr>
          <p:cNvSpPr>
            <a:spLocks noGrp="1"/>
          </p:cNvSpPr>
          <p:nvPr>
            <p:ph idx="1"/>
          </p:nvPr>
        </p:nvSpPr>
        <p:spPr>
          <a:xfrm>
            <a:off x="677334" y="1653453"/>
            <a:ext cx="8596668" cy="4594947"/>
          </a:xfrm>
        </p:spPr>
        <p:txBody>
          <a:bodyPr>
            <a:normAutofit fontScale="92500" lnSpcReduction="20000"/>
          </a:bodyPr>
          <a:lstStyle/>
          <a:p>
            <a:pPr lvl="0"/>
            <a:r>
              <a:rPr lang="en-US" u="sng" dirty="0">
                <a:hlinkClick r:id="rId2"/>
              </a:rPr>
              <a:t>Addictions Victorious</a:t>
            </a:r>
            <a:r>
              <a:rPr lang="en-US" dirty="0"/>
              <a:t> is a non-denominational recovery program with focus on Christ. This program is not yet available in Texas. </a:t>
            </a:r>
          </a:p>
          <a:p>
            <a:pPr lvl="0"/>
            <a:r>
              <a:rPr lang="en-US" u="sng" dirty="0">
                <a:hlinkClick r:id="rId3"/>
              </a:rPr>
              <a:t>Alcoholic’s Victorious</a:t>
            </a:r>
            <a:r>
              <a:rPr lang="en-US" dirty="0"/>
              <a:t> is a 12-step program for people in recovery who recognize “Jesus Christ as their Higher Power”. </a:t>
            </a:r>
          </a:p>
          <a:p>
            <a:pPr lvl="0"/>
            <a:r>
              <a:rPr lang="en-US" u="sng" dirty="0">
                <a:hlinkClick r:id="rId4"/>
              </a:rPr>
              <a:t>Alcoholics for Christ</a:t>
            </a:r>
            <a:r>
              <a:rPr lang="en-US" dirty="0"/>
              <a:t> is Jesus-centered and provides support for those with addiction who are seeking recovery, family members of people with addiction, and those who are now adults who grew up in homes with addiction. </a:t>
            </a:r>
          </a:p>
          <a:p>
            <a:pPr lvl="0"/>
            <a:r>
              <a:rPr lang="en-US" u="sng" dirty="0">
                <a:hlinkClick r:id="rId5"/>
              </a:rPr>
              <a:t>Buddhist Recovery Network</a:t>
            </a:r>
            <a:r>
              <a:rPr lang="en-US" dirty="0"/>
              <a:t>  (2008) focused on recovery through use of Buddhist principles, mindfulness, and meditation. </a:t>
            </a:r>
          </a:p>
          <a:p>
            <a:pPr lvl="0"/>
            <a:r>
              <a:rPr lang="en-US" u="sng" dirty="0">
                <a:hlinkClick r:id="rId6"/>
              </a:rPr>
              <a:t>The Calix Society</a:t>
            </a:r>
            <a:r>
              <a:rPr lang="en-US" dirty="0"/>
              <a:t> is described as, “Calix is an association of Catholic alcoholics who are maintaining their sobriety through affiliation with and participation in the Fellowship of Alcoholics Anonymous”. </a:t>
            </a:r>
          </a:p>
          <a:p>
            <a:pPr lvl="0"/>
            <a:r>
              <a:rPr lang="en-US" u="sng" dirty="0">
                <a:hlinkClick r:id="rId7"/>
              </a:rPr>
              <a:t>Celebrate Recovery</a:t>
            </a:r>
            <a:r>
              <a:rPr lang="en-US" dirty="0"/>
              <a:t> (CR) (Founded in 1990) is a 12-step program that originated from Saddle Back Church in California. CR supports people in recovery from any addiction, including process disorders. A person working this program will identify himself or herself as a believer of Christ who is struggling with an addiction, rather than by the addiction alone. </a:t>
            </a:r>
          </a:p>
        </p:txBody>
      </p:sp>
    </p:spTree>
    <p:extLst>
      <p:ext uri="{BB962C8B-B14F-4D97-AF65-F5344CB8AC3E}">
        <p14:creationId xmlns:p14="http://schemas.microsoft.com/office/powerpoint/2010/main" val="18653785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100702-4243-4D9D-9FF9-8A1CE1D8E573}"/>
              </a:ext>
            </a:extLst>
          </p:cNvPr>
          <p:cNvSpPr>
            <a:spLocks noGrp="1"/>
          </p:cNvSpPr>
          <p:nvPr>
            <p:ph idx="1"/>
          </p:nvPr>
        </p:nvSpPr>
        <p:spPr>
          <a:xfrm>
            <a:off x="677334" y="1130531"/>
            <a:ext cx="8596668" cy="4910831"/>
          </a:xfrm>
        </p:spPr>
        <p:txBody>
          <a:bodyPr>
            <a:normAutofit/>
          </a:bodyPr>
          <a:lstStyle/>
          <a:p>
            <a:pPr lvl="0"/>
            <a:endParaRPr lang="en-US" dirty="0"/>
          </a:p>
          <a:p>
            <a:pPr lvl="0"/>
            <a:r>
              <a:rPr lang="en-US" u="sng" dirty="0">
                <a:hlinkClick r:id="rId2"/>
              </a:rPr>
              <a:t>Christians for Recovery</a:t>
            </a:r>
            <a:r>
              <a:rPr lang="en-US" dirty="0"/>
              <a:t> engages in active discussions based on the bible. </a:t>
            </a:r>
          </a:p>
          <a:p>
            <a:pPr lvl="0"/>
            <a:r>
              <a:rPr lang="en-US" u="sng" dirty="0">
                <a:hlinkClick r:id="rId3"/>
              </a:rPr>
              <a:t>Jewish Alcoholics, Chemically Dependent Persons and Significant Others</a:t>
            </a:r>
            <a:r>
              <a:rPr lang="en-US" dirty="0"/>
              <a:t> (JACS) is a recovery community for Jewish people in recovery. </a:t>
            </a:r>
          </a:p>
          <a:p>
            <a:pPr lvl="0"/>
            <a:r>
              <a:rPr lang="en-US" u="sng" dirty="0" err="1">
                <a:hlinkClick r:id="rId4"/>
              </a:rPr>
              <a:t>Millati</a:t>
            </a:r>
            <a:r>
              <a:rPr lang="en-US" u="sng" dirty="0">
                <a:hlinkClick r:id="rId4"/>
              </a:rPr>
              <a:t> </a:t>
            </a:r>
            <a:r>
              <a:rPr lang="en-US" u="sng" dirty="0" err="1">
                <a:hlinkClick r:id="rId4"/>
              </a:rPr>
              <a:t>Islami</a:t>
            </a:r>
            <a:r>
              <a:rPr lang="en-US" dirty="0"/>
              <a:t> is a 12-step program based on Islamic principles and in accordance to the Islamic way of life. </a:t>
            </a:r>
          </a:p>
          <a:p>
            <a:pPr lvl="0"/>
            <a:r>
              <a:rPr lang="en-US" u="sng" dirty="0">
                <a:hlinkClick r:id="rId5"/>
              </a:rPr>
              <a:t>Life Recovery</a:t>
            </a:r>
            <a:r>
              <a:rPr lang="en-US" dirty="0"/>
              <a:t> groups</a:t>
            </a:r>
          </a:p>
          <a:p>
            <a:pPr lvl="0"/>
            <a:r>
              <a:rPr lang="en-US" u="sng" dirty="0">
                <a:hlinkClick r:id="rId6"/>
              </a:rPr>
              <a:t>Overcomers Outreach</a:t>
            </a:r>
            <a:r>
              <a:rPr lang="en-US" dirty="0"/>
              <a:t> is a 12-step program based on scripture. Addressed in Overcomers are mental health, addiction, and other difficulties. </a:t>
            </a:r>
          </a:p>
          <a:p>
            <a:pPr lvl="0"/>
            <a:r>
              <a:rPr lang="en-US" u="sng" dirty="0">
                <a:hlinkClick r:id="rId7"/>
              </a:rPr>
              <a:t>RU Recovery</a:t>
            </a:r>
            <a:r>
              <a:rPr lang="en-US" dirty="0"/>
              <a:t> is biblically based on Christian recovery and has chapters already established in Texas. </a:t>
            </a:r>
          </a:p>
          <a:p>
            <a:pPr lvl="0"/>
            <a:r>
              <a:rPr lang="en-US" u="sng" dirty="0">
                <a:hlinkClick r:id="rId8"/>
              </a:rPr>
              <a:t>The National Association for Christian Recovery</a:t>
            </a:r>
            <a:r>
              <a:rPr lang="en-US" dirty="0"/>
              <a:t> is not a recovery program but a referral source for Christian based recovery meetings. Their website has an extensive list of options. </a:t>
            </a:r>
          </a:p>
        </p:txBody>
      </p:sp>
    </p:spTree>
    <p:extLst>
      <p:ext uri="{BB962C8B-B14F-4D97-AF65-F5344CB8AC3E}">
        <p14:creationId xmlns:p14="http://schemas.microsoft.com/office/powerpoint/2010/main" val="21237009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B0E190-4500-4405-A683-9E8914E03549}"/>
              </a:ext>
            </a:extLst>
          </p:cNvPr>
          <p:cNvSpPr>
            <a:spLocks noGrp="1"/>
          </p:cNvSpPr>
          <p:nvPr>
            <p:ph type="title"/>
          </p:nvPr>
        </p:nvSpPr>
        <p:spPr/>
        <p:txBody>
          <a:bodyPr/>
          <a:lstStyle/>
          <a:p>
            <a:r>
              <a:rPr lang="en-US" dirty="0"/>
              <a:t>Secular Recovery Supports</a:t>
            </a:r>
          </a:p>
        </p:txBody>
      </p:sp>
      <p:sp>
        <p:nvSpPr>
          <p:cNvPr id="3" name="Content Placeholder 2">
            <a:extLst>
              <a:ext uri="{FF2B5EF4-FFF2-40B4-BE49-F238E27FC236}">
                <a16:creationId xmlns:a16="http://schemas.microsoft.com/office/drawing/2014/main" id="{39D9657D-941B-4845-BF38-0993B290A155}"/>
              </a:ext>
            </a:extLst>
          </p:cNvPr>
          <p:cNvSpPr>
            <a:spLocks noGrp="1"/>
          </p:cNvSpPr>
          <p:nvPr>
            <p:ph idx="1"/>
          </p:nvPr>
        </p:nvSpPr>
        <p:spPr>
          <a:xfrm>
            <a:off x="677334" y="1645921"/>
            <a:ext cx="8596668" cy="4395442"/>
          </a:xfrm>
        </p:spPr>
        <p:txBody>
          <a:bodyPr>
            <a:normAutofit fontScale="85000" lnSpcReduction="10000"/>
          </a:bodyPr>
          <a:lstStyle/>
          <a:p>
            <a:pPr lvl="0"/>
            <a:r>
              <a:rPr lang="en-US" u="sng" dirty="0">
                <a:hlinkClick r:id="rId2"/>
              </a:rPr>
              <a:t>AA </a:t>
            </a:r>
            <a:r>
              <a:rPr lang="en-US" u="sng" dirty="0" err="1">
                <a:hlinkClick r:id="rId2"/>
              </a:rPr>
              <a:t>Agnostica</a:t>
            </a:r>
            <a:r>
              <a:rPr lang="en-US" dirty="0"/>
              <a:t> designed for those “disturbed by the religious content in AA meetings”. </a:t>
            </a:r>
          </a:p>
          <a:p>
            <a:pPr lvl="0"/>
            <a:r>
              <a:rPr lang="en-US" u="sng" dirty="0">
                <a:hlinkClick r:id="rId3"/>
              </a:rPr>
              <a:t>Life Ring Secular Recovery</a:t>
            </a:r>
            <a:r>
              <a:rPr lang="en-US" dirty="0"/>
              <a:t> emphases “human effort rather than divine intervention”. </a:t>
            </a:r>
          </a:p>
          <a:p>
            <a:pPr lvl="0"/>
            <a:r>
              <a:rPr lang="en-US" u="sng" dirty="0">
                <a:hlinkClick r:id="rId4"/>
              </a:rPr>
              <a:t>Refuge Recovery</a:t>
            </a:r>
            <a:r>
              <a:rPr lang="en-US" dirty="0"/>
              <a:t> is a mindfulness practice based on Buddhist philosophy. </a:t>
            </a:r>
          </a:p>
          <a:p>
            <a:pPr lvl="0"/>
            <a:r>
              <a:rPr lang="en-US" u="sng" dirty="0">
                <a:hlinkClick r:id="rId5"/>
              </a:rPr>
              <a:t>Secular AA</a:t>
            </a:r>
            <a:r>
              <a:rPr lang="en-US" dirty="0"/>
              <a:t>’s website describes their program: “We are an International </a:t>
            </a:r>
            <a:r>
              <a:rPr lang="en-US" dirty="0" err="1"/>
              <a:t>Organisation</a:t>
            </a:r>
            <a:r>
              <a:rPr lang="en-US" dirty="0"/>
              <a:t> that supports the Agnostic, Atheist and Freethinker in AA. Our purpose is to stay sober and help other alcoholics achieve sobriety, to widen the gateway to recovery, and to help make AA ever more inclusive.”</a:t>
            </a:r>
          </a:p>
          <a:p>
            <a:pPr lvl="0"/>
            <a:r>
              <a:rPr lang="en-US" u="sng" dirty="0">
                <a:hlinkClick r:id="rId6"/>
              </a:rPr>
              <a:t>Secular Organizations for Sobriety</a:t>
            </a:r>
            <a:r>
              <a:rPr lang="en-US" dirty="0"/>
              <a:t> has guidelines, rather than structure and focuses on personal responsibility. </a:t>
            </a:r>
          </a:p>
          <a:p>
            <a:pPr lvl="0"/>
            <a:r>
              <a:rPr lang="en-US" dirty="0"/>
              <a:t>SMART Recovery is increasing in availability. Based on Cognitive-Behavioral Theory, </a:t>
            </a:r>
            <a:r>
              <a:rPr lang="en-US" u="sng" dirty="0">
                <a:hlinkClick r:id="rId7"/>
              </a:rPr>
              <a:t>SMART Recovery’s website</a:t>
            </a:r>
            <a:r>
              <a:rPr lang="en-US" dirty="0"/>
              <a:t> specifies they are “not a spin-off of AA”. The program can help a participant gain awareness and change behaviors. This mutual aid program does not ask members to introduce themselves as “addict” or “alcoholic”.</a:t>
            </a:r>
          </a:p>
          <a:p>
            <a:pPr lvl="0"/>
            <a:r>
              <a:rPr lang="en-US" u="sng" dirty="0">
                <a:hlinkClick r:id="rId8"/>
              </a:rPr>
              <a:t>Women for Sobriety</a:t>
            </a:r>
            <a:r>
              <a:rPr lang="en-US" dirty="0"/>
              <a:t> focuses on the specific needs unique to women.</a:t>
            </a:r>
          </a:p>
          <a:p>
            <a:pPr lvl="0"/>
            <a:r>
              <a:rPr lang="en-US" u="sng" dirty="0">
                <a:hlinkClick r:id="rId9"/>
              </a:rPr>
              <a:t>16-Step Empowerment groups</a:t>
            </a:r>
            <a:r>
              <a:rPr lang="en-US" dirty="0"/>
              <a:t> have online resources and groups either meeting or currently being created in Texas.</a:t>
            </a:r>
          </a:p>
        </p:txBody>
      </p:sp>
    </p:spTree>
    <p:extLst>
      <p:ext uri="{BB962C8B-B14F-4D97-AF65-F5344CB8AC3E}">
        <p14:creationId xmlns:p14="http://schemas.microsoft.com/office/powerpoint/2010/main" val="36240138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24D016-1084-482F-883A-038F591F9571}"/>
              </a:ext>
            </a:extLst>
          </p:cNvPr>
          <p:cNvSpPr>
            <a:spLocks noGrp="1"/>
          </p:cNvSpPr>
          <p:nvPr>
            <p:ph type="title"/>
          </p:nvPr>
        </p:nvSpPr>
        <p:spPr/>
        <p:txBody>
          <a:bodyPr/>
          <a:lstStyle/>
          <a:p>
            <a:r>
              <a:rPr lang="en-US" dirty="0"/>
              <a:t>Cultural Needs in Recovery </a:t>
            </a:r>
          </a:p>
        </p:txBody>
      </p:sp>
      <p:sp>
        <p:nvSpPr>
          <p:cNvPr id="3" name="Content Placeholder 2">
            <a:extLst>
              <a:ext uri="{FF2B5EF4-FFF2-40B4-BE49-F238E27FC236}">
                <a16:creationId xmlns:a16="http://schemas.microsoft.com/office/drawing/2014/main" id="{C9EA2C2D-D689-4402-BEA3-EECD41898FE7}"/>
              </a:ext>
            </a:extLst>
          </p:cNvPr>
          <p:cNvSpPr>
            <a:spLocks noGrp="1"/>
          </p:cNvSpPr>
          <p:nvPr>
            <p:ph idx="1"/>
          </p:nvPr>
        </p:nvSpPr>
        <p:spPr/>
        <p:txBody>
          <a:bodyPr/>
          <a:lstStyle/>
          <a:p>
            <a:r>
              <a:rPr lang="en-US" dirty="0"/>
              <a:t>Examples of cultural ceremonies that may support a person’s recovery today could include: </a:t>
            </a:r>
          </a:p>
          <a:p>
            <a:endParaRPr lang="en-US" dirty="0"/>
          </a:p>
          <a:p>
            <a:pPr lvl="1"/>
            <a:r>
              <a:rPr lang="en-US" dirty="0"/>
              <a:t>Native American Sweat Lodges; </a:t>
            </a:r>
          </a:p>
          <a:p>
            <a:pPr lvl="1"/>
            <a:r>
              <a:rPr lang="en-US" dirty="0"/>
              <a:t>Chinese Medicine; and </a:t>
            </a:r>
          </a:p>
          <a:p>
            <a:pPr lvl="1"/>
            <a:r>
              <a:rPr lang="en-US" dirty="0"/>
              <a:t>White Bison </a:t>
            </a:r>
            <a:r>
              <a:rPr lang="en-US" u="sng" dirty="0" err="1">
                <a:hlinkClick r:id="rId2"/>
              </a:rPr>
              <a:t>Wellbriety</a:t>
            </a:r>
            <a:endParaRPr lang="en-US" dirty="0"/>
          </a:p>
          <a:p>
            <a:pPr marL="0" indent="0">
              <a:buNone/>
            </a:pPr>
            <a:endParaRPr lang="en-US" dirty="0"/>
          </a:p>
        </p:txBody>
      </p:sp>
    </p:spTree>
    <p:extLst>
      <p:ext uri="{BB962C8B-B14F-4D97-AF65-F5344CB8AC3E}">
        <p14:creationId xmlns:p14="http://schemas.microsoft.com/office/powerpoint/2010/main" val="7483032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85531B-D849-4FD6-BA37-F37E6B187EA8}"/>
              </a:ext>
            </a:extLst>
          </p:cNvPr>
          <p:cNvSpPr>
            <a:spLocks noGrp="1"/>
          </p:cNvSpPr>
          <p:nvPr>
            <p:ph type="title"/>
          </p:nvPr>
        </p:nvSpPr>
        <p:spPr/>
        <p:txBody>
          <a:bodyPr/>
          <a:lstStyle/>
          <a:p>
            <a:r>
              <a:rPr lang="en-US" dirty="0"/>
              <a:t>Recovery Schools</a:t>
            </a:r>
          </a:p>
        </p:txBody>
      </p:sp>
      <p:sp>
        <p:nvSpPr>
          <p:cNvPr id="3" name="Content Placeholder 2">
            <a:extLst>
              <a:ext uri="{FF2B5EF4-FFF2-40B4-BE49-F238E27FC236}">
                <a16:creationId xmlns:a16="http://schemas.microsoft.com/office/drawing/2014/main" id="{182A8834-7C7F-413E-816B-88111522AA12}"/>
              </a:ext>
            </a:extLst>
          </p:cNvPr>
          <p:cNvSpPr>
            <a:spLocks noGrp="1"/>
          </p:cNvSpPr>
          <p:nvPr>
            <p:ph idx="1"/>
          </p:nvPr>
        </p:nvSpPr>
        <p:spPr/>
        <p:txBody>
          <a:bodyPr/>
          <a:lstStyle/>
          <a:p>
            <a:r>
              <a:rPr lang="en-US" dirty="0"/>
              <a:t>College or Recovery? </a:t>
            </a:r>
          </a:p>
          <a:p>
            <a:r>
              <a:rPr lang="en-US" dirty="0"/>
              <a:t>There are now options for people in recovery to continue recovery while attending college. Collegiate Recovery Programs (CRP) began at Brown University in 1977. Texas Tech began the first CRP in Texas in 1986. The University of North Texas (UNT) has the first fully integrated behavioral health CRP in the country. The </a:t>
            </a:r>
            <a:r>
              <a:rPr lang="en-US" u="sng" dirty="0">
                <a:hlinkClick r:id="rId2"/>
              </a:rPr>
              <a:t>CRP at UNT</a:t>
            </a:r>
            <a:r>
              <a:rPr lang="en-US" dirty="0"/>
              <a:t> offers daily meetings, course credit for seminar attendance, intermural sports teams, case management, peer recovery coaching, employment opportunities, travel, service opportunities, and recovery housing on campus.  </a:t>
            </a:r>
          </a:p>
        </p:txBody>
      </p:sp>
    </p:spTree>
    <p:extLst>
      <p:ext uri="{BB962C8B-B14F-4D97-AF65-F5344CB8AC3E}">
        <p14:creationId xmlns:p14="http://schemas.microsoft.com/office/powerpoint/2010/main" val="17668665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65E06D-8053-4F4F-95E6-9D58F1632F42}"/>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2871081B-E081-419E-9210-D1E2E79A14B1}"/>
              </a:ext>
            </a:extLst>
          </p:cNvPr>
          <p:cNvSpPr>
            <a:spLocks noGrp="1"/>
          </p:cNvSpPr>
          <p:nvPr>
            <p:ph idx="1"/>
          </p:nvPr>
        </p:nvSpPr>
        <p:spPr/>
        <p:txBody>
          <a:bodyPr/>
          <a:lstStyle/>
          <a:p>
            <a:r>
              <a:rPr lang="en-US" dirty="0"/>
              <a:t>If you are thinking of starting a CRP, contact the </a:t>
            </a:r>
            <a:r>
              <a:rPr lang="en-US" u="sng" dirty="0">
                <a:hlinkClick r:id="rId2"/>
              </a:rPr>
              <a:t>Association of Recovery in Higher Education</a:t>
            </a:r>
            <a:r>
              <a:rPr lang="en-US" dirty="0"/>
              <a:t> (AHRE). The organization offers resources and assistance. </a:t>
            </a:r>
          </a:p>
          <a:p>
            <a:endParaRPr lang="en-US" dirty="0"/>
          </a:p>
          <a:p>
            <a:r>
              <a:rPr lang="en-US" dirty="0"/>
              <a:t>Executive Producer, Greg Williams explores the largest sober high school in the world – located in Houston, Texas – in his documentary </a:t>
            </a:r>
            <a:r>
              <a:rPr lang="en-US" u="sng" dirty="0">
                <a:hlinkClick r:id="rId3"/>
              </a:rPr>
              <a:t>Generation Found</a:t>
            </a:r>
            <a:r>
              <a:rPr lang="en-US" dirty="0"/>
              <a:t>.  </a:t>
            </a:r>
          </a:p>
          <a:p>
            <a:endParaRPr lang="en-US" dirty="0"/>
          </a:p>
          <a:p>
            <a:r>
              <a:rPr lang="en-US" dirty="0"/>
              <a:t>Sarah </a:t>
            </a:r>
            <a:r>
              <a:rPr lang="en-US" dirty="0" err="1"/>
              <a:t>Nerad</a:t>
            </a:r>
            <a:r>
              <a:rPr lang="en-US" dirty="0"/>
              <a:t> is one of the founding members of </a:t>
            </a:r>
            <a:r>
              <a:rPr lang="en-US" u="sng" dirty="0">
                <a:hlinkClick r:id="rId4"/>
              </a:rPr>
              <a:t>Young People in Recovery</a:t>
            </a:r>
            <a:r>
              <a:rPr lang="en-US" dirty="0"/>
              <a:t> (YPR) and is well known in the Recovery Schools arena. She shared about her CRP experience in this </a:t>
            </a:r>
            <a:r>
              <a:rPr lang="en-US" u="sng" dirty="0">
                <a:hlinkClick r:id="rId5"/>
              </a:rPr>
              <a:t>Ted Talk</a:t>
            </a:r>
            <a:r>
              <a:rPr lang="en-US" dirty="0"/>
              <a:t>. </a:t>
            </a:r>
          </a:p>
          <a:p>
            <a:endParaRPr lang="en-US" dirty="0"/>
          </a:p>
        </p:txBody>
      </p:sp>
    </p:spTree>
    <p:extLst>
      <p:ext uri="{BB962C8B-B14F-4D97-AF65-F5344CB8AC3E}">
        <p14:creationId xmlns:p14="http://schemas.microsoft.com/office/powerpoint/2010/main" val="30548790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9ED811-64DE-4B73-AA19-2306943C270E}"/>
              </a:ext>
            </a:extLst>
          </p:cNvPr>
          <p:cNvSpPr>
            <a:spLocks noGrp="1"/>
          </p:cNvSpPr>
          <p:nvPr>
            <p:ph type="title"/>
          </p:nvPr>
        </p:nvSpPr>
        <p:spPr/>
        <p:txBody>
          <a:bodyPr/>
          <a:lstStyle/>
          <a:p>
            <a:r>
              <a:rPr lang="en-US" dirty="0"/>
              <a:t>Teletherapy </a:t>
            </a:r>
          </a:p>
        </p:txBody>
      </p:sp>
      <p:sp>
        <p:nvSpPr>
          <p:cNvPr id="3" name="Content Placeholder 2">
            <a:extLst>
              <a:ext uri="{FF2B5EF4-FFF2-40B4-BE49-F238E27FC236}">
                <a16:creationId xmlns:a16="http://schemas.microsoft.com/office/drawing/2014/main" id="{B710EFE1-EFCE-4BBE-AA50-2B104C6E7969}"/>
              </a:ext>
            </a:extLst>
          </p:cNvPr>
          <p:cNvSpPr>
            <a:spLocks noGrp="1"/>
          </p:cNvSpPr>
          <p:nvPr>
            <p:ph idx="1"/>
          </p:nvPr>
        </p:nvSpPr>
        <p:spPr/>
        <p:txBody>
          <a:bodyPr/>
          <a:lstStyle/>
          <a:p>
            <a:r>
              <a:rPr lang="en-US" dirty="0"/>
              <a:t>Who is in favor? </a:t>
            </a:r>
          </a:p>
          <a:p>
            <a:r>
              <a:rPr lang="en-US" dirty="0"/>
              <a:t>Who is opposed? </a:t>
            </a:r>
          </a:p>
          <a:p>
            <a:r>
              <a:rPr lang="en-US" dirty="0"/>
              <a:t>Positive option for</a:t>
            </a:r>
          </a:p>
          <a:p>
            <a:pPr lvl="1"/>
            <a:r>
              <a:rPr lang="en-US" dirty="0"/>
              <a:t>People in rural areas</a:t>
            </a:r>
          </a:p>
          <a:p>
            <a:pPr lvl="1"/>
            <a:r>
              <a:rPr lang="en-US" dirty="0"/>
              <a:t>People who travel a great deal</a:t>
            </a:r>
          </a:p>
          <a:p>
            <a:pPr lvl="1"/>
            <a:r>
              <a:rPr lang="en-US" dirty="0"/>
              <a:t>People with limited mobility or</a:t>
            </a:r>
          </a:p>
          <a:p>
            <a:pPr lvl="1"/>
            <a:r>
              <a:rPr lang="en-US" dirty="0"/>
              <a:t>Conditions causing isolation to home</a:t>
            </a:r>
          </a:p>
          <a:p>
            <a:endParaRPr lang="en-US" dirty="0"/>
          </a:p>
        </p:txBody>
      </p:sp>
    </p:spTree>
    <p:extLst>
      <p:ext uri="{BB962C8B-B14F-4D97-AF65-F5344CB8AC3E}">
        <p14:creationId xmlns:p14="http://schemas.microsoft.com/office/powerpoint/2010/main" val="6772225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7DA1A1-4FCE-4B01-BA81-26D2E577EB48}"/>
              </a:ext>
            </a:extLst>
          </p:cNvPr>
          <p:cNvSpPr>
            <a:spLocks noGrp="1"/>
          </p:cNvSpPr>
          <p:nvPr>
            <p:ph type="title"/>
          </p:nvPr>
        </p:nvSpPr>
        <p:spPr/>
        <p:txBody>
          <a:bodyPr/>
          <a:lstStyle/>
          <a:p>
            <a:r>
              <a:rPr lang="en-US" dirty="0"/>
              <a:t>Objectives</a:t>
            </a:r>
          </a:p>
        </p:txBody>
      </p:sp>
      <p:sp>
        <p:nvSpPr>
          <p:cNvPr id="3" name="Content Placeholder 2">
            <a:extLst>
              <a:ext uri="{FF2B5EF4-FFF2-40B4-BE49-F238E27FC236}">
                <a16:creationId xmlns:a16="http://schemas.microsoft.com/office/drawing/2014/main" id="{2556E157-3D3E-405B-AB13-5C0E7FB408AC}"/>
              </a:ext>
            </a:extLst>
          </p:cNvPr>
          <p:cNvSpPr>
            <a:spLocks noGrp="1"/>
          </p:cNvSpPr>
          <p:nvPr>
            <p:ph idx="1"/>
          </p:nvPr>
        </p:nvSpPr>
        <p:spPr/>
        <p:txBody>
          <a:bodyPr/>
          <a:lstStyle/>
          <a:p>
            <a:pPr marL="0" indent="0">
              <a:buNone/>
            </a:pPr>
            <a:endParaRPr lang="en-US" dirty="0"/>
          </a:p>
          <a:p>
            <a:pPr lvl="0"/>
            <a:r>
              <a:rPr lang="en-US" dirty="0"/>
              <a:t>State 3 reasons a person’s pathway in recovery is unique; </a:t>
            </a:r>
          </a:p>
          <a:p>
            <a:pPr lvl="0"/>
            <a:r>
              <a:rPr lang="en-US" dirty="0"/>
              <a:t>Recognize 2 mutual aid supports available to people in recovery; and</a:t>
            </a:r>
          </a:p>
          <a:p>
            <a:pPr lvl="0"/>
            <a:r>
              <a:rPr lang="en-US" dirty="0"/>
              <a:t>Recall at least 3 pathways to recovery discussed in this material</a:t>
            </a:r>
          </a:p>
          <a:p>
            <a:pPr lvl="0"/>
            <a:r>
              <a:rPr lang="en-US" dirty="0"/>
              <a:t>Review up to 5 different recovery supports </a:t>
            </a:r>
          </a:p>
          <a:p>
            <a:endParaRPr lang="en-US" dirty="0"/>
          </a:p>
        </p:txBody>
      </p:sp>
    </p:spTree>
    <p:extLst>
      <p:ext uri="{BB962C8B-B14F-4D97-AF65-F5344CB8AC3E}">
        <p14:creationId xmlns:p14="http://schemas.microsoft.com/office/powerpoint/2010/main" val="24053665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69231183-BF34-49EE-A846-F4A153788B05}"/>
              </a:ext>
            </a:extLst>
          </p:cNvPr>
          <p:cNvPicPr>
            <a:picLocks noGrp="1" noChangeAspect="1"/>
          </p:cNvPicPr>
          <p:nvPr>
            <p:ph idx="1"/>
          </p:nvPr>
        </p:nvPicPr>
        <p:blipFill>
          <a:blip r:embed="rId2"/>
          <a:stretch>
            <a:fillRect/>
          </a:stretch>
        </p:blipFill>
        <p:spPr>
          <a:xfrm>
            <a:off x="2023269" y="2634456"/>
            <a:ext cx="5905500" cy="2933700"/>
          </a:xfrm>
        </p:spPr>
      </p:pic>
    </p:spTree>
    <p:extLst>
      <p:ext uri="{BB962C8B-B14F-4D97-AF65-F5344CB8AC3E}">
        <p14:creationId xmlns:p14="http://schemas.microsoft.com/office/powerpoint/2010/main" val="22210181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0C3091-E761-4201-8AC1-8A6652248A35}"/>
              </a:ext>
            </a:extLst>
          </p:cNvPr>
          <p:cNvSpPr>
            <a:spLocks noGrp="1"/>
          </p:cNvSpPr>
          <p:nvPr>
            <p:ph type="title"/>
          </p:nvPr>
        </p:nvSpPr>
        <p:spPr/>
        <p:txBody>
          <a:bodyPr/>
          <a:lstStyle/>
          <a:p>
            <a:r>
              <a:rPr lang="en-US" dirty="0"/>
              <a:t>There is an app for that!</a:t>
            </a:r>
          </a:p>
        </p:txBody>
      </p:sp>
      <p:pic>
        <p:nvPicPr>
          <p:cNvPr id="8" name="Content Placeholder 7">
            <a:hlinkClick r:id="rId2"/>
            <a:extLst>
              <a:ext uri="{FF2B5EF4-FFF2-40B4-BE49-F238E27FC236}">
                <a16:creationId xmlns:a16="http://schemas.microsoft.com/office/drawing/2014/main" id="{96BEABF6-1384-43F4-BA84-57DB546CBBD7}"/>
              </a:ext>
            </a:extLst>
          </p:cNvPr>
          <p:cNvPicPr>
            <a:picLocks noGrp="1" noChangeAspect="1"/>
          </p:cNvPicPr>
          <p:nvPr>
            <p:ph idx="1"/>
          </p:nvPr>
        </p:nvPicPr>
        <p:blipFill>
          <a:blip r:embed="rId3"/>
          <a:stretch>
            <a:fillRect/>
          </a:stretch>
        </p:blipFill>
        <p:spPr>
          <a:xfrm>
            <a:off x="1155462" y="4317374"/>
            <a:ext cx="1931026" cy="1931026"/>
          </a:xfrm>
        </p:spPr>
      </p:pic>
      <p:pic>
        <p:nvPicPr>
          <p:cNvPr id="10" name="Picture 9">
            <a:hlinkClick r:id="rId4"/>
            <a:extLst>
              <a:ext uri="{FF2B5EF4-FFF2-40B4-BE49-F238E27FC236}">
                <a16:creationId xmlns:a16="http://schemas.microsoft.com/office/drawing/2014/main" id="{1B2238A6-6681-4AE4-9F3D-1C4A3930E92C}"/>
              </a:ext>
            </a:extLst>
          </p:cNvPr>
          <p:cNvPicPr>
            <a:picLocks noChangeAspect="1"/>
          </p:cNvPicPr>
          <p:nvPr/>
        </p:nvPicPr>
        <p:blipFill>
          <a:blip r:embed="rId5"/>
          <a:stretch>
            <a:fillRect/>
          </a:stretch>
        </p:blipFill>
        <p:spPr>
          <a:xfrm>
            <a:off x="4441450" y="4729762"/>
            <a:ext cx="1320800" cy="1320800"/>
          </a:xfrm>
          <a:prstGeom prst="rect">
            <a:avLst/>
          </a:prstGeom>
        </p:spPr>
      </p:pic>
      <p:pic>
        <p:nvPicPr>
          <p:cNvPr id="12" name="Picture 11">
            <a:hlinkClick r:id="rId6"/>
            <a:extLst>
              <a:ext uri="{FF2B5EF4-FFF2-40B4-BE49-F238E27FC236}">
                <a16:creationId xmlns:a16="http://schemas.microsoft.com/office/drawing/2014/main" id="{CCDE33F3-5F71-4146-9BB9-F8E7BAE01C88}"/>
              </a:ext>
            </a:extLst>
          </p:cNvPr>
          <p:cNvPicPr>
            <a:picLocks noChangeAspect="1"/>
          </p:cNvPicPr>
          <p:nvPr/>
        </p:nvPicPr>
        <p:blipFill>
          <a:blip r:embed="rId7"/>
          <a:stretch>
            <a:fillRect/>
          </a:stretch>
        </p:blipFill>
        <p:spPr>
          <a:xfrm>
            <a:off x="7484876" y="4498730"/>
            <a:ext cx="1655891" cy="1655891"/>
          </a:xfrm>
          <a:prstGeom prst="rect">
            <a:avLst/>
          </a:prstGeom>
        </p:spPr>
      </p:pic>
      <p:sp>
        <p:nvSpPr>
          <p:cNvPr id="14" name="TextBox 13">
            <a:extLst>
              <a:ext uri="{FF2B5EF4-FFF2-40B4-BE49-F238E27FC236}">
                <a16:creationId xmlns:a16="http://schemas.microsoft.com/office/drawing/2014/main" id="{2702635D-329E-41E6-9B6F-CD87A8B7B853}"/>
              </a:ext>
            </a:extLst>
          </p:cNvPr>
          <p:cNvSpPr txBox="1"/>
          <p:nvPr/>
        </p:nvSpPr>
        <p:spPr>
          <a:xfrm>
            <a:off x="1662545" y="2487816"/>
            <a:ext cx="6380080" cy="646331"/>
          </a:xfrm>
          <a:prstGeom prst="rect">
            <a:avLst/>
          </a:prstGeom>
          <a:noFill/>
        </p:spPr>
        <p:txBody>
          <a:bodyPr wrap="none" rtlCol="0">
            <a:spAutoFit/>
          </a:bodyPr>
          <a:lstStyle/>
          <a:p>
            <a:r>
              <a:rPr lang="en-US" dirty="0"/>
              <a:t>Here are only three. There are more in the RTP Curriculum </a:t>
            </a:r>
          </a:p>
          <a:p>
            <a:endParaRPr lang="en-US" dirty="0"/>
          </a:p>
        </p:txBody>
      </p:sp>
      <p:sp>
        <p:nvSpPr>
          <p:cNvPr id="15" name="TextBox 14">
            <a:extLst>
              <a:ext uri="{FF2B5EF4-FFF2-40B4-BE49-F238E27FC236}">
                <a16:creationId xmlns:a16="http://schemas.microsoft.com/office/drawing/2014/main" id="{E65ED69A-54D1-40C3-85F5-9062FCB0D0F2}"/>
              </a:ext>
            </a:extLst>
          </p:cNvPr>
          <p:cNvSpPr txBox="1"/>
          <p:nvPr/>
        </p:nvSpPr>
        <p:spPr>
          <a:xfrm>
            <a:off x="1517680" y="3429000"/>
            <a:ext cx="1497526" cy="923330"/>
          </a:xfrm>
          <a:prstGeom prst="rect">
            <a:avLst/>
          </a:prstGeom>
          <a:noFill/>
        </p:spPr>
        <p:txBody>
          <a:bodyPr wrap="none" rtlCol="0">
            <a:spAutoFit/>
          </a:bodyPr>
          <a:lstStyle/>
          <a:p>
            <a:r>
              <a:rPr lang="en-US" dirty="0"/>
              <a:t>Sober Grid</a:t>
            </a:r>
          </a:p>
          <a:p>
            <a:r>
              <a:rPr lang="en-US" dirty="0"/>
              <a:t>Counts time </a:t>
            </a:r>
          </a:p>
          <a:p>
            <a:r>
              <a:rPr lang="en-US" dirty="0"/>
              <a:t>in recovery</a:t>
            </a:r>
          </a:p>
        </p:txBody>
      </p:sp>
      <p:sp>
        <p:nvSpPr>
          <p:cNvPr id="16" name="TextBox 15">
            <a:extLst>
              <a:ext uri="{FF2B5EF4-FFF2-40B4-BE49-F238E27FC236}">
                <a16:creationId xmlns:a16="http://schemas.microsoft.com/office/drawing/2014/main" id="{5AE2DDC6-D2B3-44FB-B4E1-2BFB01E157CC}"/>
              </a:ext>
            </a:extLst>
          </p:cNvPr>
          <p:cNvSpPr txBox="1"/>
          <p:nvPr/>
        </p:nvSpPr>
        <p:spPr>
          <a:xfrm>
            <a:off x="4279144" y="3863082"/>
            <a:ext cx="1925592" cy="646331"/>
          </a:xfrm>
          <a:prstGeom prst="rect">
            <a:avLst/>
          </a:prstGeom>
          <a:noFill/>
        </p:spPr>
        <p:txBody>
          <a:bodyPr wrap="none" rtlCol="0">
            <a:spAutoFit/>
          </a:bodyPr>
          <a:lstStyle/>
          <a:p>
            <a:r>
              <a:rPr lang="en-US" dirty="0"/>
              <a:t>Mind Shift </a:t>
            </a:r>
          </a:p>
          <a:p>
            <a:r>
              <a:rPr lang="en-US" dirty="0"/>
              <a:t>Help for Anxiety </a:t>
            </a:r>
          </a:p>
        </p:txBody>
      </p:sp>
      <p:sp>
        <p:nvSpPr>
          <p:cNvPr id="17" name="TextBox 16">
            <a:extLst>
              <a:ext uri="{FF2B5EF4-FFF2-40B4-BE49-F238E27FC236}">
                <a16:creationId xmlns:a16="http://schemas.microsoft.com/office/drawing/2014/main" id="{C76F4406-E4FC-409D-9D12-D951EDD08C75}"/>
              </a:ext>
            </a:extLst>
          </p:cNvPr>
          <p:cNvSpPr txBox="1"/>
          <p:nvPr/>
        </p:nvSpPr>
        <p:spPr>
          <a:xfrm>
            <a:off x="6913112" y="3539916"/>
            <a:ext cx="2799421" cy="646331"/>
          </a:xfrm>
          <a:prstGeom prst="rect">
            <a:avLst/>
          </a:prstGeom>
          <a:noFill/>
        </p:spPr>
        <p:txBody>
          <a:bodyPr wrap="none" rtlCol="0">
            <a:spAutoFit/>
          </a:bodyPr>
          <a:lstStyle/>
          <a:p>
            <a:r>
              <a:rPr lang="en-US" dirty="0"/>
              <a:t>NA Just for Today</a:t>
            </a:r>
          </a:p>
          <a:p>
            <a:r>
              <a:rPr lang="en-US" dirty="0"/>
              <a:t>Readings and Meditations</a:t>
            </a:r>
          </a:p>
        </p:txBody>
      </p:sp>
    </p:spTree>
    <p:extLst>
      <p:ext uri="{BB962C8B-B14F-4D97-AF65-F5344CB8AC3E}">
        <p14:creationId xmlns:p14="http://schemas.microsoft.com/office/powerpoint/2010/main" val="23625929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DD6305-256B-4DD1-80A5-4D347A518BB9}"/>
              </a:ext>
            </a:extLst>
          </p:cNvPr>
          <p:cNvSpPr>
            <a:spLocks noGrp="1"/>
          </p:cNvSpPr>
          <p:nvPr>
            <p:ph type="title"/>
          </p:nvPr>
        </p:nvSpPr>
        <p:spPr/>
        <p:txBody>
          <a:bodyPr/>
          <a:lstStyle/>
          <a:p>
            <a:r>
              <a:rPr lang="en-US" dirty="0"/>
              <a:t>Documentaries</a:t>
            </a:r>
          </a:p>
        </p:txBody>
      </p:sp>
      <p:sp>
        <p:nvSpPr>
          <p:cNvPr id="3" name="Content Placeholder 2">
            <a:extLst>
              <a:ext uri="{FF2B5EF4-FFF2-40B4-BE49-F238E27FC236}">
                <a16:creationId xmlns:a16="http://schemas.microsoft.com/office/drawing/2014/main" id="{4DE8A0E0-7E8E-4FB8-A67D-1A801CA72DAE}"/>
              </a:ext>
            </a:extLst>
          </p:cNvPr>
          <p:cNvSpPr>
            <a:spLocks noGrp="1"/>
          </p:cNvSpPr>
          <p:nvPr>
            <p:ph idx="1"/>
          </p:nvPr>
        </p:nvSpPr>
        <p:spPr>
          <a:xfrm>
            <a:off x="677334" y="1479665"/>
            <a:ext cx="8596668" cy="4561697"/>
          </a:xfrm>
        </p:spPr>
        <p:txBody>
          <a:bodyPr>
            <a:normAutofit/>
          </a:bodyPr>
          <a:lstStyle/>
          <a:p>
            <a:r>
              <a:rPr lang="en-US" dirty="0"/>
              <a:t>In 2007 HBO made this 1 hour and 30minute film</a:t>
            </a:r>
            <a:r>
              <a:rPr lang="en-US" i="1" dirty="0"/>
              <a:t>. </a:t>
            </a:r>
            <a:r>
              <a:rPr lang="en-US" b="1" u="sng" dirty="0">
                <a:hlinkClick r:id="rId2"/>
              </a:rPr>
              <a:t>Addiction</a:t>
            </a:r>
            <a:r>
              <a:rPr lang="en-US" b="1" u="sng" dirty="0"/>
              <a:t> </a:t>
            </a:r>
            <a:r>
              <a:rPr lang="en-US" dirty="0"/>
              <a:t>The documentary is broken into the following nine segments: </a:t>
            </a:r>
          </a:p>
          <a:p>
            <a:pPr lvl="1"/>
            <a:r>
              <a:rPr lang="en-US" sz="1800" dirty="0"/>
              <a:t>Saturday Night in a Dallas ER</a:t>
            </a:r>
          </a:p>
          <a:p>
            <a:pPr lvl="1"/>
            <a:r>
              <a:rPr lang="en-US" sz="1800" dirty="0"/>
              <a:t>A Mother’s Desperation</a:t>
            </a:r>
          </a:p>
          <a:p>
            <a:pPr lvl="1"/>
            <a:r>
              <a:rPr lang="en-US" sz="1800" dirty="0"/>
              <a:t>The Science of Relapse</a:t>
            </a:r>
          </a:p>
          <a:p>
            <a:pPr lvl="1"/>
            <a:r>
              <a:rPr lang="en-US" sz="1800" dirty="0"/>
              <a:t>The Adolescent Addict</a:t>
            </a:r>
          </a:p>
          <a:p>
            <a:pPr lvl="1"/>
            <a:r>
              <a:rPr lang="en-US" sz="1800" dirty="0"/>
              <a:t>Brain Imaging</a:t>
            </a:r>
          </a:p>
          <a:p>
            <a:pPr lvl="1"/>
            <a:r>
              <a:rPr lang="en-US" sz="1800" dirty="0"/>
              <a:t>Opiate Addiction: A New Medication</a:t>
            </a:r>
          </a:p>
          <a:p>
            <a:pPr lvl="1"/>
            <a:r>
              <a:rPr lang="en-US" sz="1800" dirty="0"/>
              <a:t>Topiramate: A Clinical Trial for Alcoholism</a:t>
            </a:r>
          </a:p>
          <a:p>
            <a:pPr lvl="1"/>
            <a:r>
              <a:rPr lang="en-US" sz="1800" dirty="0"/>
              <a:t>Steamfitters Local Union 638</a:t>
            </a:r>
          </a:p>
          <a:p>
            <a:pPr lvl="1"/>
            <a:r>
              <a:rPr lang="en-US" sz="1800" dirty="0"/>
              <a:t>Insurance Woes</a:t>
            </a:r>
          </a:p>
          <a:p>
            <a:endParaRPr lang="en-US" dirty="0"/>
          </a:p>
        </p:txBody>
      </p:sp>
    </p:spTree>
    <p:extLst>
      <p:ext uri="{BB962C8B-B14F-4D97-AF65-F5344CB8AC3E}">
        <p14:creationId xmlns:p14="http://schemas.microsoft.com/office/powerpoint/2010/main" val="208956608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08BA08-5722-4818-83D8-32F3AA1758DA}"/>
              </a:ext>
            </a:extLst>
          </p:cNvPr>
          <p:cNvSpPr>
            <a:spLocks noGrp="1"/>
          </p:cNvSpPr>
          <p:nvPr>
            <p:ph type="title"/>
          </p:nvPr>
        </p:nvSpPr>
        <p:spPr/>
        <p:txBody>
          <a:bodyPr/>
          <a:lstStyle/>
          <a:p>
            <a:r>
              <a:rPr lang="en-US" dirty="0"/>
              <a:t>Music</a:t>
            </a:r>
          </a:p>
        </p:txBody>
      </p:sp>
      <p:sp>
        <p:nvSpPr>
          <p:cNvPr id="3" name="Content Placeholder 2">
            <a:extLst>
              <a:ext uri="{FF2B5EF4-FFF2-40B4-BE49-F238E27FC236}">
                <a16:creationId xmlns:a16="http://schemas.microsoft.com/office/drawing/2014/main" id="{8743EE14-6ADE-4186-A4EA-6EA80CADB96E}"/>
              </a:ext>
            </a:extLst>
          </p:cNvPr>
          <p:cNvSpPr>
            <a:spLocks noGrp="1"/>
          </p:cNvSpPr>
          <p:nvPr>
            <p:ph idx="1"/>
          </p:nvPr>
        </p:nvSpPr>
        <p:spPr>
          <a:xfrm>
            <a:off x="677334" y="1629295"/>
            <a:ext cx="8596668" cy="4412067"/>
          </a:xfrm>
        </p:spPr>
        <p:txBody>
          <a:bodyPr/>
          <a:lstStyle/>
          <a:p>
            <a:r>
              <a:rPr lang="en-US" dirty="0"/>
              <a:t>Elton John, Eric Clapton, Anthony </a:t>
            </a:r>
            <a:r>
              <a:rPr lang="en-US" dirty="0" err="1"/>
              <a:t>Keidis</a:t>
            </a:r>
            <a:r>
              <a:rPr lang="en-US" dirty="0"/>
              <a:t>, Eminem, and Justin </a:t>
            </a:r>
            <a:r>
              <a:rPr lang="en-US" dirty="0" err="1"/>
              <a:t>Furstenfeld</a:t>
            </a:r>
            <a:r>
              <a:rPr lang="en-US" dirty="0"/>
              <a:t> - to name a few - are open about their journey in recovery. </a:t>
            </a:r>
          </a:p>
          <a:p>
            <a:r>
              <a:rPr lang="en-US" dirty="0"/>
              <a:t>Joseph visited the </a:t>
            </a:r>
            <a:r>
              <a:rPr lang="en-US" u="sng" dirty="0">
                <a:hlinkClick r:id="rId2"/>
              </a:rPr>
              <a:t>Dallas Chapter of TAAP</a:t>
            </a:r>
            <a:r>
              <a:rPr lang="en-US" dirty="0"/>
              <a:t> in January 2018 to present: </a:t>
            </a:r>
            <a:r>
              <a:rPr lang="en-US" u="sng" dirty="0">
                <a:hlinkClick r:id="rId3"/>
              </a:rPr>
              <a:t>Music is Medicine</a:t>
            </a:r>
            <a:r>
              <a:rPr lang="en-US" dirty="0"/>
              <a:t>: Incorporating music into clinical practice! </a:t>
            </a:r>
          </a:p>
          <a:p>
            <a:endParaRPr lang="en-US" dirty="0"/>
          </a:p>
          <a:p>
            <a:endParaRPr lang="en-US" dirty="0"/>
          </a:p>
        </p:txBody>
      </p:sp>
      <p:pic>
        <p:nvPicPr>
          <p:cNvPr id="4" name="Picture 3">
            <a:extLst>
              <a:ext uri="{FF2B5EF4-FFF2-40B4-BE49-F238E27FC236}">
                <a16:creationId xmlns:a16="http://schemas.microsoft.com/office/drawing/2014/main" id="{81A3E22E-E4B4-42A7-8D90-D648ACC4835B}"/>
              </a:ext>
            </a:extLst>
          </p:cNvPr>
          <p:cNvPicPr/>
          <p:nvPr/>
        </p:nvPicPr>
        <p:blipFill>
          <a:blip r:embed="rId4">
            <a:extLst>
              <a:ext uri="{28A0092B-C50C-407E-A947-70E740481C1C}">
                <a14:useLocalDpi xmlns:a14="http://schemas.microsoft.com/office/drawing/2010/main" val="0"/>
              </a:ext>
            </a:extLst>
          </a:blip>
          <a:stretch>
            <a:fillRect/>
          </a:stretch>
        </p:blipFill>
        <p:spPr>
          <a:xfrm>
            <a:off x="3817850" y="3429000"/>
            <a:ext cx="2794000" cy="2794000"/>
          </a:xfrm>
          <a:prstGeom prst="rect">
            <a:avLst/>
          </a:prstGeom>
        </p:spPr>
      </p:pic>
    </p:spTree>
    <p:extLst>
      <p:ext uri="{BB962C8B-B14F-4D97-AF65-F5344CB8AC3E}">
        <p14:creationId xmlns:p14="http://schemas.microsoft.com/office/powerpoint/2010/main" val="152354494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374510D-35CD-4B01-86F7-839AC9E5AC97}"/>
              </a:ext>
            </a:extLst>
          </p:cNvPr>
          <p:cNvSpPr>
            <a:spLocks noGrp="1"/>
          </p:cNvSpPr>
          <p:nvPr>
            <p:ph idx="1"/>
          </p:nvPr>
        </p:nvSpPr>
        <p:spPr/>
        <p:txBody>
          <a:bodyPr/>
          <a:lstStyle/>
          <a:p>
            <a:endParaRPr lang="en-US" u="sng" dirty="0">
              <a:hlinkClick r:id="rId2"/>
            </a:endParaRPr>
          </a:p>
          <a:p>
            <a:endParaRPr lang="en-US" u="sng" dirty="0">
              <a:hlinkClick r:id="rId2"/>
            </a:endParaRPr>
          </a:p>
          <a:p>
            <a:r>
              <a:rPr lang="en-US" u="sng" dirty="0">
                <a:hlinkClick r:id="rId2"/>
              </a:rPr>
              <a:t>Recovery Comedy</a:t>
            </a:r>
            <a:r>
              <a:rPr lang="en-US" dirty="0"/>
              <a:t> is comprised of comedians in recovery performing standup related to addiction and recovery. In this troupe there are 18 comedians. </a:t>
            </a:r>
          </a:p>
          <a:p>
            <a:pPr marL="0" indent="0">
              <a:buNone/>
            </a:pPr>
            <a:endParaRPr lang="en-US" dirty="0"/>
          </a:p>
          <a:p>
            <a:r>
              <a:rPr lang="en-US" dirty="0"/>
              <a:t>Entertainers who are open about their recovery not only provide people in recovery enjoyment through their art, they are also in a position to help decrease stigma. </a:t>
            </a:r>
          </a:p>
        </p:txBody>
      </p:sp>
      <p:pic>
        <p:nvPicPr>
          <p:cNvPr id="5" name="Picture 4">
            <a:extLst>
              <a:ext uri="{FF2B5EF4-FFF2-40B4-BE49-F238E27FC236}">
                <a16:creationId xmlns:a16="http://schemas.microsoft.com/office/drawing/2014/main" id="{F56E85AE-FBD5-4B15-BFB2-E6E9F8F0D7E0}"/>
              </a:ext>
            </a:extLst>
          </p:cNvPr>
          <p:cNvPicPr>
            <a:picLocks noChangeAspect="1"/>
          </p:cNvPicPr>
          <p:nvPr/>
        </p:nvPicPr>
        <p:blipFill>
          <a:blip r:embed="rId3"/>
          <a:stretch>
            <a:fillRect/>
          </a:stretch>
        </p:blipFill>
        <p:spPr>
          <a:xfrm>
            <a:off x="2624921" y="310948"/>
            <a:ext cx="4701493" cy="2274916"/>
          </a:xfrm>
          <a:prstGeom prst="rect">
            <a:avLst/>
          </a:prstGeom>
        </p:spPr>
      </p:pic>
    </p:spTree>
    <p:extLst>
      <p:ext uri="{BB962C8B-B14F-4D97-AF65-F5344CB8AC3E}">
        <p14:creationId xmlns:p14="http://schemas.microsoft.com/office/powerpoint/2010/main" val="72614338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A7FD60F8-CB85-42E7-BE4E-CE6AD1987F88}"/>
              </a:ext>
            </a:extLst>
          </p:cNvPr>
          <p:cNvPicPr/>
          <p:nvPr/>
        </p:nvPicPr>
        <p:blipFill>
          <a:blip r:embed="rId2">
            <a:extLst>
              <a:ext uri="{28A0092B-C50C-407E-A947-70E740481C1C}">
                <a14:useLocalDpi xmlns:a14="http://schemas.microsoft.com/office/drawing/2010/main" val="0"/>
              </a:ext>
            </a:extLst>
          </a:blip>
          <a:stretch>
            <a:fillRect/>
          </a:stretch>
        </p:blipFill>
        <p:spPr>
          <a:xfrm>
            <a:off x="3810779" y="316722"/>
            <a:ext cx="2143125" cy="2143125"/>
          </a:xfrm>
          <a:prstGeom prst="rect">
            <a:avLst/>
          </a:prstGeom>
        </p:spPr>
      </p:pic>
      <p:pic>
        <p:nvPicPr>
          <p:cNvPr id="9" name="Content Placeholder 8">
            <a:hlinkClick r:id="rId3"/>
            <a:extLst>
              <a:ext uri="{FF2B5EF4-FFF2-40B4-BE49-F238E27FC236}">
                <a16:creationId xmlns:a16="http://schemas.microsoft.com/office/drawing/2014/main" id="{AD9A88F7-F660-45F4-BE89-97EC52D55064}"/>
              </a:ext>
            </a:extLst>
          </p:cNvPr>
          <p:cNvPicPr>
            <a:picLocks noGrp="1"/>
          </p:cNvPicPr>
          <p:nvPr>
            <p:ph idx="1"/>
          </p:nvPr>
        </p:nvPicPr>
        <p:blipFill>
          <a:blip r:embed="rId4">
            <a:extLst>
              <a:ext uri="{28A0092B-C50C-407E-A947-70E740481C1C}">
                <a14:useLocalDpi xmlns:a14="http://schemas.microsoft.com/office/drawing/2010/main" val="0"/>
              </a:ext>
            </a:extLst>
          </a:blip>
          <a:stretch>
            <a:fillRect/>
          </a:stretch>
        </p:blipFill>
        <p:spPr>
          <a:xfrm>
            <a:off x="645867" y="3046370"/>
            <a:ext cx="2143125" cy="2143125"/>
          </a:xfrm>
          <a:prstGeom prst="rect">
            <a:avLst/>
          </a:prstGeom>
        </p:spPr>
      </p:pic>
      <p:pic>
        <p:nvPicPr>
          <p:cNvPr id="10" name="Picture 9">
            <a:hlinkClick r:id="rId5"/>
            <a:extLst>
              <a:ext uri="{FF2B5EF4-FFF2-40B4-BE49-F238E27FC236}">
                <a16:creationId xmlns:a16="http://schemas.microsoft.com/office/drawing/2014/main" id="{4F998F70-CA86-4B60-A8AF-F207EE863584}"/>
              </a:ext>
            </a:extLst>
          </p:cNvPr>
          <p:cNvPicPr/>
          <p:nvPr/>
        </p:nvPicPr>
        <p:blipFill>
          <a:blip r:embed="rId6">
            <a:extLst>
              <a:ext uri="{28A0092B-C50C-407E-A947-70E740481C1C}">
                <a14:useLocalDpi xmlns:a14="http://schemas.microsoft.com/office/drawing/2010/main" val="0"/>
              </a:ext>
            </a:extLst>
          </a:blip>
          <a:stretch>
            <a:fillRect/>
          </a:stretch>
        </p:blipFill>
        <p:spPr>
          <a:xfrm>
            <a:off x="6898885" y="3046369"/>
            <a:ext cx="2865120" cy="2143125"/>
          </a:xfrm>
          <a:prstGeom prst="rect">
            <a:avLst/>
          </a:prstGeom>
        </p:spPr>
      </p:pic>
      <p:sp>
        <p:nvSpPr>
          <p:cNvPr id="8" name="TextBox 7">
            <a:extLst>
              <a:ext uri="{FF2B5EF4-FFF2-40B4-BE49-F238E27FC236}">
                <a16:creationId xmlns:a16="http://schemas.microsoft.com/office/drawing/2014/main" id="{E6FF1C4A-20D9-4C51-BBDD-009A610B1200}"/>
              </a:ext>
            </a:extLst>
          </p:cNvPr>
          <p:cNvSpPr txBox="1"/>
          <p:nvPr/>
        </p:nvSpPr>
        <p:spPr>
          <a:xfrm>
            <a:off x="2998124" y="3262501"/>
            <a:ext cx="1602364" cy="1791733"/>
          </a:xfrm>
          <a:prstGeom prst="rect">
            <a:avLst/>
          </a:prstGeom>
          <a:noFill/>
        </p:spPr>
        <p:txBody>
          <a:bodyPr wrap="square" rtlCol="0">
            <a:spAutoFit/>
          </a:bodyPr>
          <a:lstStyle/>
          <a:p>
            <a:r>
              <a:rPr lang="en-US" dirty="0"/>
              <a:t>Bad Story explores addiction and mental health recovery</a:t>
            </a:r>
          </a:p>
        </p:txBody>
      </p:sp>
      <p:sp>
        <p:nvSpPr>
          <p:cNvPr id="11" name="TextBox 10">
            <a:extLst>
              <a:ext uri="{FF2B5EF4-FFF2-40B4-BE49-F238E27FC236}">
                <a16:creationId xmlns:a16="http://schemas.microsoft.com/office/drawing/2014/main" id="{BEB68AB2-624E-406E-8698-7103E5074631}"/>
              </a:ext>
            </a:extLst>
          </p:cNvPr>
          <p:cNvSpPr txBox="1"/>
          <p:nvPr/>
        </p:nvSpPr>
        <p:spPr>
          <a:xfrm>
            <a:off x="5087389" y="3124958"/>
            <a:ext cx="1602364" cy="2031325"/>
          </a:xfrm>
          <a:prstGeom prst="rect">
            <a:avLst/>
          </a:prstGeom>
          <a:noFill/>
        </p:spPr>
        <p:txBody>
          <a:bodyPr wrap="square" rtlCol="0">
            <a:spAutoFit/>
          </a:bodyPr>
          <a:lstStyle/>
          <a:p>
            <a:r>
              <a:rPr lang="en-US" b="1" dirty="0"/>
              <a:t>The Bubble Hour</a:t>
            </a:r>
            <a:r>
              <a:rPr lang="en-US" dirty="0"/>
              <a:t> is hosted by a stigma-breaking woman in recovery</a:t>
            </a:r>
          </a:p>
        </p:txBody>
      </p:sp>
    </p:spTree>
    <p:extLst>
      <p:ext uri="{BB962C8B-B14F-4D97-AF65-F5344CB8AC3E}">
        <p14:creationId xmlns:p14="http://schemas.microsoft.com/office/powerpoint/2010/main" val="170460457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D865F8-0F58-4B0B-B2F3-5ACB016B7B9E}"/>
              </a:ext>
            </a:extLst>
          </p:cNvPr>
          <p:cNvSpPr>
            <a:spLocks noGrp="1"/>
          </p:cNvSpPr>
          <p:nvPr>
            <p:ph type="title"/>
          </p:nvPr>
        </p:nvSpPr>
        <p:spPr/>
        <p:txBody>
          <a:bodyPr/>
          <a:lstStyle/>
          <a:p>
            <a:r>
              <a:rPr lang="en-US" dirty="0"/>
              <a:t>Conferences</a:t>
            </a:r>
          </a:p>
        </p:txBody>
      </p:sp>
      <p:sp>
        <p:nvSpPr>
          <p:cNvPr id="3" name="Content Placeholder 2">
            <a:extLst>
              <a:ext uri="{FF2B5EF4-FFF2-40B4-BE49-F238E27FC236}">
                <a16:creationId xmlns:a16="http://schemas.microsoft.com/office/drawing/2014/main" id="{C6FBF5C5-6355-47E0-BCC3-D434A5E2BCA5}"/>
              </a:ext>
            </a:extLst>
          </p:cNvPr>
          <p:cNvSpPr>
            <a:spLocks noGrp="1"/>
          </p:cNvSpPr>
          <p:nvPr>
            <p:ph idx="1"/>
          </p:nvPr>
        </p:nvSpPr>
        <p:spPr/>
        <p:txBody>
          <a:bodyPr/>
          <a:lstStyle/>
          <a:p>
            <a:r>
              <a:rPr lang="en-US" dirty="0"/>
              <a:t>Recovery Conferences</a:t>
            </a:r>
          </a:p>
          <a:p>
            <a:r>
              <a:rPr lang="en-US" dirty="0"/>
              <a:t>Addiction Professional Conferences</a:t>
            </a:r>
          </a:p>
          <a:p>
            <a:r>
              <a:rPr lang="en-US" dirty="0"/>
              <a:t>AA/NA Conventions</a:t>
            </a:r>
          </a:p>
          <a:p>
            <a:r>
              <a:rPr lang="en-US" dirty="0"/>
              <a:t>Refuge Recovery annual Conference</a:t>
            </a:r>
          </a:p>
        </p:txBody>
      </p:sp>
    </p:spTree>
    <p:extLst>
      <p:ext uri="{BB962C8B-B14F-4D97-AF65-F5344CB8AC3E}">
        <p14:creationId xmlns:p14="http://schemas.microsoft.com/office/powerpoint/2010/main" val="188678683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ED85C5-F54C-4DBF-8273-7011C07D6D39}"/>
              </a:ext>
            </a:extLst>
          </p:cNvPr>
          <p:cNvSpPr>
            <a:spLocks noGrp="1"/>
          </p:cNvSpPr>
          <p:nvPr>
            <p:ph type="title"/>
          </p:nvPr>
        </p:nvSpPr>
        <p:spPr/>
        <p:txBody>
          <a:bodyPr/>
          <a:lstStyle/>
          <a:p>
            <a:r>
              <a:rPr lang="en-US" dirty="0"/>
              <a:t>Social Media</a:t>
            </a:r>
          </a:p>
        </p:txBody>
      </p:sp>
      <p:sp>
        <p:nvSpPr>
          <p:cNvPr id="3" name="Content Placeholder 2">
            <a:extLst>
              <a:ext uri="{FF2B5EF4-FFF2-40B4-BE49-F238E27FC236}">
                <a16:creationId xmlns:a16="http://schemas.microsoft.com/office/drawing/2014/main" id="{37156C29-074F-4760-9D75-4B08CD76DE78}"/>
              </a:ext>
            </a:extLst>
          </p:cNvPr>
          <p:cNvSpPr>
            <a:spLocks noGrp="1"/>
          </p:cNvSpPr>
          <p:nvPr>
            <p:ph idx="1"/>
          </p:nvPr>
        </p:nvSpPr>
        <p:spPr/>
        <p:txBody>
          <a:bodyPr/>
          <a:lstStyle/>
          <a:p>
            <a:r>
              <a:rPr lang="en-US" dirty="0"/>
              <a:t>There are many social media platforms to support every type of recovery that exits.</a:t>
            </a:r>
          </a:p>
          <a:p>
            <a:pPr lvl="1"/>
            <a:r>
              <a:rPr lang="en-US" dirty="0"/>
              <a:t>Treatment centers using social media private rooms to keep their alumni connected.</a:t>
            </a:r>
          </a:p>
          <a:p>
            <a:pPr lvl="1"/>
            <a:r>
              <a:rPr lang="en-US" u="sng" dirty="0">
                <a:hlinkClick r:id="rId2"/>
              </a:rPr>
              <a:t>Juggling the Jenkins</a:t>
            </a:r>
            <a:r>
              <a:rPr lang="en-US" dirty="0"/>
              <a:t> is a blog and Facebook page run by a woman who talks about the struggles she has experienced.  </a:t>
            </a:r>
          </a:p>
          <a:p>
            <a:pPr lvl="1"/>
            <a:r>
              <a:rPr lang="en-US" dirty="0"/>
              <a:t>Review the blog entry through the Minnesota Recovery Connection, </a:t>
            </a:r>
            <a:r>
              <a:rPr lang="en-US" u="sng" dirty="0">
                <a:hlinkClick r:id="rId3"/>
              </a:rPr>
              <a:t>Social Media and Recovery: The New Frontier</a:t>
            </a:r>
            <a:endParaRPr lang="en-US" dirty="0"/>
          </a:p>
          <a:p>
            <a:endParaRPr lang="en-US" dirty="0"/>
          </a:p>
        </p:txBody>
      </p:sp>
    </p:spTree>
    <p:extLst>
      <p:ext uri="{BB962C8B-B14F-4D97-AF65-F5344CB8AC3E}">
        <p14:creationId xmlns:p14="http://schemas.microsoft.com/office/powerpoint/2010/main" val="55746455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50EDFD-2034-412B-BB4A-D92D76D8006E}"/>
              </a:ext>
            </a:extLst>
          </p:cNvPr>
          <p:cNvSpPr>
            <a:spLocks noGrp="1"/>
          </p:cNvSpPr>
          <p:nvPr>
            <p:ph type="title"/>
          </p:nvPr>
        </p:nvSpPr>
        <p:spPr/>
        <p:txBody>
          <a:bodyPr/>
          <a:lstStyle/>
          <a:p>
            <a:r>
              <a:rPr lang="en-US" dirty="0"/>
              <a:t>Personal Recovery Supports</a:t>
            </a:r>
          </a:p>
        </p:txBody>
      </p:sp>
      <p:sp>
        <p:nvSpPr>
          <p:cNvPr id="3" name="Content Placeholder 2">
            <a:extLst>
              <a:ext uri="{FF2B5EF4-FFF2-40B4-BE49-F238E27FC236}">
                <a16:creationId xmlns:a16="http://schemas.microsoft.com/office/drawing/2014/main" id="{D5FD993D-3CA1-411F-9962-F5914419FA4D}"/>
              </a:ext>
            </a:extLst>
          </p:cNvPr>
          <p:cNvSpPr>
            <a:spLocks noGrp="1"/>
          </p:cNvSpPr>
          <p:nvPr>
            <p:ph idx="1"/>
          </p:nvPr>
        </p:nvSpPr>
        <p:spPr/>
        <p:txBody>
          <a:bodyPr/>
          <a:lstStyle/>
          <a:p>
            <a:r>
              <a:rPr lang="en-US" dirty="0"/>
              <a:t>Things that support recovery are sometimes right around the corner: </a:t>
            </a:r>
          </a:p>
          <a:p>
            <a:endParaRPr lang="en-US" dirty="0"/>
          </a:p>
          <a:p>
            <a:pPr lvl="1"/>
            <a:r>
              <a:rPr lang="en-US" dirty="0"/>
              <a:t>Personal Development books and workbooks; </a:t>
            </a:r>
          </a:p>
          <a:p>
            <a:pPr lvl="1"/>
            <a:r>
              <a:rPr lang="en-US" dirty="0"/>
              <a:t>Life Enrichment Seminars and Workshops; </a:t>
            </a:r>
          </a:p>
          <a:p>
            <a:pPr lvl="1"/>
            <a:r>
              <a:rPr lang="en-US" dirty="0"/>
              <a:t>Classes at Church; </a:t>
            </a:r>
          </a:p>
          <a:p>
            <a:pPr lvl="1"/>
            <a:r>
              <a:rPr lang="en-US" dirty="0"/>
              <a:t>Art class; </a:t>
            </a:r>
          </a:p>
          <a:p>
            <a:pPr lvl="1"/>
            <a:r>
              <a:rPr lang="en-US" dirty="0"/>
              <a:t>Riding horses; </a:t>
            </a:r>
          </a:p>
          <a:p>
            <a:pPr lvl="1"/>
            <a:r>
              <a:rPr lang="en-US" dirty="0"/>
              <a:t>Medication assisted recovery; and </a:t>
            </a:r>
          </a:p>
          <a:p>
            <a:pPr lvl="1"/>
            <a:r>
              <a:rPr lang="en-US" dirty="0"/>
              <a:t>Cooking classes. </a:t>
            </a:r>
          </a:p>
          <a:p>
            <a:endParaRPr lang="en-US" dirty="0"/>
          </a:p>
        </p:txBody>
      </p:sp>
    </p:spTree>
    <p:extLst>
      <p:ext uri="{BB962C8B-B14F-4D97-AF65-F5344CB8AC3E}">
        <p14:creationId xmlns:p14="http://schemas.microsoft.com/office/powerpoint/2010/main" val="338128076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E52E45-7FCD-4F3C-A0AD-B0CA1FEC5583}"/>
              </a:ext>
            </a:extLst>
          </p:cNvPr>
          <p:cNvSpPr>
            <a:spLocks noGrp="1"/>
          </p:cNvSpPr>
          <p:nvPr>
            <p:ph type="title"/>
          </p:nvPr>
        </p:nvSpPr>
        <p:spPr/>
        <p:txBody>
          <a:bodyPr/>
          <a:lstStyle/>
          <a:p>
            <a:r>
              <a:rPr lang="en-US" dirty="0"/>
              <a:t>An All-Inclusive Support</a:t>
            </a:r>
          </a:p>
        </p:txBody>
      </p:sp>
      <p:sp>
        <p:nvSpPr>
          <p:cNvPr id="3" name="Content Placeholder 2">
            <a:extLst>
              <a:ext uri="{FF2B5EF4-FFF2-40B4-BE49-F238E27FC236}">
                <a16:creationId xmlns:a16="http://schemas.microsoft.com/office/drawing/2014/main" id="{4314EB9D-6BEA-4497-B053-158C2C10D865}"/>
              </a:ext>
            </a:extLst>
          </p:cNvPr>
          <p:cNvSpPr>
            <a:spLocks noGrp="1"/>
          </p:cNvSpPr>
          <p:nvPr>
            <p:ph idx="1"/>
          </p:nvPr>
        </p:nvSpPr>
        <p:spPr/>
        <p:txBody>
          <a:bodyPr/>
          <a:lstStyle/>
          <a:p>
            <a:r>
              <a:rPr lang="en-US" dirty="0"/>
              <a:t>For professionals</a:t>
            </a:r>
          </a:p>
          <a:p>
            <a:r>
              <a:rPr lang="en-US" dirty="0"/>
              <a:t>People in Recovery</a:t>
            </a:r>
          </a:p>
          <a:p>
            <a:r>
              <a:rPr lang="en-US" dirty="0"/>
              <a:t>Family members</a:t>
            </a:r>
          </a:p>
          <a:p>
            <a:r>
              <a:rPr lang="en-US" dirty="0"/>
              <a:t>Students </a:t>
            </a:r>
          </a:p>
          <a:p>
            <a:r>
              <a:rPr lang="en-US" dirty="0"/>
              <a:t>Others interested</a:t>
            </a:r>
          </a:p>
          <a:p>
            <a:r>
              <a:rPr lang="en-US" dirty="0"/>
              <a:t>Created for professionals, peers, students, family members, and anyone interested </a:t>
            </a:r>
            <a:r>
              <a:rPr lang="en-US" u="sng" dirty="0">
                <a:hlinkClick r:id="rId2"/>
              </a:rPr>
              <a:t>UNT RTP Community of Practice</a:t>
            </a:r>
            <a:r>
              <a:rPr lang="en-US" dirty="0"/>
              <a:t> on Facebook. </a:t>
            </a:r>
          </a:p>
          <a:p>
            <a:pPr marL="0" indent="0">
              <a:buNone/>
            </a:pPr>
            <a:endParaRPr lang="en-US" dirty="0"/>
          </a:p>
        </p:txBody>
      </p:sp>
    </p:spTree>
    <p:extLst>
      <p:ext uri="{BB962C8B-B14F-4D97-AF65-F5344CB8AC3E}">
        <p14:creationId xmlns:p14="http://schemas.microsoft.com/office/powerpoint/2010/main" val="18204341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9A77CA-9990-472B-A3E8-AC404FF25B0C}"/>
              </a:ext>
            </a:extLst>
          </p:cNvPr>
          <p:cNvSpPr>
            <a:spLocks noGrp="1"/>
          </p:cNvSpPr>
          <p:nvPr>
            <p:ph type="title"/>
          </p:nvPr>
        </p:nvSpPr>
        <p:spPr/>
        <p:txBody>
          <a:bodyPr/>
          <a:lstStyle/>
          <a:p>
            <a:r>
              <a:rPr lang="en-US" dirty="0"/>
              <a:t>Many Pathways</a:t>
            </a:r>
          </a:p>
        </p:txBody>
      </p:sp>
      <p:sp>
        <p:nvSpPr>
          <p:cNvPr id="3" name="Content Placeholder 2">
            <a:extLst>
              <a:ext uri="{FF2B5EF4-FFF2-40B4-BE49-F238E27FC236}">
                <a16:creationId xmlns:a16="http://schemas.microsoft.com/office/drawing/2014/main" id="{122C9841-87E1-4B2C-9E8B-959EE2DAF261}"/>
              </a:ext>
            </a:extLst>
          </p:cNvPr>
          <p:cNvSpPr>
            <a:spLocks noGrp="1"/>
          </p:cNvSpPr>
          <p:nvPr>
            <p:ph idx="1"/>
          </p:nvPr>
        </p:nvSpPr>
        <p:spPr/>
        <p:txBody>
          <a:bodyPr/>
          <a:lstStyle/>
          <a:p>
            <a:r>
              <a:rPr lang="en-US" dirty="0"/>
              <a:t>Is one of the most controversial of our time</a:t>
            </a:r>
          </a:p>
          <a:p>
            <a:r>
              <a:rPr lang="en-US" dirty="0"/>
              <a:t>What makes that so? </a:t>
            </a:r>
          </a:p>
          <a:p>
            <a:pPr lvl="1"/>
            <a:r>
              <a:rPr lang="en-US" dirty="0"/>
              <a:t>Challenges our routine</a:t>
            </a:r>
          </a:p>
          <a:p>
            <a:pPr lvl="1"/>
            <a:r>
              <a:rPr lang="en-US" dirty="0"/>
              <a:t>Challenges our beliefs</a:t>
            </a:r>
          </a:p>
          <a:p>
            <a:pPr lvl="1"/>
            <a:r>
              <a:rPr lang="en-US" dirty="0"/>
              <a:t>Challenges our own recovery </a:t>
            </a:r>
          </a:p>
          <a:p>
            <a:endParaRPr lang="en-US" dirty="0"/>
          </a:p>
        </p:txBody>
      </p:sp>
    </p:spTree>
    <p:extLst>
      <p:ext uri="{BB962C8B-B14F-4D97-AF65-F5344CB8AC3E}">
        <p14:creationId xmlns:p14="http://schemas.microsoft.com/office/powerpoint/2010/main" val="36904324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D8370C-B1E0-4F35-A3FC-BBBE39F31C75}"/>
              </a:ext>
            </a:extLst>
          </p:cNvPr>
          <p:cNvSpPr>
            <a:spLocks noGrp="1"/>
          </p:cNvSpPr>
          <p:nvPr>
            <p:ph type="title"/>
          </p:nvPr>
        </p:nvSpPr>
        <p:spPr/>
        <p:txBody>
          <a:bodyPr/>
          <a:lstStyle/>
          <a:p>
            <a:r>
              <a:rPr lang="en-US" dirty="0"/>
              <a:t>Ask Yourself…</a:t>
            </a:r>
          </a:p>
        </p:txBody>
      </p:sp>
      <p:sp>
        <p:nvSpPr>
          <p:cNvPr id="3" name="Content Placeholder 2">
            <a:extLst>
              <a:ext uri="{FF2B5EF4-FFF2-40B4-BE49-F238E27FC236}">
                <a16:creationId xmlns:a16="http://schemas.microsoft.com/office/drawing/2014/main" id="{5969EE71-9C11-4583-9B67-71689C717472}"/>
              </a:ext>
            </a:extLst>
          </p:cNvPr>
          <p:cNvSpPr>
            <a:spLocks noGrp="1"/>
          </p:cNvSpPr>
          <p:nvPr>
            <p:ph idx="1"/>
          </p:nvPr>
        </p:nvSpPr>
        <p:spPr>
          <a:xfrm>
            <a:off x="677334" y="2390775"/>
            <a:ext cx="8596668" cy="3880773"/>
          </a:xfrm>
        </p:spPr>
        <p:txBody>
          <a:bodyPr/>
          <a:lstStyle/>
          <a:p>
            <a:pPr lvl="0"/>
            <a:r>
              <a:rPr lang="en-US" dirty="0"/>
              <a:t>What do I consider the “right” way to recover?</a:t>
            </a:r>
          </a:p>
          <a:p>
            <a:pPr lvl="0"/>
            <a:r>
              <a:rPr lang="en-US" dirty="0"/>
              <a:t>How often do I direct people seeking or in recovery down the same path I have traveled? </a:t>
            </a:r>
          </a:p>
          <a:p>
            <a:pPr lvl="0"/>
            <a:r>
              <a:rPr lang="en-US" dirty="0"/>
              <a:t>Do I think in terms of black and white when it comes to the correct recovery pathway?</a:t>
            </a:r>
          </a:p>
          <a:p>
            <a:pPr lvl="0"/>
            <a:r>
              <a:rPr lang="en-US" dirty="0"/>
              <a:t>Do I allow room for medication-assisted recovery to fall into my view of recovery? </a:t>
            </a:r>
          </a:p>
        </p:txBody>
      </p:sp>
      <p:pic>
        <p:nvPicPr>
          <p:cNvPr id="5" name="Picture 4">
            <a:extLst>
              <a:ext uri="{FF2B5EF4-FFF2-40B4-BE49-F238E27FC236}">
                <a16:creationId xmlns:a16="http://schemas.microsoft.com/office/drawing/2014/main" id="{536EB2B2-9D6D-4060-BEDF-0D8C2D945C7D}"/>
              </a:ext>
            </a:extLst>
          </p:cNvPr>
          <p:cNvPicPr>
            <a:picLocks noChangeAspect="1"/>
          </p:cNvPicPr>
          <p:nvPr/>
        </p:nvPicPr>
        <p:blipFill>
          <a:blip r:embed="rId2"/>
          <a:stretch>
            <a:fillRect/>
          </a:stretch>
        </p:blipFill>
        <p:spPr>
          <a:xfrm>
            <a:off x="7685994" y="0"/>
            <a:ext cx="1914525" cy="2390775"/>
          </a:xfrm>
          <a:prstGeom prst="rect">
            <a:avLst/>
          </a:prstGeom>
        </p:spPr>
      </p:pic>
    </p:spTree>
    <p:extLst>
      <p:ext uri="{BB962C8B-B14F-4D97-AF65-F5344CB8AC3E}">
        <p14:creationId xmlns:p14="http://schemas.microsoft.com/office/powerpoint/2010/main" val="10617810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9B73CAE5-0AD4-4F81-8941-5DC4083BB059}"/>
              </a:ext>
            </a:extLst>
          </p:cNvPr>
          <p:cNvPicPr>
            <a:picLocks noGrp="1" noChangeAspect="1"/>
          </p:cNvPicPr>
          <p:nvPr>
            <p:ph idx="1"/>
          </p:nvPr>
        </p:nvPicPr>
        <p:blipFill>
          <a:blip r:embed="rId2"/>
          <a:stretch>
            <a:fillRect/>
          </a:stretch>
        </p:blipFill>
        <p:spPr>
          <a:xfrm>
            <a:off x="2323080" y="1488281"/>
            <a:ext cx="5175249" cy="3881437"/>
          </a:xfrm>
        </p:spPr>
      </p:pic>
    </p:spTree>
    <p:extLst>
      <p:ext uri="{BB962C8B-B14F-4D97-AF65-F5344CB8AC3E}">
        <p14:creationId xmlns:p14="http://schemas.microsoft.com/office/powerpoint/2010/main" val="4479429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7826645-2CB7-41AB-BC56-669495FF8F61}"/>
              </a:ext>
            </a:extLst>
          </p:cNvPr>
          <p:cNvSpPr>
            <a:spLocks noGrp="1"/>
          </p:cNvSpPr>
          <p:nvPr>
            <p:ph idx="1"/>
          </p:nvPr>
        </p:nvSpPr>
        <p:spPr/>
        <p:txBody>
          <a:bodyPr/>
          <a:lstStyle/>
          <a:p>
            <a:r>
              <a:rPr lang="en-US" dirty="0"/>
              <a:t>When discussing the idea of different pathways to and in recovery</a:t>
            </a:r>
            <a:r>
              <a:rPr lang="en-US" i="1" dirty="0"/>
              <a:t>, what works for one person may or may not work for another. </a:t>
            </a:r>
          </a:p>
          <a:p>
            <a:r>
              <a:rPr lang="en-US" dirty="0"/>
              <a:t>This may combat the old sayings, “a drug is a drug is a drug” or “you are not unique”</a:t>
            </a:r>
          </a:p>
          <a:p>
            <a:r>
              <a:rPr lang="en-US" dirty="0"/>
              <a:t>Based on a qualitative research study funded by the Center for Substance Abuse Treatment (CSAT) people with sustained recovery report using a myriad of pathways. </a:t>
            </a:r>
          </a:p>
          <a:p>
            <a:r>
              <a:rPr lang="en-US" dirty="0"/>
              <a:t>View the </a:t>
            </a:r>
            <a:r>
              <a:rPr lang="en-US" u="sng" dirty="0">
                <a:hlinkClick r:id="rId2"/>
              </a:rPr>
              <a:t>PDF</a:t>
            </a:r>
            <a:r>
              <a:rPr lang="en-US" dirty="0"/>
              <a:t>, </a:t>
            </a:r>
            <a:r>
              <a:rPr lang="en-US" i="1" dirty="0"/>
              <a:t>Pathways to Healing and Recovery: Perspectives from Individuals with Histories of Alcohol and Other Drug Problems for the entire study.  </a:t>
            </a:r>
            <a:endParaRPr lang="en-US" dirty="0"/>
          </a:p>
        </p:txBody>
      </p:sp>
    </p:spTree>
    <p:extLst>
      <p:ext uri="{BB962C8B-B14F-4D97-AF65-F5344CB8AC3E}">
        <p14:creationId xmlns:p14="http://schemas.microsoft.com/office/powerpoint/2010/main" val="30089189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FFCBA9-C6F6-427B-8637-A095105121C1}"/>
              </a:ext>
            </a:extLst>
          </p:cNvPr>
          <p:cNvSpPr>
            <a:spLocks noGrp="1"/>
          </p:cNvSpPr>
          <p:nvPr>
            <p:ph type="title"/>
          </p:nvPr>
        </p:nvSpPr>
        <p:spPr/>
        <p:txBody>
          <a:bodyPr/>
          <a:lstStyle/>
          <a:p>
            <a:r>
              <a:rPr lang="en-US" dirty="0"/>
              <a:t>Clinical Services</a:t>
            </a:r>
          </a:p>
        </p:txBody>
      </p:sp>
      <p:sp>
        <p:nvSpPr>
          <p:cNvPr id="3" name="Content Placeholder 2">
            <a:extLst>
              <a:ext uri="{FF2B5EF4-FFF2-40B4-BE49-F238E27FC236}">
                <a16:creationId xmlns:a16="http://schemas.microsoft.com/office/drawing/2014/main" id="{DDB9E29B-FC26-47C3-8312-F76AE4F95164}"/>
              </a:ext>
            </a:extLst>
          </p:cNvPr>
          <p:cNvSpPr>
            <a:spLocks noGrp="1"/>
          </p:cNvSpPr>
          <p:nvPr>
            <p:ph idx="1"/>
          </p:nvPr>
        </p:nvSpPr>
        <p:spPr>
          <a:xfrm>
            <a:off x="677334" y="1583863"/>
            <a:ext cx="8596668" cy="3880773"/>
          </a:xfrm>
        </p:spPr>
        <p:txBody>
          <a:bodyPr/>
          <a:lstStyle/>
          <a:p>
            <a:r>
              <a:rPr lang="en-US" dirty="0"/>
              <a:t>Detoxification</a:t>
            </a:r>
          </a:p>
          <a:p>
            <a:r>
              <a:rPr lang="en-US" dirty="0"/>
              <a:t>Residential (not inpatient)</a:t>
            </a:r>
          </a:p>
          <a:p>
            <a:r>
              <a:rPr lang="en-US" dirty="0"/>
              <a:t>Outpatient</a:t>
            </a:r>
          </a:p>
          <a:p>
            <a:r>
              <a:rPr lang="en-US" dirty="0"/>
              <a:t>Individual counseling </a:t>
            </a:r>
          </a:p>
          <a:p>
            <a:r>
              <a:rPr lang="en-US" dirty="0"/>
              <a:t>Individual therapy (Masters level and above)</a:t>
            </a:r>
          </a:p>
        </p:txBody>
      </p:sp>
      <p:pic>
        <p:nvPicPr>
          <p:cNvPr id="5" name="Picture 4">
            <a:extLst>
              <a:ext uri="{FF2B5EF4-FFF2-40B4-BE49-F238E27FC236}">
                <a16:creationId xmlns:a16="http://schemas.microsoft.com/office/drawing/2014/main" id="{8673B9A3-ACF9-4774-A149-708987EA6918}"/>
              </a:ext>
            </a:extLst>
          </p:cNvPr>
          <p:cNvPicPr>
            <a:picLocks noChangeAspect="1"/>
          </p:cNvPicPr>
          <p:nvPr/>
        </p:nvPicPr>
        <p:blipFill>
          <a:blip r:embed="rId2"/>
          <a:stretch>
            <a:fillRect/>
          </a:stretch>
        </p:blipFill>
        <p:spPr>
          <a:xfrm>
            <a:off x="6400800" y="4013677"/>
            <a:ext cx="5113866" cy="2520920"/>
          </a:xfrm>
          <a:prstGeom prst="rect">
            <a:avLst/>
          </a:prstGeom>
        </p:spPr>
      </p:pic>
    </p:spTree>
    <p:extLst>
      <p:ext uri="{BB962C8B-B14F-4D97-AF65-F5344CB8AC3E}">
        <p14:creationId xmlns:p14="http://schemas.microsoft.com/office/powerpoint/2010/main" val="13985599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071CC2-F4DA-4FCE-93CA-274170ACCB7F}"/>
              </a:ext>
            </a:extLst>
          </p:cNvPr>
          <p:cNvSpPr>
            <a:spLocks noGrp="1"/>
          </p:cNvSpPr>
          <p:nvPr>
            <p:ph type="title"/>
          </p:nvPr>
        </p:nvSpPr>
        <p:spPr/>
        <p:txBody>
          <a:bodyPr/>
          <a:lstStyle/>
          <a:p>
            <a:r>
              <a:rPr lang="en-US" dirty="0"/>
              <a:t>Non-Clinical Services</a:t>
            </a:r>
          </a:p>
        </p:txBody>
      </p:sp>
      <p:sp>
        <p:nvSpPr>
          <p:cNvPr id="3" name="Content Placeholder 2">
            <a:extLst>
              <a:ext uri="{FF2B5EF4-FFF2-40B4-BE49-F238E27FC236}">
                <a16:creationId xmlns:a16="http://schemas.microsoft.com/office/drawing/2014/main" id="{B463DDA5-0F5C-45CA-B853-26982024A652}"/>
              </a:ext>
            </a:extLst>
          </p:cNvPr>
          <p:cNvSpPr>
            <a:spLocks noGrp="1"/>
          </p:cNvSpPr>
          <p:nvPr>
            <p:ph idx="1"/>
          </p:nvPr>
        </p:nvSpPr>
        <p:spPr/>
        <p:txBody>
          <a:bodyPr/>
          <a:lstStyle/>
          <a:p>
            <a:r>
              <a:rPr lang="en-US" dirty="0"/>
              <a:t>Sober Homes</a:t>
            </a:r>
          </a:p>
          <a:p>
            <a:r>
              <a:rPr lang="en-US" dirty="0"/>
              <a:t>Peer Support</a:t>
            </a:r>
          </a:p>
          <a:p>
            <a:pPr marL="0" indent="0">
              <a:buNone/>
            </a:pPr>
            <a:endParaRPr lang="en-US" dirty="0"/>
          </a:p>
        </p:txBody>
      </p:sp>
      <p:pic>
        <p:nvPicPr>
          <p:cNvPr id="5" name="Picture 4">
            <a:extLst>
              <a:ext uri="{FF2B5EF4-FFF2-40B4-BE49-F238E27FC236}">
                <a16:creationId xmlns:a16="http://schemas.microsoft.com/office/drawing/2014/main" id="{D9F1CDC7-B83B-4EC4-9BC6-6BB6EB672D7C}"/>
              </a:ext>
            </a:extLst>
          </p:cNvPr>
          <p:cNvPicPr>
            <a:picLocks noChangeAspect="1"/>
          </p:cNvPicPr>
          <p:nvPr/>
        </p:nvPicPr>
        <p:blipFill>
          <a:blip r:embed="rId2"/>
          <a:stretch>
            <a:fillRect/>
          </a:stretch>
        </p:blipFill>
        <p:spPr>
          <a:xfrm>
            <a:off x="2620632" y="2633358"/>
            <a:ext cx="6950736" cy="3174169"/>
          </a:xfrm>
          <a:prstGeom prst="rect">
            <a:avLst/>
          </a:prstGeom>
        </p:spPr>
      </p:pic>
    </p:spTree>
    <p:extLst>
      <p:ext uri="{BB962C8B-B14F-4D97-AF65-F5344CB8AC3E}">
        <p14:creationId xmlns:p14="http://schemas.microsoft.com/office/powerpoint/2010/main" val="42806789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4101A5-2F47-41E9-B733-EF721B6BC996}"/>
              </a:ext>
            </a:extLst>
          </p:cNvPr>
          <p:cNvSpPr>
            <a:spLocks noGrp="1"/>
          </p:cNvSpPr>
          <p:nvPr>
            <p:ph type="title"/>
          </p:nvPr>
        </p:nvSpPr>
        <p:spPr/>
        <p:txBody>
          <a:bodyPr/>
          <a:lstStyle/>
          <a:p>
            <a:r>
              <a:rPr lang="en-US" dirty="0"/>
              <a:t>Natural Recovery </a:t>
            </a:r>
          </a:p>
        </p:txBody>
      </p:sp>
      <p:sp>
        <p:nvSpPr>
          <p:cNvPr id="3" name="Content Placeholder 2">
            <a:extLst>
              <a:ext uri="{FF2B5EF4-FFF2-40B4-BE49-F238E27FC236}">
                <a16:creationId xmlns:a16="http://schemas.microsoft.com/office/drawing/2014/main" id="{50E8DF74-8488-47C6-BD7C-6870C6A9663B}"/>
              </a:ext>
            </a:extLst>
          </p:cNvPr>
          <p:cNvSpPr>
            <a:spLocks noGrp="1"/>
          </p:cNvSpPr>
          <p:nvPr>
            <p:ph idx="1"/>
          </p:nvPr>
        </p:nvSpPr>
        <p:spPr/>
        <p:txBody>
          <a:bodyPr/>
          <a:lstStyle/>
          <a:p>
            <a:r>
              <a:rPr lang="en-US" dirty="0"/>
              <a:t>Some people stop using with no interventions</a:t>
            </a:r>
          </a:p>
        </p:txBody>
      </p:sp>
    </p:spTree>
    <p:extLst>
      <p:ext uri="{BB962C8B-B14F-4D97-AF65-F5344CB8AC3E}">
        <p14:creationId xmlns:p14="http://schemas.microsoft.com/office/powerpoint/2010/main" val="4237571159"/>
      </p:ext>
    </p:extLst>
  </p:cSld>
  <p:clrMapOvr>
    <a:masterClrMapping/>
  </p:clrMapOvr>
</p:sld>
</file>

<file path=ppt/theme/theme1.xml><?xml version="1.0" encoding="utf-8"?>
<a:theme xmlns:a="http://schemas.openxmlformats.org/drawingml/2006/main" name="Facet">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63613E42935B84E95711D358A750BB7" ma:contentTypeVersion="17" ma:contentTypeDescription="Create a new document." ma:contentTypeScope="" ma:versionID="f3bea84087f77e14ee2b474616ec26d0">
  <xsd:schema xmlns:xsd="http://www.w3.org/2001/XMLSchema" xmlns:xs="http://www.w3.org/2001/XMLSchema" xmlns:p="http://schemas.microsoft.com/office/2006/metadata/properties" xmlns:ns2="8ec708c4-0aff-4385-8afc-b2b27acb50e5" xmlns:ns3="7f18e201-5525-4ce8-a1ac-ecdd51c4cbc6" targetNamespace="http://schemas.microsoft.com/office/2006/metadata/properties" ma:root="true" ma:fieldsID="8c2f96b7dfc9aaaa827d09e188e8bf15" ns2:_="" ns3:_="">
    <xsd:import namespace="8ec708c4-0aff-4385-8afc-b2b27acb50e5"/>
    <xsd:import namespace="7f18e201-5525-4ce8-a1ac-ecdd51c4cbc6"/>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DateTaken" minOccurs="0"/>
                <xsd:element ref="ns2:lcf76f155ced4ddcb4097134ff3c332f" minOccurs="0"/>
                <xsd:element ref="ns3:TaxCatchAll" minOccurs="0"/>
                <xsd:element ref="ns2:MediaLengthInSecond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ec708c4-0aff-4385-8afc-b2b27acb50e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cfe284ab-3129-4a4f-a33b-1446679d6377" ma:termSetId="09814cd3-568e-fe90-9814-8d621ff8fb84" ma:anchorId="fba54fb3-c3e1-fe81-a776-ca4b69148c4d" ma:open="true" ma:isKeyword="false">
      <xsd:complexType>
        <xsd:sequence>
          <xsd:element ref="pc:Terms" minOccurs="0" maxOccurs="1"/>
        </xsd:sequence>
      </xsd:complexType>
    </xsd:element>
    <xsd:element name="MediaLengthInSeconds" ma:index="22" nillable="true" ma:displayName="MediaLengthInSeconds" ma:hidden="true" ma:internalName="MediaLengthInSeconds" ma:readOnly="true">
      <xsd:simpleType>
        <xsd:restriction base="dms:Unknown"/>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f18e201-5525-4ce8-a1ac-ecdd51c4cbc6"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a36a778d-8a49-4838-8cd8-8c5897b151a8}" ma:internalName="TaxCatchAll" ma:showField="CatchAllData" ma:web="7f18e201-5525-4ce8-a1ac-ecdd51c4cbc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7f18e201-5525-4ce8-a1ac-ecdd51c4cbc6" xsi:nil="true"/>
    <lcf76f155ced4ddcb4097134ff3c332f xmlns="8ec708c4-0aff-4385-8afc-b2b27acb50e5">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9138F989-D0B9-40D0-95B5-46DD165430BE}"/>
</file>

<file path=customXml/itemProps2.xml><?xml version="1.0" encoding="utf-8"?>
<ds:datastoreItem xmlns:ds="http://schemas.openxmlformats.org/officeDocument/2006/customXml" ds:itemID="{4AA36177-64B7-4376-95F7-391811052810}"/>
</file>

<file path=customXml/itemProps3.xml><?xml version="1.0" encoding="utf-8"?>
<ds:datastoreItem xmlns:ds="http://schemas.openxmlformats.org/officeDocument/2006/customXml" ds:itemID="{7162026D-9926-44D4-99FF-ECE4DA313DB2}"/>
</file>

<file path=docProps/app.xml><?xml version="1.0" encoding="utf-8"?>
<Properties xmlns="http://schemas.openxmlformats.org/officeDocument/2006/extended-properties" xmlns:vt="http://schemas.openxmlformats.org/officeDocument/2006/docPropsVTypes">
  <Template>Facet</Template>
  <TotalTime>66</TotalTime>
  <Words>1592</Words>
  <Application>Microsoft Office PowerPoint</Application>
  <PresentationFormat>Widescreen</PresentationFormat>
  <Paragraphs>154</Paragraphs>
  <Slides>29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29</vt:i4>
      </vt:variant>
    </vt:vector>
  </HeadingPairs>
  <TitlesOfParts>
    <vt:vector size="33" baseType="lpstr">
      <vt:lpstr>Arial</vt:lpstr>
      <vt:lpstr>Trebuchet MS</vt:lpstr>
      <vt:lpstr>Wingdings 3</vt:lpstr>
      <vt:lpstr>Facet</vt:lpstr>
      <vt:lpstr>Many Pathways to Recovery</vt:lpstr>
      <vt:lpstr>Objectives</vt:lpstr>
      <vt:lpstr>Many Pathways</vt:lpstr>
      <vt:lpstr>Ask Yourself…</vt:lpstr>
      <vt:lpstr>PowerPoint Presentation</vt:lpstr>
      <vt:lpstr>PowerPoint Presentation</vt:lpstr>
      <vt:lpstr>Clinical Services</vt:lpstr>
      <vt:lpstr>Non-Clinical Services</vt:lpstr>
      <vt:lpstr>Natural Recovery </vt:lpstr>
      <vt:lpstr>Bodywork</vt:lpstr>
      <vt:lpstr>Mutual Aid</vt:lpstr>
      <vt:lpstr>Some of the more available </vt:lpstr>
      <vt:lpstr>Faith Based Mutual Aid</vt:lpstr>
      <vt:lpstr>PowerPoint Presentation</vt:lpstr>
      <vt:lpstr>Secular Recovery Supports</vt:lpstr>
      <vt:lpstr>Cultural Needs in Recovery </vt:lpstr>
      <vt:lpstr>Recovery Schools</vt:lpstr>
      <vt:lpstr>PowerPoint Presentation</vt:lpstr>
      <vt:lpstr>Teletherapy </vt:lpstr>
      <vt:lpstr>PowerPoint Presentation</vt:lpstr>
      <vt:lpstr>There is an app for that!</vt:lpstr>
      <vt:lpstr>Documentaries</vt:lpstr>
      <vt:lpstr>Music</vt:lpstr>
      <vt:lpstr>PowerPoint Presentation</vt:lpstr>
      <vt:lpstr>PowerPoint Presentation</vt:lpstr>
      <vt:lpstr>Conferences</vt:lpstr>
      <vt:lpstr>Social Media</vt:lpstr>
      <vt:lpstr>Personal Recovery Supports</vt:lpstr>
      <vt:lpstr>An All-Inclusive Support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Many Pathways to Recovery</dc:title>
  <dc:creator>Paula Heller Garland</dc:creator>
  <cp:lastModifiedBy>Paula Heller Garland</cp:lastModifiedBy>
  <cp:revision>9</cp:revision>
  <dcterms:created xsi:type="dcterms:W3CDTF">2018-10-07T18:10:14Z</dcterms:created>
  <dcterms:modified xsi:type="dcterms:W3CDTF">2018-11-25T05:51:39Z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0x010100963613E42935B84E95711D358A750BB7</vt:lpwstr>
  </property>
</Properties>
</file>