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6.xml" ContentType="application/vnd.openxmlformats-officedocument.presentationml.notesSlide+xml"/>
  <Override PartName="/ppt/notesSlides/notesSlide4.xml" ContentType="application/vnd.openxmlformats-officedocument.presentationml.notes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6"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78" r:id="rId13"/>
    <p:sldId id="273" r:id="rId14"/>
    <p:sldId id="277" r:id="rId15"/>
  </p:sldIdLst>
  <p:sldSz cx="12192000" cy="6858000"/>
  <p:notesSz cx="6858000" cy="9144000"/>
  <p:embeddedFontLst>
    <p:embeddedFont>
      <p:font typeface="Century Gothic" panose="020B0502020202020204" pitchFamily="34" charset="0"/>
      <p:regular r:id="rId17"/>
      <p:bold r:id="rId18"/>
      <p:italic r:id="rId19"/>
      <p:boldItalic r:id="rId20"/>
    </p:embeddedFont>
    <p:embeddedFont>
      <p:font typeface="Open Sans" panose="020B0606030504020204" pitchFamily="34" charset="0"/>
      <p:regular r:id="rId21"/>
      <p:bold r:id="rId22"/>
      <p:italic r:id="rId23"/>
      <p:boldItalic r:id="rId24"/>
    </p:embeddedFont>
    <p:embeddedFont>
      <p:font typeface="Trebuchet MS" panose="020B0603020202020204" pitchFamily="34" charset="0"/>
      <p:regular r:id="rId25"/>
      <p:bold r:id="rId26"/>
      <p:italic r:id="rId27"/>
      <p:boldItalic r:id="rId28"/>
    </p:embeddedFont>
    <p:embeddedFont>
      <p:font typeface="Wingdings 3" panose="05040102010807070707" pitchFamily="18" charset="2"/>
      <p:regular r:id="rId2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9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slide" Target="slides/slide2.xml"/><Relationship Id="rId21" Type="http://schemas.openxmlformats.org/officeDocument/2006/relationships/font" Target="fonts/font5.fntdata"/><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font" Target="fonts/font9.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font" Target="fonts/font1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font" Target="fonts/font12.fntdata"/><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font" Target="fonts/font3.fntdata"/><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font" Target="fonts/font11.fntdata"/><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6" name="Google Shape;30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2" name="Google Shape;31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2" name="Google Shape;31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93822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6" name="Google Shape;356;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0" name="Google Shape;380;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8" name="Google Shape;25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4" name="Google Shape;26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0" name="Google Shape;27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6" name="Google Shape;27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2" name="Google Shape;28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8" name="Google Shape;28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4" name="Google Shape;29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0" name="Google Shape;300;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786820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0665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8889601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0662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5695707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13634694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236833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495025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944584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03549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81138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83198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863495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417222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55418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4333303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18361794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Lst>
  <p:hf sldNum="0" hdr="0" ftr="0" dt="0"/>
  <p:txStyles>
    <p:titleStyle>
      <a:lvl1pPr algn="l" defTabSz="457200" rtl="0" eaLnBrk="1" latinLnBrk="0" hangingPunct="1">
        <a:spcBef>
          <a:spcPct val="0"/>
        </a:spcBef>
        <a:buNone/>
        <a:defRPr sz="36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baseline="0">
          <a:solidFill>
            <a:schemeClr val="tx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baseline="0">
          <a:solidFill>
            <a:schemeClr val="tx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baseline="0">
          <a:solidFill>
            <a:schemeClr val="tx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baseline="0">
          <a:solidFill>
            <a:schemeClr val="tx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baseline="0">
          <a:solidFill>
            <a:schemeClr val="tx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19"/>
          <p:cNvSpPr txBox="1">
            <a:spLocks noGrp="1"/>
          </p:cNvSpPr>
          <p:nvPr>
            <p:ph type="ctrTitle"/>
          </p:nvPr>
        </p:nvSpPr>
        <p:spPr>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2"/>
              </a:buClr>
              <a:buSzPts val="5400"/>
              <a:buFont typeface="Century Gothic"/>
              <a:buNone/>
            </a:pPr>
            <a:r>
              <a:rPr lang="en-US" sz="5400" b="0" i="0" u="none" strike="noStrike" cap="none" dirty="0">
                <a:solidFill>
                  <a:schemeClr val="tx1"/>
                </a:solidFill>
                <a:latin typeface="Century Gothic"/>
                <a:ea typeface="Century Gothic"/>
                <a:cs typeface="Century Gothic"/>
                <a:sym typeface="Century Gothic"/>
              </a:rPr>
              <a:t>Diverse Populations in Recovery</a:t>
            </a:r>
            <a:endParaRPr dirty="0">
              <a:solidFill>
                <a:schemeClr val="tx1"/>
              </a:solidFill>
            </a:endParaRPr>
          </a:p>
        </p:txBody>
      </p:sp>
      <p:sp>
        <p:nvSpPr>
          <p:cNvPr id="255" name="Google Shape;255;p19"/>
          <p:cNvSpPr txBox="1">
            <a:spLocks noGrp="1"/>
          </p:cNvSpPr>
          <p:nvPr>
            <p:ph type="subTitle" idx="1"/>
          </p:nvPr>
        </p:nvSpPr>
        <p:spPr>
          <a:xfrm>
            <a:off x="1491025" y="4034791"/>
            <a:ext cx="7766936" cy="10968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accent1"/>
              </a:buClr>
              <a:buSzPts val="1440"/>
              <a:buFont typeface="Noto Sans Symbols"/>
              <a:buNone/>
            </a:pPr>
            <a:endParaRPr lang="en-US" sz="1050" dirty="0">
              <a:solidFill>
                <a:schemeClr val="accent1"/>
              </a:solidFill>
              <a:latin typeface="Century Gothic"/>
              <a:sym typeface="Century Gothic"/>
            </a:endParaRPr>
          </a:p>
          <a:p>
            <a:pPr marL="0" marR="0" lvl="0" indent="0" algn="l" rtl="0">
              <a:spcBef>
                <a:spcPts val="0"/>
              </a:spcBef>
              <a:spcAft>
                <a:spcPts val="0"/>
              </a:spcAft>
              <a:buClr>
                <a:schemeClr val="accent1"/>
              </a:buClr>
              <a:buSzPts val="1440"/>
              <a:buFont typeface="Noto Sans Symbols"/>
              <a:buNone/>
            </a:pPr>
            <a:r>
              <a:rPr lang="en-US" sz="1050" dirty="0">
                <a:solidFill>
                  <a:schemeClr val="accent1"/>
                </a:solidFill>
                <a:latin typeface="Century Gothic"/>
                <a:sym typeface="Century Gothic"/>
              </a:rPr>
              <a:t>Developed by Paula Heller Garland</a:t>
            </a:r>
          </a:p>
          <a:p>
            <a:pPr marL="0" marR="0" lvl="0" indent="0" algn="l" rtl="0">
              <a:spcBef>
                <a:spcPts val="0"/>
              </a:spcBef>
              <a:spcAft>
                <a:spcPts val="0"/>
              </a:spcAft>
              <a:buClr>
                <a:schemeClr val="accent1"/>
              </a:buClr>
              <a:buSzPts val="1440"/>
              <a:buFont typeface="Noto Sans Symbols"/>
              <a:buNone/>
            </a:pPr>
            <a:r>
              <a:rPr lang="en-US" sz="1050" dirty="0">
                <a:solidFill>
                  <a:schemeClr val="accent1"/>
                </a:solidFill>
                <a:latin typeface="Century Gothic"/>
                <a:sym typeface="Century Gothic"/>
              </a:rPr>
              <a:t>for The University of North Texas</a:t>
            </a:r>
          </a:p>
          <a:p>
            <a:pPr marL="0" marR="0" lvl="0" indent="0" algn="l" rtl="0">
              <a:spcBef>
                <a:spcPts val="0"/>
              </a:spcBef>
              <a:spcAft>
                <a:spcPts val="0"/>
              </a:spcAft>
              <a:buClr>
                <a:schemeClr val="accent1"/>
              </a:buClr>
              <a:buSzPts val="1440"/>
              <a:buFont typeface="Noto Sans Symbols"/>
              <a:buNone/>
            </a:pPr>
            <a:r>
              <a:rPr lang="en-US" sz="1050" dirty="0">
                <a:solidFill>
                  <a:schemeClr val="accent1"/>
                </a:solidFill>
                <a:latin typeface="Century Gothic"/>
                <a:sym typeface="Century Gothic"/>
              </a:rPr>
              <a:t>© 2018</a:t>
            </a:r>
            <a:endParaRPr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28"/>
          <p:cNvSpPr txBox="1">
            <a:spLocks noGrp="1"/>
          </p:cNvSpPr>
          <p:nvPr>
            <p:ph type="title"/>
          </p:nvPr>
        </p:nvSpPr>
        <p:spPr>
          <a:xfrm>
            <a:off x="629207" y="-224589"/>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Barriers to Recovery</a:t>
            </a:r>
            <a:endParaRPr b="1" dirty="0"/>
          </a:p>
        </p:txBody>
      </p:sp>
      <p:sp>
        <p:nvSpPr>
          <p:cNvPr id="309" name="Google Shape;309;p28"/>
          <p:cNvSpPr txBox="1">
            <a:spLocks noGrp="1"/>
          </p:cNvSpPr>
          <p:nvPr>
            <p:ph idx="1"/>
          </p:nvPr>
        </p:nvSpPr>
        <p:spPr>
          <a:xfrm>
            <a:off x="514905" y="1096211"/>
            <a:ext cx="8596668" cy="5579797"/>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Untreated addictions and mental illnesses present serious barriers to employment and permanent housing, perpetuating an ever-worsening cycle of poor physical health, hospitalization, social dysfunction, incarceration, poverty, and homelessness. These are tragic outcomes for homeless persons and their families; burdens on healthcare, social service, and corrections systems; and costs to taxpayers.</a:t>
            </a:r>
            <a:endParaRPr dirty="0"/>
          </a:p>
          <a:p>
            <a:pPr marR="0" lvl="0" algn="l" rtl="0">
              <a:spcBef>
                <a:spcPts val="100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Homelessness presents serious barriers to treatment for behavioral health conditions. People experiencing homelessness are impoverished, uninsured or underinsured, and often alone. Lack of documentation, lack of transportation, and difficulty adhering to treatment regimens prevent many homeless individuals from succeeding in mainstream behavioral health care, including in the public behavioral health care safety net systems established for persons without insurance. Due to monetary constraints and limited understanding of homelessness, many mainstream behavioral health service providers are unable to offer the full range of care necessary to address the complex needs of people experiencing homelessness. People experiencing homelessness present complex challenges for which most mainstream providers are ill equipped or untrained.</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29"/>
          <p:cNvSpPr txBox="1">
            <a:spLocks noGrp="1"/>
          </p:cNvSpPr>
          <p:nvPr>
            <p:ph type="title"/>
          </p:nvPr>
        </p:nvSpPr>
        <p:spPr>
          <a:xfrm>
            <a:off x="550416" y="0"/>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Recovery Initiatives </a:t>
            </a:r>
            <a:endParaRPr b="1" dirty="0"/>
          </a:p>
        </p:txBody>
      </p:sp>
      <p:sp>
        <p:nvSpPr>
          <p:cNvPr id="315" name="Google Shape;315;p29"/>
          <p:cNvSpPr txBox="1">
            <a:spLocks noGrp="1"/>
          </p:cNvSpPr>
          <p:nvPr>
            <p:ph idx="1"/>
          </p:nvPr>
        </p:nvSpPr>
        <p:spPr>
          <a:xfrm>
            <a:off x="550416" y="1320801"/>
            <a:ext cx="8946510" cy="5372962"/>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224"/>
              <a:buFont typeface="Arial" panose="020B0604020202020204" pitchFamily="34" charset="0"/>
              <a:buChar char="•"/>
            </a:pPr>
            <a:r>
              <a:rPr lang="en-US" sz="2000" b="0" i="0" u="none" strike="noStrike" cap="none" dirty="0">
                <a:latin typeface="Century Gothic"/>
                <a:ea typeface="Century Gothic"/>
                <a:cs typeface="Century Gothic"/>
                <a:sym typeface="Century Gothic"/>
              </a:rPr>
              <a:t>Housing-first models: Instead of focusing on addiction and recovery first, these models emphasize finding safe, affordable housing for addicts. Once someone has a roof over their head and running water, then the intervention encourages them to receive treatment. The idea behind this model is that it’s hard to remain sober on the street, but easier when basic life needs are met.</a:t>
            </a:r>
          </a:p>
          <a:p>
            <a:pPr marR="0" lvl="0" algn="l" rtl="0">
              <a:spcBef>
                <a:spcPts val="0"/>
              </a:spcBef>
              <a:spcAft>
                <a:spcPts val="0"/>
              </a:spcAft>
              <a:buClr>
                <a:schemeClr val="accent1"/>
              </a:buClr>
              <a:buSzPts val="1224"/>
              <a:buFont typeface="Arial" panose="020B0604020202020204" pitchFamily="34" charset="0"/>
              <a:buChar char="•"/>
            </a:pPr>
            <a:endParaRPr sz="2000" dirty="0"/>
          </a:p>
          <a:p>
            <a:pPr marR="0" lvl="0" algn="l" rtl="0">
              <a:spcBef>
                <a:spcPts val="1000"/>
              </a:spcBef>
              <a:spcAft>
                <a:spcPts val="0"/>
              </a:spcAft>
              <a:buClr>
                <a:schemeClr val="accent1"/>
              </a:buClr>
              <a:buSzPts val="1224"/>
              <a:buFont typeface="Arial" panose="020B0604020202020204" pitchFamily="34" charset="0"/>
              <a:buChar char="•"/>
            </a:pPr>
            <a:r>
              <a:rPr lang="en-US" sz="2000" b="0" i="0" u="none" strike="noStrike" cap="none" dirty="0">
                <a:latin typeface="Century Gothic"/>
                <a:ea typeface="Century Gothic"/>
                <a:cs typeface="Century Gothic"/>
                <a:sym typeface="Century Gothic"/>
              </a:rPr>
              <a:t>Self-help models: Homeless shelters often have information on local 12-step meetings, so that anyone at the shelter interested in getting help for drug or alcohol abuse can find a meeting location within walking distance. Often, recovered alcoholics and drug addicts will conduct visits at homeless shelters, hoping to show active addicts that there is hope for sobriety and recovery. This personalized approach has worked since Alcoholics Anonymous was founded and continues to work to this day.</a:t>
            </a:r>
            <a:endParaRPr sz="2000" dirty="0"/>
          </a:p>
          <a:p>
            <a:pPr marL="0" marR="0" lvl="0" indent="0" algn="l" rtl="0">
              <a:lnSpc>
                <a:spcPct val="80000"/>
              </a:lnSpc>
              <a:spcBef>
                <a:spcPts val="1000"/>
              </a:spcBef>
              <a:spcAft>
                <a:spcPts val="0"/>
              </a:spcAft>
              <a:buClr>
                <a:schemeClr val="accent1"/>
              </a:buClr>
              <a:buSzPts val="1224"/>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29"/>
          <p:cNvSpPr txBox="1">
            <a:spLocks noGrp="1"/>
          </p:cNvSpPr>
          <p:nvPr>
            <p:ph type="title"/>
          </p:nvPr>
        </p:nvSpPr>
        <p:spPr>
          <a:xfrm>
            <a:off x="550416" y="0"/>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Recovery Initiatives </a:t>
            </a:r>
            <a:endParaRPr b="1" dirty="0"/>
          </a:p>
        </p:txBody>
      </p:sp>
      <p:sp>
        <p:nvSpPr>
          <p:cNvPr id="315" name="Google Shape;315;p29"/>
          <p:cNvSpPr txBox="1">
            <a:spLocks noGrp="1"/>
          </p:cNvSpPr>
          <p:nvPr>
            <p:ph idx="1"/>
          </p:nvPr>
        </p:nvSpPr>
        <p:spPr>
          <a:xfrm>
            <a:off x="550416" y="1320801"/>
            <a:ext cx="8946510" cy="5372962"/>
          </a:xfrm>
          <a:prstGeom prst="rect">
            <a:avLst/>
          </a:prstGeom>
          <a:noFill/>
          <a:ln>
            <a:noFill/>
          </a:ln>
        </p:spPr>
        <p:txBody>
          <a:bodyPr spcFirstLastPara="1" wrap="square" lIns="91425" tIns="45700" rIns="91425" bIns="45700" anchor="t" anchorCtr="0">
            <a:noAutofit/>
          </a:bodyPr>
          <a:lstStyle/>
          <a:p>
            <a:pPr lvl="0">
              <a:buSzPts val="1224"/>
              <a:buFont typeface="Arial" panose="020B0604020202020204" pitchFamily="34" charset="0"/>
              <a:buChar char="•"/>
            </a:pPr>
            <a:r>
              <a:rPr lang="en-US" dirty="0">
                <a:latin typeface="Century Gothic"/>
                <a:ea typeface="Century Gothic"/>
                <a:cs typeface="Century Gothic"/>
                <a:sym typeface="Century Gothic"/>
              </a:rPr>
              <a:t>Cities offering drug-free, low-income group housing units: These housing units are strictly drug and alcohol free, and offered to people leaving the system after receiving treatment. Although they’re few in number, this approach helps homeless recovering addicts find a home until they’re back on their feet again. By living with like-minded individuals also committed to recovery, recovering addicts have a greater chance of staying sober.</a:t>
            </a:r>
            <a:endParaRPr lang="en-US" dirty="0"/>
          </a:p>
          <a:p>
            <a:pPr lvl="0">
              <a:buSzPts val="1224"/>
              <a:buFont typeface="Arial" panose="020B0604020202020204" pitchFamily="34" charset="0"/>
              <a:buChar char="•"/>
            </a:pPr>
            <a:r>
              <a:rPr lang="en-US" dirty="0">
                <a:latin typeface="Century Gothic"/>
                <a:ea typeface="Century Gothic"/>
                <a:cs typeface="Century Gothic"/>
                <a:sym typeface="Century Gothic"/>
              </a:rPr>
              <a:t>Harm reduction programs: These controversial programs seek to reduce the harm created by addiction and homelessness rather than getting at the root cause of the problem. The belief undergirding this system is that many homeless addicts aren’t ready to go into treatment, but until they do, steps can still be taken to reduce the harm done by their situation. Programs using a harm-reduction model hope to reach homeless addicts where they’re at rather at in their journey. An example of a harm-reduction program may be a clean needle program that swaps dirty needles for sterile ones to reduce the risk of hepatitis and HIV/AIDS.</a:t>
            </a:r>
            <a:endParaRPr lang="en-US" dirty="0"/>
          </a:p>
          <a:p>
            <a:pPr lvl="0">
              <a:buSzPts val="1224"/>
              <a:buFont typeface="Arial" panose="020B0604020202020204" pitchFamily="34" charset="0"/>
              <a:buChar char="•"/>
            </a:pPr>
            <a:r>
              <a:rPr lang="en-US" dirty="0">
                <a:latin typeface="Century Gothic"/>
                <a:ea typeface="Century Gothic"/>
                <a:cs typeface="Century Gothic"/>
                <a:sym typeface="Century Gothic"/>
              </a:rPr>
              <a:t>Homelessness/MH/SUDS as continuum of care rather than an end point.</a:t>
            </a:r>
            <a:endParaRPr dirty="0"/>
          </a:p>
        </p:txBody>
      </p:sp>
    </p:spTree>
    <p:extLst>
      <p:ext uri="{BB962C8B-B14F-4D97-AF65-F5344CB8AC3E}">
        <p14:creationId xmlns:p14="http://schemas.microsoft.com/office/powerpoint/2010/main" val="2681806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3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Factors that Influence Recovery</a:t>
            </a:r>
            <a:endParaRPr b="1" dirty="0"/>
          </a:p>
        </p:txBody>
      </p:sp>
      <p:sp>
        <p:nvSpPr>
          <p:cNvPr id="359" name="Google Shape;359;p36"/>
          <p:cNvSpPr txBox="1">
            <a:spLocks noGrp="1"/>
          </p:cNvSpPr>
          <p:nvPr>
            <p:ph idx="1"/>
          </p:nvPr>
        </p:nvSpPr>
        <p:spPr>
          <a:xfrm>
            <a:off x="479395" y="1930400"/>
            <a:ext cx="8055006" cy="4656831"/>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Safe treatment environments</a:t>
            </a:r>
            <a:endParaRPr dirty="0"/>
          </a:p>
          <a:p>
            <a:pPr marR="0" lvl="0" algn="l" rtl="0">
              <a:spcBef>
                <a:spcPts val="100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Personal bias/lack of acceptance</a:t>
            </a:r>
            <a:endParaRPr dirty="0"/>
          </a:p>
          <a:p>
            <a:pPr marR="0" lvl="0" algn="l" rtl="0">
              <a:spcBef>
                <a:spcPts val="100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Lack of knowledge concerning relationship dynamics within family structures and collateral contact:</a:t>
            </a:r>
            <a:endParaRPr dirty="0"/>
          </a:p>
          <a:p>
            <a:pPr marR="0" lvl="1" algn="l" rtl="0">
              <a:spcBef>
                <a:spcPts val="1000"/>
              </a:spcBef>
              <a:spcAft>
                <a:spcPts val="0"/>
              </a:spcAft>
              <a:buClr>
                <a:schemeClr val="accent1"/>
              </a:buClr>
              <a:buSzPts val="1280"/>
              <a:buFont typeface="Arial" panose="020B0604020202020204" pitchFamily="34" charset="0"/>
              <a:buChar char="•"/>
            </a:pPr>
            <a:r>
              <a:rPr lang="en-US" sz="1800" b="0" i="0" u="none" strike="noStrike" cap="none" dirty="0">
                <a:latin typeface="Century Gothic"/>
                <a:ea typeface="Century Gothic"/>
                <a:cs typeface="Century Gothic"/>
                <a:sym typeface="Century Gothic"/>
              </a:rPr>
              <a:t>Family of choice/origin/parenting issues</a:t>
            </a:r>
            <a:endParaRPr sz="1800" dirty="0"/>
          </a:p>
          <a:p>
            <a:pPr marR="0" lvl="1" algn="l" rtl="0">
              <a:spcBef>
                <a:spcPts val="1000"/>
              </a:spcBef>
              <a:spcAft>
                <a:spcPts val="0"/>
              </a:spcAft>
              <a:buClr>
                <a:schemeClr val="accent1"/>
              </a:buClr>
              <a:buSzPts val="1280"/>
              <a:buFont typeface="Arial" panose="020B0604020202020204" pitchFamily="34" charset="0"/>
              <a:buChar char="•"/>
            </a:pPr>
            <a:r>
              <a:rPr lang="en-US" sz="1800" b="0" i="0" u="none" strike="noStrike" cap="none" dirty="0">
                <a:latin typeface="Century Gothic"/>
                <a:ea typeface="Century Gothic"/>
                <a:cs typeface="Century Gothic"/>
                <a:sym typeface="Century Gothic"/>
              </a:rPr>
              <a:t>Relationship diversity</a:t>
            </a:r>
            <a:endParaRPr sz="1800" dirty="0"/>
          </a:p>
          <a:p>
            <a:pPr marR="0" lvl="0" algn="l" rtl="0">
              <a:spcBef>
                <a:spcPts val="100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Inclusive of LGBTQ programming/curriculum/staff</a:t>
            </a:r>
            <a:endParaRPr dirty="0"/>
          </a:p>
          <a:p>
            <a:pPr marR="0" lvl="0" algn="l" rtl="0">
              <a:spcBef>
                <a:spcPts val="100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Stigma and rejection of transgender individuals</a:t>
            </a:r>
            <a:endParaRPr dirty="0"/>
          </a:p>
          <a:p>
            <a:pPr marR="0" lvl="0" algn="l" rtl="0">
              <a:spcBef>
                <a:spcPts val="100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Lack of appropriate resources for continuum of care</a:t>
            </a:r>
            <a:endParaRPr dirty="0"/>
          </a:p>
          <a:p>
            <a:pPr marR="0" lvl="0" algn="l" rtl="0">
              <a:spcBef>
                <a:spcPts val="100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History of trauma</a:t>
            </a:r>
            <a:endParaRPr dirty="0"/>
          </a:p>
          <a:p>
            <a:pPr marR="0" lvl="0" algn="l" rtl="0">
              <a:spcBef>
                <a:spcPts val="1000"/>
              </a:spcBef>
              <a:spcAft>
                <a:spcPts val="0"/>
              </a:spcAft>
              <a:buClr>
                <a:schemeClr val="accent1"/>
              </a:buClr>
              <a:buSzPts val="1440"/>
              <a:buFont typeface="Arial" panose="020B0604020202020204" pitchFamily="34" charset="0"/>
              <a:buChar char="•"/>
            </a:pPr>
            <a:r>
              <a:rPr lang="en-US" b="0" i="0" u="none" strike="noStrike" cap="none" dirty="0">
                <a:latin typeface="Century Gothic"/>
                <a:ea typeface="Century Gothic"/>
                <a:cs typeface="Century Gothic"/>
                <a:sym typeface="Century Gothic"/>
              </a:rPr>
              <a:t>Spiritual/Religious beliefs</a:t>
            </a:r>
            <a:endParaRPr b="0" i="0" u="none" strike="noStrike" cap="none" dirty="0">
              <a:latin typeface="Century Gothic"/>
              <a:ea typeface="Century Gothic"/>
              <a:cs typeface="Century Gothic"/>
              <a:sym typeface="Century Gothic"/>
            </a:endParaRPr>
          </a:p>
          <a:p>
            <a:pPr marL="342900" marR="0" lvl="0" indent="-251459" algn="l" rtl="0">
              <a:lnSpc>
                <a:spcPct val="90000"/>
              </a:lnSpc>
              <a:spcBef>
                <a:spcPts val="1000"/>
              </a:spcBef>
              <a:spcAft>
                <a:spcPts val="0"/>
              </a:spcAft>
              <a:buClr>
                <a:schemeClr val="accent1"/>
              </a:buClr>
              <a:buSzPts val="1440"/>
              <a:buFont typeface="Noto Sans Symbols"/>
              <a:buNone/>
            </a:pPr>
            <a:endParaRPr sz="1800" b="0" i="0" u="none" strike="noStrike" cap="none" dirty="0">
              <a:solidFill>
                <a:srgbClr val="3F3F3F"/>
              </a:solidFill>
              <a:latin typeface="Century Gothic"/>
              <a:ea typeface="Century Gothic"/>
              <a:cs typeface="Century Gothic"/>
              <a:sym typeface="Century Gothic"/>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Google Shape;382;p4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Approach to Treatment</a:t>
            </a:r>
            <a:endParaRPr b="1" dirty="0"/>
          </a:p>
        </p:txBody>
      </p:sp>
      <p:sp>
        <p:nvSpPr>
          <p:cNvPr id="383" name="Google Shape;383;p40"/>
          <p:cNvSpPr txBox="1">
            <a:spLocks noGrp="1"/>
          </p:cNvSpPr>
          <p:nvPr>
            <p:ph idx="1"/>
          </p:nvPr>
        </p:nvSpPr>
        <p:spPr>
          <a:xfrm>
            <a:off x="497150" y="1930400"/>
            <a:ext cx="8776852" cy="4745608"/>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920"/>
              <a:buFont typeface="Arial" panose="020B0604020202020204" pitchFamily="34" charset="0"/>
              <a:buChar char="•"/>
            </a:pPr>
            <a:r>
              <a:rPr lang="en-US" sz="2000" b="0" i="0" u="none" strike="noStrike" cap="none" dirty="0">
                <a:latin typeface="Century Gothic"/>
                <a:ea typeface="Century Gothic"/>
                <a:cs typeface="Century Gothic"/>
                <a:sym typeface="Century Gothic"/>
              </a:rPr>
              <a:t>Programs that have age specific population</a:t>
            </a:r>
            <a:endParaRPr sz="2000" dirty="0"/>
          </a:p>
          <a:p>
            <a:pPr marR="0" lvl="0" algn="l" rtl="0">
              <a:spcBef>
                <a:spcPts val="1000"/>
              </a:spcBef>
              <a:spcAft>
                <a:spcPts val="0"/>
              </a:spcAft>
              <a:buClr>
                <a:schemeClr val="accent1"/>
              </a:buClr>
              <a:buSzPts val="1920"/>
              <a:buFont typeface="Arial" panose="020B0604020202020204" pitchFamily="34" charset="0"/>
              <a:buChar char="•"/>
            </a:pPr>
            <a:r>
              <a:rPr lang="en-US" sz="2000" b="0" i="0" u="none" strike="noStrike" cap="none" dirty="0">
                <a:latin typeface="Century Gothic"/>
                <a:ea typeface="Century Gothic"/>
                <a:cs typeface="Century Gothic"/>
                <a:sym typeface="Century Gothic"/>
              </a:rPr>
              <a:t>Support for autonomy</a:t>
            </a:r>
            <a:endParaRPr sz="2000" dirty="0"/>
          </a:p>
          <a:p>
            <a:pPr marR="0" lvl="0" algn="l" rtl="0">
              <a:spcBef>
                <a:spcPts val="1000"/>
              </a:spcBef>
              <a:spcAft>
                <a:spcPts val="0"/>
              </a:spcAft>
              <a:buClr>
                <a:schemeClr val="accent1"/>
              </a:buClr>
              <a:buSzPts val="1920"/>
              <a:buFont typeface="Arial" panose="020B0604020202020204" pitchFamily="34" charset="0"/>
              <a:buChar char="•"/>
            </a:pPr>
            <a:r>
              <a:rPr lang="en-US" sz="2000" b="0" i="0" u="none" strike="noStrike" cap="none" dirty="0">
                <a:latin typeface="Century Gothic"/>
                <a:ea typeface="Century Gothic"/>
                <a:cs typeface="Century Gothic"/>
                <a:sym typeface="Century Gothic"/>
              </a:rPr>
              <a:t>Medical provider support with interventions</a:t>
            </a:r>
            <a:endParaRPr sz="2000" dirty="0"/>
          </a:p>
          <a:p>
            <a:pPr marR="0" lvl="0" algn="l" rtl="0">
              <a:spcBef>
                <a:spcPts val="1000"/>
              </a:spcBef>
              <a:spcAft>
                <a:spcPts val="0"/>
              </a:spcAft>
              <a:buClr>
                <a:schemeClr val="accent1"/>
              </a:buClr>
              <a:buSzPts val="1920"/>
              <a:buFont typeface="Arial" panose="020B0604020202020204" pitchFamily="34" charset="0"/>
              <a:buChar char="•"/>
            </a:pPr>
            <a:r>
              <a:rPr lang="en-US" sz="2000" b="0" i="0" u="none" strike="noStrike" cap="none" dirty="0">
                <a:latin typeface="Century Gothic"/>
                <a:ea typeface="Century Gothic"/>
                <a:cs typeface="Century Gothic"/>
                <a:sym typeface="Century Gothic"/>
              </a:rPr>
              <a:t>Curriculums that includes addressing concerns related to older adults</a:t>
            </a:r>
            <a:endParaRPr sz="2000" dirty="0"/>
          </a:p>
          <a:p>
            <a:pPr marR="0" lvl="0" algn="l" rtl="0">
              <a:spcBef>
                <a:spcPts val="1000"/>
              </a:spcBef>
              <a:spcAft>
                <a:spcPts val="0"/>
              </a:spcAft>
              <a:buClr>
                <a:schemeClr val="accent1"/>
              </a:buClr>
              <a:buSzPts val="1920"/>
              <a:buFont typeface="Arial" panose="020B0604020202020204" pitchFamily="34" charset="0"/>
              <a:buChar char="•"/>
            </a:pPr>
            <a:r>
              <a:rPr lang="en-US" sz="2000" b="0" i="0" u="none" strike="noStrike" cap="none" dirty="0">
                <a:latin typeface="Century Gothic"/>
                <a:ea typeface="Century Gothic"/>
                <a:cs typeface="Century Gothic"/>
                <a:sym typeface="Century Gothic"/>
              </a:rPr>
              <a:t>Support and treatment for co occurring MH and physical health issues</a:t>
            </a:r>
            <a:endParaRPr sz="2000" dirty="0"/>
          </a:p>
          <a:p>
            <a:pPr marR="0" lvl="0" algn="l" rtl="0">
              <a:spcBef>
                <a:spcPts val="1000"/>
              </a:spcBef>
              <a:spcAft>
                <a:spcPts val="0"/>
              </a:spcAft>
              <a:buClr>
                <a:schemeClr val="accent1"/>
              </a:buClr>
              <a:buSzPts val="1920"/>
              <a:buFont typeface="Arial" panose="020B0604020202020204" pitchFamily="34" charset="0"/>
              <a:buChar char="•"/>
            </a:pPr>
            <a:r>
              <a:rPr lang="en-US" sz="2000" b="0" i="0" u="none" strike="noStrike" cap="none" dirty="0">
                <a:latin typeface="Century Gothic"/>
                <a:ea typeface="Century Gothic"/>
                <a:cs typeface="Century Gothic"/>
                <a:sym typeface="Century Gothic"/>
              </a:rPr>
              <a:t>Appropriate peer support communities/resources for ongoing recovery</a:t>
            </a:r>
            <a:endParaRPr sz="2000" dirty="0"/>
          </a:p>
          <a:p>
            <a:pPr marR="0" lvl="0" algn="l" rtl="0">
              <a:spcBef>
                <a:spcPts val="1000"/>
              </a:spcBef>
              <a:spcAft>
                <a:spcPts val="0"/>
              </a:spcAft>
              <a:buClr>
                <a:schemeClr val="accent1"/>
              </a:buClr>
              <a:buSzPts val="1920"/>
              <a:buFont typeface="Arial" panose="020B0604020202020204" pitchFamily="34" charset="0"/>
              <a:buChar char="•"/>
            </a:pPr>
            <a:r>
              <a:rPr lang="en-US" sz="2000" b="0" i="0" u="none" strike="noStrike" cap="none" dirty="0">
                <a:latin typeface="Century Gothic"/>
                <a:ea typeface="Century Gothic"/>
                <a:cs typeface="Century Gothic"/>
                <a:sym typeface="Century Gothic"/>
              </a:rPr>
              <a:t>Safe and supportive living environments</a:t>
            </a:r>
            <a:endParaRPr sz="2000" dirty="0"/>
          </a:p>
          <a:p>
            <a:pPr marR="0" lvl="0" algn="l" rtl="0">
              <a:spcBef>
                <a:spcPts val="1000"/>
              </a:spcBef>
              <a:spcAft>
                <a:spcPts val="0"/>
              </a:spcAft>
              <a:buClr>
                <a:schemeClr val="accent1"/>
              </a:buClr>
              <a:buSzPts val="1920"/>
              <a:buFont typeface="Arial" panose="020B0604020202020204" pitchFamily="34" charset="0"/>
              <a:buChar char="•"/>
            </a:pPr>
            <a:r>
              <a:rPr lang="en-US" sz="2000" b="0" i="0" u="none" strike="noStrike" cap="none" dirty="0">
                <a:latin typeface="Century Gothic"/>
                <a:ea typeface="Century Gothic"/>
                <a:cs typeface="Century Gothic"/>
                <a:sym typeface="Century Gothic"/>
              </a:rPr>
              <a:t>Ongoing family/care provider support</a:t>
            </a:r>
            <a:endParaRPr sz="2000" dirty="0"/>
          </a:p>
          <a:p>
            <a:pPr marL="0" marR="0" lvl="0" indent="0" algn="l" rtl="0">
              <a:spcBef>
                <a:spcPts val="1000"/>
              </a:spcBef>
              <a:spcAft>
                <a:spcPts val="0"/>
              </a:spcAft>
              <a:buClr>
                <a:schemeClr val="accent1"/>
              </a:buClr>
              <a:buSzPts val="1440"/>
              <a:buFont typeface="Noto Sans Symbols"/>
              <a:buNone/>
            </a:pPr>
            <a:endParaRPr sz="1800" b="0" i="0" u="none" strike="noStrike" cap="none" dirty="0">
              <a:solidFill>
                <a:srgbClr val="3F3F3F"/>
              </a:solidFill>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2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Learning Objectives</a:t>
            </a:r>
            <a:endParaRPr b="1" dirty="0"/>
          </a:p>
        </p:txBody>
      </p:sp>
      <p:sp>
        <p:nvSpPr>
          <p:cNvPr id="261" name="Google Shape;261;p20"/>
          <p:cNvSpPr txBox="1">
            <a:spLocks noGrp="1"/>
          </p:cNvSpPr>
          <p:nvPr>
            <p:ph idx="1"/>
          </p:nvPr>
        </p:nvSpPr>
        <p:spPr>
          <a:xfrm>
            <a:off x="514906" y="1930401"/>
            <a:ext cx="9046189" cy="4089400"/>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920"/>
              <a:buFont typeface="Arial" panose="020B0604020202020204" pitchFamily="34" charset="0"/>
              <a:buChar char="•"/>
            </a:pPr>
            <a:r>
              <a:rPr lang="en-US" sz="2400" b="0" i="0" u="none" strike="noStrike" cap="none" dirty="0">
                <a:solidFill>
                  <a:srgbClr val="3F3F3F"/>
                </a:solidFill>
                <a:latin typeface="Century Gothic"/>
                <a:ea typeface="Century Gothic"/>
                <a:cs typeface="Century Gothic"/>
                <a:sym typeface="Century Gothic"/>
              </a:rPr>
              <a:t>Discuss elements of re-entry facing people in the criminal justice system.</a:t>
            </a:r>
            <a:endParaRPr dirty="0"/>
          </a:p>
          <a:p>
            <a:pPr marR="0" lvl="0" algn="l" rtl="0">
              <a:spcBef>
                <a:spcPts val="1000"/>
              </a:spcBef>
              <a:spcAft>
                <a:spcPts val="0"/>
              </a:spcAft>
              <a:buClr>
                <a:schemeClr val="accent1"/>
              </a:buClr>
              <a:buSzPts val="1920"/>
              <a:buFont typeface="Arial" panose="020B0604020202020204" pitchFamily="34" charset="0"/>
              <a:buChar char="•"/>
            </a:pPr>
            <a:r>
              <a:rPr lang="en-US" sz="2400" b="0" i="0" u="none" strike="noStrike" cap="none" dirty="0">
                <a:solidFill>
                  <a:srgbClr val="3F3F3F"/>
                </a:solidFill>
                <a:latin typeface="Century Gothic"/>
                <a:ea typeface="Century Gothic"/>
                <a:cs typeface="Century Gothic"/>
                <a:sym typeface="Century Gothic"/>
              </a:rPr>
              <a:t>Describe the impact of homelessness on the sustainability of recovery.</a:t>
            </a:r>
            <a:endParaRPr dirty="0"/>
          </a:p>
          <a:p>
            <a:pPr marR="0" lvl="0" algn="l" rtl="0">
              <a:spcBef>
                <a:spcPts val="1000"/>
              </a:spcBef>
              <a:spcAft>
                <a:spcPts val="0"/>
              </a:spcAft>
              <a:buClr>
                <a:schemeClr val="accent1"/>
              </a:buClr>
              <a:buSzPts val="1920"/>
              <a:buFont typeface="Arial" panose="020B0604020202020204" pitchFamily="34" charset="0"/>
              <a:buChar char="•"/>
            </a:pPr>
            <a:r>
              <a:rPr lang="en-US" sz="2400" b="0" i="0" u="none" strike="noStrike" cap="none" dirty="0">
                <a:solidFill>
                  <a:srgbClr val="3F3F3F"/>
                </a:solidFill>
                <a:latin typeface="Century Gothic"/>
                <a:ea typeface="Century Gothic"/>
                <a:cs typeface="Century Gothic"/>
                <a:sym typeface="Century Gothic"/>
              </a:rPr>
              <a:t>Identify several influences on recovery for people in the LGBTQ+ community.</a:t>
            </a:r>
            <a:endParaRPr dirty="0"/>
          </a:p>
          <a:p>
            <a:pPr marR="0" lvl="0" algn="l" rtl="0">
              <a:spcBef>
                <a:spcPts val="1000"/>
              </a:spcBef>
              <a:spcAft>
                <a:spcPts val="0"/>
              </a:spcAft>
              <a:buClr>
                <a:schemeClr val="accent1"/>
              </a:buClr>
              <a:buSzPts val="1920"/>
              <a:buFont typeface="Arial" panose="020B0604020202020204" pitchFamily="34" charset="0"/>
              <a:buChar char="•"/>
            </a:pPr>
            <a:r>
              <a:rPr lang="en-US" sz="2400" b="0" i="0" u="none" strike="noStrike" cap="none" dirty="0">
                <a:solidFill>
                  <a:srgbClr val="3F3F3F"/>
                </a:solidFill>
                <a:latin typeface="Century Gothic"/>
                <a:ea typeface="Century Gothic"/>
                <a:cs typeface="Century Gothic"/>
                <a:sym typeface="Century Gothic"/>
              </a:rPr>
              <a:t>Identify typical symptoms reported by older adults with Substance Use Disorder.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21"/>
          <p:cNvSpPr txBox="1">
            <a:spLocks noGrp="1"/>
          </p:cNvSpPr>
          <p:nvPr>
            <p:ph type="title"/>
          </p:nvPr>
        </p:nvSpPr>
        <p:spPr>
          <a:xfrm>
            <a:off x="587243" y="112295"/>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200"/>
              <a:buFont typeface="Century Gothic"/>
              <a:buNone/>
            </a:pPr>
            <a:r>
              <a:rPr lang="en-US" sz="3200" b="1" i="0" u="none" strike="noStrike" cap="none" dirty="0">
                <a:latin typeface="Century Gothic"/>
                <a:ea typeface="Century Gothic"/>
                <a:cs typeface="Century Gothic"/>
                <a:sym typeface="Century Gothic"/>
              </a:rPr>
              <a:t>Recovery and the Criminal Justice System</a:t>
            </a:r>
            <a:endParaRPr b="1" dirty="0"/>
          </a:p>
        </p:txBody>
      </p:sp>
      <p:sp>
        <p:nvSpPr>
          <p:cNvPr id="267" name="Google Shape;267;p21"/>
          <p:cNvSpPr txBox="1">
            <a:spLocks noGrp="1"/>
          </p:cNvSpPr>
          <p:nvPr>
            <p:ph idx="1"/>
          </p:nvPr>
        </p:nvSpPr>
        <p:spPr>
          <a:xfrm>
            <a:off x="497151" y="1433095"/>
            <a:ext cx="8776852" cy="5144168"/>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There are many types of arrest and points along they way where counselors can work with this designated population.</a:t>
            </a:r>
            <a:endParaRPr sz="1600" dirty="0"/>
          </a:p>
          <a:p>
            <a:pPr marR="0" lvl="0" algn="l" rtl="0">
              <a:spcBef>
                <a:spcPts val="100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Screening and assessment equated with eligibility and suitability </a:t>
            </a:r>
            <a:endParaRPr sz="1600" dirty="0"/>
          </a:p>
          <a:p>
            <a:pPr marR="0" lvl="0" algn="l" rtl="0">
              <a:spcBef>
                <a:spcPts val="100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Eligibility is determined in pretrial and jail settings by screening for offenders who may need treatment. </a:t>
            </a:r>
            <a:endParaRPr sz="1600" dirty="0"/>
          </a:p>
          <a:p>
            <a:pPr marR="0" lvl="1" algn="l" rtl="0">
              <a:spcBef>
                <a:spcPts val="1000"/>
              </a:spcBef>
              <a:spcAft>
                <a:spcPts val="0"/>
              </a:spcAft>
              <a:buClr>
                <a:schemeClr val="accent1"/>
              </a:buClr>
              <a:buSzPts val="1184"/>
              <a:buFont typeface="Arial" panose="020B0604020202020204" pitchFamily="34" charset="0"/>
              <a:buChar char="•"/>
            </a:pPr>
            <a:r>
              <a:rPr lang="en-US" sz="1400" b="0" i="0" u="none" strike="noStrike" cap="none" dirty="0">
                <a:latin typeface="Century Gothic"/>
                <a:ea typeface="Century Gothic"/>
                <a:cs typeface="Century Gothic"/>
                <a:sym typeface="Century Gothic"/>
              </a:rPr>
              <a:t>Does the offender meet the system’s criteria for receiving</a:t>
            </a:r>
            <a:endParaRPr sz="1400" dirty="0"/>
          </a:p>
          <a:p>
            <a:pPr marR="0" lvl="1" algn="l" rtl="0">
              <a:spcBef>
                <a:spcPts val="1000"/>
              </a:spcBef>
              <a:spcAft>
                <a:spcPts val="0"/>
              </a:spcAft>
              <a:buClr>
                <a:schemeClr val="accent1"/>
              </a:buClr>
              <a:buSzPts val="1184"/>
              <a:buFont typeface="Arial" panose="020B0604020202020204" pitchFamily="34" charset="0"/>
              <a:buChar char="•"/>
            </a:pPr>
            <a:r>
              <a:rPr lang="en-US" sz="1400" b="0" i="0" u="none" strike="noStrike" cap="none" dirty="0">
                <a:latin typeface="Century Gothic"/>
                <a:ea typeface="Century Gothic"/>
                <a:cs typeface="Century Gothic"/>
                <a:sym typeface="Century Gothic"/>
              </a:rPr>
              <a:t>treatment services.</a:t>
            </a:r>
            <a:endParaRPr sz="1400" dirty="0"/>
          </a:p>
          <a:p>
            <a:pPr marR="0" lvl="1" algn="l" rtl="0">
              <a:spcBef>
                <a:spcPts val="1000"/>
              </a:spcBef>
              <a:spcAft>
                <a:spcPts val="0"/>
              </a:spcAft>
              <a:buClr>
                <a:schemeClr val="accent1"/>
              </a:buClr>
              <a:buSzPts val="1184"/>
              <a:buFont typeface="Arial" panose="020B0604020202020204" pitchFamily="34" charset="0"/>
              <a:buChar char="•"/>
            </a:pPr>
            <a:r>
              <a:rPr lang="en-US" sz="1400" b="0" i="0" u="none" strike="noStrike" cap="none" dirty="0">
                <a:latin typeface="Century Gothic"/>
                <a:ea typeface="Century Gothic"/>
                <a:cs typeface="Century Gothic"/>
                <a:sym typeface="Century Gothic"/>
              </a:rPr>
              <a:t>Screen to determine if person warrants assessment to</a:t>
            </a:r>
            <a:endParaRPr sz="1400" dirty="0"/>
          </a:p>
          <a:p>
            <a:pPr marR="0" lvl="1" algn="l" rtl="0">
              <a:spcBef>
                <a:spcPts val="1000"/>
              </a:spcBef>
              <a:spcAft>
                <a:spcPts val="0"/>
              </a:spcAft>
              <a:buClr>
                <a:schemeClr val="accent1"/>
              </a:buClr>
              <a:buSzPts val="1184"/>
              <a:buFont typeface="Arial" panose="020B0604020202020204" pitchFamily="34" charset="0"/>
              <a:buChar char="•"/>
            </a:pPr>
            <a:r>
              <a:rPr lang="en-US" sz="1400" b="0" i="0" u="none" strike="noStrike" cap="none" dirty="0">
                <a:latin typeface="Century Gothic"/>
                <a:ea typeface="Century Gothic"/>
                <a:cs typeface="Century Gothic"/>
                <a:sym typeface="Century Gothic"/>
              </a:rPr>
              <a:t>determine if person has alcohol or drug problem.</a:t>
            </a:r>
            <a:endParaRPr sz="1400" dirty="0"/>
          </a:p>
          <a:p>
            <a:pPr marR="0" lvl="0" algn="l" rtl="0">
              <a:spcBef>
                <a:spcPts val="100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Suitability is to determine placement into different levels of treatment. </a:t>
            </a:r>
            <a:endParaRPr sz="1600" dirty="0"/>
          </a:p>
          <a:p>
            <a:pPr marR="0" lvl="1" algn="l" rtl="0">
              <a:spcBef>
                <a:spcPts val="1000"/>
              </a:spcBef>
              <a:spcAft>
                <a:spcPts val="0"/>
              </a:spcAft>
              <a:buClr>
                <a:schemeClr val="accent1"/>
              </a:buClr>
              <a:buSzPts val="1184"/>
              <a:buFont typeface="Arial" panose="020B0604020202020204" pitchFamily="34" charset="0"/>
              <a:buChar char="•"/>
            </a:pPr>
            <a:r>
              <a:rPr lang="en-US" sz="1400" b="0" i="0" u="none" strike="noStrike" cap="none" dirty="0">
                <a:latin typeface="Century Gothic"/>
                <a:ea typeface="Century Gothic"/>
                <a:cs typeface="Century Gothic"/>
                <a:sym typeface="Century Gothic"/>
              </a:rPr>
              <a:t> Identify key psychosocial problems and type of intervention needed</a:t>
            </a:r>
            <a:endParaRPr sz="1400" dirty="0"/>
          </a:p>
          <a:p>
            <a:pPr marR="0" lvl="1" algn="l" rtl="0">
              <a:spcBef>
                <a:spcPts val="1000"/>
              </a:spcBef>
              <a:spcAft>
                <a:spcPts val="0"/>
              </a:spcAft>
              <a:buClr>
                <a:schemeClr val="accent1"/>
              </a:buClr>
              <a:buSzPts val="1184"/>
              <a:buFont typeface="Arial" panose="020B0604020202020204" pitchFamily="34" charset="0"/>
              <a:buChar char="•"/>
            </a:pPr>
            <a:r>
              <a:rPr lang="en-US" sz="1400" b="0" i="0" u="none" strike="noStrike" cap="none" dirty="0">
                <a:latin typeface="Century Gothic"/>
                <a:ea typeface="Century Gothic"/>
                <a:cs typeface="Century Gothic"/>
                <a:sym typeface="Century Gothic"/>
              </a:rPr>
              <a:t> Level of supervision that is required</a:t>
            </a:r>
            <a:endParaRPr sz="1400" dirty="0"/>
          </a:p>
          <a:p>
            <a:pPr marR="0" lvl="1" algn="l" rtl="0">
              <a:spcBef>
                <a:spcPts val="1000"/>
              </a:spcBef>
              <a:spcAft>
                <a:spcPts val="0"/>
              </a:spcAft>
              <a:buClr>
                <a:schemeClr val="accent1"/>
              </a:buClr>
              <a:buSzPts val="1184"/>
              <a:buFont typeface="Arial" panose="020B0604020202020204" pitchFamily="34" charset="0"/>
              <a:buChar char="•"/>
            </a:pPr>
            <a:r>
              <a:rPr lang="en-US" sz="1400" b="0" i="0" u="none" strike="noStrike" cap="none" dirty="0">
                <a:latin typeface="Century Gothic"/>
                <a:ea typeface="Century Gothic"/>
                <a:cs typeface="Century Gothic"/>
                <a:sym typeface="Century Gothic"/>
              </a:rPr>
              <a:t>Determine if offender is suitable for type of program services available.</a:t>
            </a:r>
            <a:endParaRPr sz="1400" dirty="0"/>
          </a:p>
          <a:p>
            <a:pPr marR="0" lvl="1" algn="l" rtl="0">
              <a:spcBef>
                <a:spcPts val="1000"/>
              </a:spcBef>
              <a:spcAft>
                <a:spcPts val="0"/>
              </a:spcAft>
              <a:buClr>
                <a:schemeClr val="accent1"/>
              </a:buClr>
              <a:buSzPts val="1184"/>
              <a:buFont typeface="Arial" panose="020B0604020202020204" pitchFamily="34" charset="0"/>
              <a:buChar char="•"/>
            </a:pPr>
            <a:r>
              <a:rPr lang="en-US" sz="1400" b="0" i="0" u="none" strike="noStrike" cap="none" dirty="0">
                <a:latin typeface="Century Gothic"/>
                <a:ea typeface="Century Gothic"/>
                <a:cs typeface="Century Gothic"/>
                <a:sym typeface="Century Gothic"/>
              </a:rPr>
              <a:t>Assess to determine whether capable of benefiting form treatment or other intervention</a:t>
            </a:r>
            <a:endParaRPr sz="1400" dirty="0"/>
          </a:p>
          <a:p>
            <a:pPr marR="0" lvl="1" algn="l" rtl="0">
              <a:spcBef>
                <a:spcPts val="1000"/>
              </a:spcBef>
              <a:spcAft>
                <a:spcPts val="0"/>
              </a:spcAft>
              <a:buClr>
                <a:schemeClr val="accent1"/>
              </a:buClr>
              <a:buSzPts val="1184"/>
              <a:buFont typeface="Arial" panose="020B0604020202020204" pitchFamily="34" charset="0"/>
              <a:buChar char="•"/>
            </a:pPr>
            <a:r>
              <a:rPr lang="en-US" sz="1400" b="0" i="0" u="none" strike="noStrike" cap="none" dirty="0">
                <a:latin typeface="Century Gothic"/>
                <a:ea typeface="Century Gothic"/>
                <a:cs typeface="Century Gothic"/>
                <a:sym typeface="Century Gothic"/>
              </a:rPr>
              <a:t>Suitability is considered after determining eligible</a:t>
            </a:r>
            <a:endParaRPr sz="1400" dirty="0"/>
          </a:p>
          <a:p>
            <a:pPr marL="342900" marR="0" lvl="0" indent="-258318" algn="l" rtl="0">
              <a:lnSpc>
                <a:spcPct val="80000"/>
              </a:lnSpc>
              <a:spcBef>
                <a:spcPts val="1000"/>
              </a:spcBef>
              <a:spcAft>
                <a:spcPts val="0"/>
              </a:spcAft>
              <a:buClr>
                <a:schemeClr val="accent1"/>
              </a:buClr>
              <a:buSzPts val="1332"/>
              <a:buFont typeface="Noto Sans Symbols"/>
              <a:buNone/>
            </a:pPr>
            <a:endParaRPr sz="1665" b="0" i="0" u="none" strike="noStrike" cap="none" dirty="0">
              <a:solidFill>
                <a:srgbClr val="3F3F3F"/>
              </a:solidFill>
              <a:latin typeface="Century Gothic"/>
              <a:ea typeface="Century Gothic"/>
              <a:cs typeface="Century Gothic"/>
              <a:sym typeface="Century Gothic"/>
            </a:endParaRPr>
          </a:p>
          <a:p>
            <a:pPr marL="342900" marR="0" lvl="0" indent="-258318" algn="l" rtl="0">
              <a:lnSpc>
                <a:spcPct val="80000"/>
              </a:lnSpc>
              <a:spcBef>
                <a:spcPts val="1000"/>
              </a:spcBef>
              <a:spcAft>
                <a:spcPts val="0"/>
              </a:spcAft>
              <a:buClr>
                <a:schemeClr val="accent1"/>
              </a:buClr>
              <a:buSzPts val="1332"/>
              <a:buFont typeface="Noto Sans Symbols"/>
              <a:buNone/>
            </a:pPr>
            <a:endParaRPr sz="1665" b="0" i="0" u="none" strike="noStrike" cap="none" dirty="0">
              <a:solidFill>
                <a:srgbClr val="3F3F3F"/>
              </a:solidFill>
              <a:latin typeface="Century Gothic"/>
              <a:ea typeface="Century Gothic"/>
              <a:cs typeface="Century Gothic"/>
              <a:sym typeface="Century Gothic"/>
            </a:endParaRPr>
          </a:p>
          <a:p>
            <a:pPr marL="342900" marR="0" lvl="0" indent="-258318" algn="l" rtl="0">
              <a:lnSpc>
                <a:spcPct val="80000"/>
              </a:lnSpc>
              <a:spcBef>
                <a:spcPts val="1000"/>
              </a:spcBef>
              <a:spcAft>
                <a:spcPts val="0"/>
              </a:spcAft>
              <a:buClr>
                <a:schemeClr val="accent1"/>
              </a:buClr>
              <a:buSzPts val="1332"/>
              <a:buFont typeface="Noto Sans Symbols"/>
              <a:buNone/>
            </a:pPr>
            <a:endParaRPr sz="1665" b="0" i="0" u="none" strike="noStrike" cap="none" dirty="0">
              <a:solidFill>
                <a:srgbClr val="3F3F3F"/>
              </a:solidFill>
              <a:latin typeface="Century Gothic"/>
              <a:ea typeface="Century Gothic"/>
              <a:cs typeface="Century Gothic"/>
              <a:sym typeface="Century Gothic"/>
            </a:endParaRPr>
          </a:p>
          <a:p>
            <a:pPr marL="742950" marR="0" lvl="1" indent="-210566" algn="l" rtl="0">
              <a:lnSpc>
                <a:spcPct val="80000"/>
              </a:lnSpc>
              <a:spcBef>
                <a:spcPts val="1000"/>
              </a:spcBef>
              <a:spcAft>
                <a:spcPts val="0"/>
              </a:spcAft>
              <a:buClr>
                <a:schemeClr val="accent1"/>
              </a:buClr>
              <a:buSzPts val="1184"/>
              <a:buFont typeface="Noto Sans Symbols"/>
              <a:buNone/>
            </a:pPr>
            <a:endParaRPr sz="1480" b="0" i="0" u="none" strike="noStrike" cap="none" dirty="0">
              <a:solidFill>
                <a:srgbClr val="3F3F3F"/>
              </a:solidFill>
              <a:latin typeface="Century Gothic"/>
              <a:ea typeface="Century Gothic"/>
              <a:cs typeface="Century Gothic"/>
              <a:sym typeface="Century Gothic"/>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2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Considerations for Placement</a:t>
            </a:r>
            <a:endParaRPr b="1" dirty="0"/>
          </a:p>
        </p:txBody>
      </p:sp>
      <p:sp>
        <p:nvSpPr>
          <p:cNvPr id="273" name="Google Shape;273;p22"/>
          <p:cNvSpPr txBox="1">
            <a:spLocks noGrp="1"/>
          </p:cNvSpPr>
          <p:nvPr>
            <p:ph idx="1"/>
          </p:nvPr>
        </p:nvSpPr>
        <p:spPr>
          <a:xfrm>
            <a:off x="488272" y="1588168"/>
            <a:ext cx="8596669" cy="4999063"/>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accent1"/>
              </a:buClr>
              <a:buSzPts val="1440"/>
              <a:buFont typeface="Noto Sans Symbols"/>
              <a:buChar char="▶"/>
            </a:pPr>
            <a:endParaRPr lang="en-US" sz="1800" b="0" i="0" u="none" strike="noStrike" cap="none" dirty="0">
              <a:solidFill>
                <a:srgbClr val="3F3F3F"/>
              </a:solidFill>
              <a:latin typeface="Century Gothic"/>
              <a:ea typeface="Century Gothic"/>
              <a:cs typeface="Century Gothic"/>
              <a:sym typeface="Century Gothic"/>
            </a:endParaRPr>
          </a:p>
          <a:p>
            <a:pPr marR="0" lvl="0" algn="l" rtl="0">
              <a:spcBef>
                <a:spcPts val="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Recidivism risk</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Level of needs for substance abuse, mental health and other psychosocial or medical services, and employment</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Motivation and readiness for treatment</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Offender characteristics</a:t>
            </a:r>
            <a:endParaRPr sz="2000" dirty="0"/>
          </a:p>
          <a:p>
            <a:pPr marR="0" lvl="1" algn="l" rtl="0">
              <a:spcBef>
                <a:spcPts val="1000"/>
              </a:spcBef>
              <a:spcAft>
                <a:spcPts val="0"/>
              </a:spcAft>
              <a:buClr>
                <a:schemeClr val="accent1"/>
              </a:buClr>
              <a:buSzPts val="1280"/>
              <a:buFont typeface="Arial" panose="020B0604020202020204" pitchFamily="34" charset="0"/>
              <a:buChar char="•"/>
            </a:pPr>
            <a:r>
              <a:rPr lang="en-US" sz="2000" b="0" i="0" u="none" strike="noStrike" cap="none" dirty="0">
                <a:latin typeface="Century Gothic"/>
                <a:ea typeface="Century Gothic"/>
                <a:cs typeface="Century Gothic"/>
                <a:sym typeface="Century Gothic"/>
              </a:rPr>
              <a:t>Cognitive and intellectual abilities</a:t>
            </a:r>
            <a:endParaRPr sz="2000" dirty="0"/>
          </a:p>
          <a:p>
            <a:pPr marR="0" lvl="1" algn="l" rtl="0">
              <a:spcBef>
                <a:spcPts val="1000"/>
              </a:spcBef>
              <a:spcAft>
                <a:spcPts val="0"/>
              </a:spcAft>
              <a:buClr>
                <a:schemeClr val="accent1"/>
              </a:buClr>
              <a:buSzPts val="1280"/>
              <a:buFont typeface="Arial" panose="020B0604020202020204" pitchFamily="34" charset="0"/>
              <a:buChar char="•"/>
            </a:pPr>
            <a:r>
              <a:rPr lang="en-US" sz="2000" b="0" i="0" u="none" strike="noStrike" cap="none" dirty="0">
                <a:latin typeface="Century Gothic"/>
                <a:ea typeface="Century Gothic"/>
                <a:cs typeface="Century Gothic"/>
                <a:sym typeface="Century Gothic"/>
              </a:rPr>
              <a:t>Education, reading and writing level</a:t>
            </a:r>
            <a:endParaRPr sz="2000" dirty="0"/>
          </a:p>
          <a:p>
            <a:pPr marR="0" lvl="1" algn="l" rtl="0">
              <a:spcBef>
                <a:spcPts val="1000"/>
              </a:spcBef>
              <a:spcAft>
                <a:spcPts val="0"/>
              </a:spcAft>
              <a:buClr>
                <a:schemeClr val="accent1"/>
              </a:buClr>
              <a:buSzPts val="1280"/>
              <a:buFont typeface="Arial" panose="020B0604020202020204" pitchFamily="34" charset="0"/>
              <a:buChar char="•"/>
            </a:pPr>
            <a:r>
              <a:rPr lang="en-US" sz="2000" b="0" i="0" u="none" strike="noStrike" cap="none" dirty="0">
                <a:latin typeface="Century Gothic"/>
                <a:ea typeface="Century Gothic"/>
                <a:cs typeface="Century Gothic"/>
                <a:sym typeface="Century Gothic"/>
              </a:rPr>
              <a:t>Ability to communicate in individual and group setting</a:t>
            </a:r>
            <a:endParaRPr sz="2000" dirty="0"/>
          </a:p>
          <a:p>
            <a:pPr marR="0" lvl="1" algn="l" rtl="0">
              <a:spcBef>
                <a:spcPts val="1000"/>
              </a:spcBef>
              <a:spcAft>
                <a:spcPts val="0"/>
              </a:spcAft>
              <a:buClr>
                <a:schemeClr val="accent1"/>
              </a:buClr>
              <a:buSzPts val="1280"/>
              <a:buFont typeface="Arial" panose="020B0604020202020204" pitchFamily="34" charset="0"/>
              <a:buChar char="•"/>
            </a:pPr>
            <a:r>
              <a:rPr lang="en-US" sz="2000" b="0" i="0" u="none" strike="noStrike" cap="none" dirty="0">
                <a:latin typeface="Century Gothic"/>
                <a:ea typeface="Century Gothic"/>
                <a:cs typeface="Century Gothic"/>
                <a:sym typeface="Century Gothic"/>
              </a:rPr>
              <a:t>Ability to handle stress in intensive TCs.</a:t>
            </a:r>
            <a:endParaRP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23"/>
          <p:cNvSpPr txBox="1">
            <a:spLocks noGrp="1"/>
          </p:cNvSpPr>
          <p:nvPr>
            <p:ph type="title"/>
          </p:nvPr>
        </p:nvSpPr>
        <p:spPr>
          <a:xfrm>
            <a:off x="514905" y="0"/>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Pretrial and Diversion to Treatment</a:t>
            </a:r>
            <a:endParaRPr b="1" dirty="0"/>
          </a:p>
        </p:txBody>
      </p:sp>
      <p:sp>
        <p:nvSpPr>
          <p:cNvPr id="279" name="Google Shape;279;p23"/>
          <p:cNvSpPr txBox="1">
            <a:spLocks noGrp="1"/>
          </p:cNvSpPr>
          <p:nvPr>
            <p:ph idx="1"/>
          </p:nvPr>
        </p:nvSpPr>
        <p:spPr>
          <a:xfrm>
            <a:off x="514905" y="1320799"/>
            <a:ext cx="9254737" cy="5381841"/>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116"/>
              <a:buFont typeface="Arial" panose="020B0604020202020204" pitchFamily="34" charset="0"/>
              <a:buChar char="•"/>
            </a:pPr>
            <a:r>
              <a:rPr lang="en-US" sz="1600" b="0" i="0" u="none" strike="noStrike" cap="none" dirty="0">
                <a:latin typeface="Century Gothic"/>
                <a:ea typeface="Century Gothic"/>
                <a:cs typeface="Century Gothic"/>
                <a:sym typeface="Century Gothic"/>
              </a:rPr>
              <a:t>Drug Treatment Courts most popular and provides safeguards so prosecutors can reinstate charges for unsuccessful termination</a:t>
            </a:r>
            <a:endParaRPr sz="1600" dirty="0"/>
          </a:p>
          <a:p>
            <a:pPr marR="0" lvl="0" algn="l" rtl="0">
              <a:spcBef>
                <a:spcPts val="1000"/>
              </a:spcBef>
              <a:spcAft>
                <a:spcPts val="0"/>
              </a:spcAft>
              <a:buClr>
                <a:schemeClr val="accent1"/>
              </a:buClr>
              <a:buSzPts val="1116"/>
              <a:buFont typeface="Arial" panose="020B0604020202020204" pitchFamily="34" charset="0"/>
              <a:buChar char="•"/>
            </a:pPr>
            <a:r>
              <a:rPr lang="en-US" sz="1600" b="0" i="0" u="none" strike="noStrike" cap="none" dirty="0">
                <a:latin typeface="Century Gothic"/>
                <a:ea typeface="Century Gothic"/>
                <a:cs typeface="Century Gothic"/>
                <a:sym typeface="Century Gothic"/>
              </a:rPr>
              <a:t>Multisystem collaboration between criminal justice agencies, treatment providers, and community resources</a:t>
            </a:r>
            <a:endParaRPr sz="1600" dirty="0"/>
          </a:p>
          <a:p>
            <a:pPr marR="0" lvl="0" algn="l" rtl="0">
              <a:spcBef>
                <a:spcPts val="1000"/>
              </a:spcBef>
              <a:spcAft>
                <a:spcPts val="0"/>
              </a:spcAft>
              <a:buClr>
                <a:schemeClr val="accent1"/>
              </a:buClr>
              <a:buSzPts val="1116"/>
              <a:buFont typeface="Arial" panose="020B0604020202020204" pitchFamily="34" charset="0"/>
              <a:buChar char="•"/>
            </a:pPr>
            <a:r>
              <a:rPr lang="en-US" sz="1600" b="0" i="0" u="none" strike="noStrike" cap="none" dirty="0">
                <a:latin typeface="Century Gothic"/>
                <a:ea typeface="Century Gothic"/>
                <a:cs typeface="Century Gothic"/>
                <a:sym typeface="Century Gothic"/>
              </a:rPr>
              <a:t>Effective in engaging and retaining offenders in treatment</a:t>
            </a:r>
            <a:endParaRPr sz="1600" dirty="0"/>
          </a:p>
          <a:p>
            <a:pPr marR="0" lvl="0" algn="l" rtl="0">
              <a:spcBef>
                <a:spcPts val="1000"/>
              </a:spcBef>
              <a:spcAft>
                <a:spcPts val="0"/>
              </a:spcAft>
              <a:buClr>
                <a:schemeClr val="accent1"/>
              </a:buClr>
              <a:buSzPts val="1116"/>
              <a:buFont typeface="Arial" panose="020B0604020202020204" pitchFamily="34" charset="0"/>
              <a:buChar char="•"/>
            </a:pPr>
            <a:r>
              <a:rPr lang="en-US" sz="1600" b="0" i="0" u="none" strike="noStrike" cap="none" dirty="0">
                <a:latin typeface="Century Gothic"/>
                <a:ea typeface="Century Gothic"/>
                <a:cs typeface="Century Gothic"/>
                <a:sym typeface="Century Gothic"/>
              </a:rPr>
              <a:t>Reduce criminal recidivism</a:t>
            </a:r>
            <a:endParaRPr sz="1600" dirty="0"/>
          </a:p>
          <a:p>
            <a:pPr marR="0" lvl="0" algn="l" rtl="0">
              <a:spcBef>
                <a:spcPts val="1000"/>
              </a:spcBef>
              <a:spcAft>
                <a:spcPts val="0"/>
              </a:spcAft>
              <a:buClr>
                <a:schemeClr val="accent1"/>
              </a:buClr>
              <a:buSzPts val="1116"/>
              <a:buFont typeface="Arial" panose="020B0604020202020204" pitchFamily="34" charset="0"/>
              <a:buChar char="•"/>
            </a:pPr>
            <a:r>
              <a:rPr lang="en-US" sz="1600" b="0" i="0" u="none" strike="noStrike" cap="none" dirty="0">
                <a:latin typeface="Century Gothic"/>
                <a:ea typeface="Century Gothic"/>
                <a:cs typeface="Century Gothic"/>
                <a:sym typeface="Century Gothic"/>
              </a:rPr>
              <a:t>Texas has 140 drug courts and include: </a:t>
            </a:r>
            <a:endParaRPr sz="1600" dirty="0"/>
          </a:p>
          <a:p>
            <a:pPr marR="0" lvl="1" algn="l" rtl="0">
              <a:spcBef>
                <a:spcPts val="1000"/>
              </a:spcBef>
              <a:spcAft>
                <a:spcPts val="0"/>
              </a:spcAft>
              <a:buClr>
                <a:schemeClr val="accent1"/>
              </a:buClr>
              <a:buSzPts val="992"/>
              <a:buFont typeface="Arial" panose="020B0604020202020204" pitchFamily="34" charset="0"/>
              <a:buChar char="•"/>
            </a:pPr>
            <a:r>
              <a:rPr lang="en-US" sz="1400" b="0" i="0" u="none" strike="noStrike" cap="none" dirty="0">
                <a:latin typeface="Century Gothic"/>
                <a:ea typeface="Century Gothic"/>
                <a:cs typeface="Century Gothic"/>
                <a:sym typeface="Century Gothic"/>
              </a:rPr>
              <a:t>Adult</a:t>
            </a:r>
            <a:endParaRPr sz="1400" dirty="0"/>
          </a:p>
          <a:p>
            <a:pPr marR="0" lvl="1" algn="l" rtl="0">
              <a:spcBef>
                <a:spcPts val="1000"/>
              </a:spcBef>
              <a:spcAft>
                <a:spcPts val="0"/>
              </a:spcAft>
              <a:buClr>
                <a:schemeClr val="accent1"/>
              </a:buClr>
              <a:buSzPts val="992"/>
              <a:buFont typeface="Arial" panose="020B0604020202020204" pitchFamily="34" charset="0"/>
              <a:buChar char="•"/>
            </a:pPr>
            <a:r>
              <a:rPr lang="en-US" sz="1400" b="0" i="0" u="none" strike="noStrike" cap="none" dirty="0">
                <a:latin typeface="Century Gothic"/>
                <a:ea typeface="Century Gothic"/>
                <a:cs typeface="Century Gothic"/>
                <a:sym typeface="Century Gothic"/>
              </a:rPr>
              <a:t>Juvenile</a:t>
            </a:r>
            <a:endParaRPr sz="1400" dirty="0"/>
          </a:p>
          <a:p>
            <a:pPr marR="0" lvl="1" algn="l" rtl="0">
              <a:spcBef>
                <a:spcPts val="1000"/>
              </a:spcBef>
              <a:spcAft>
                <a:spcPts val="0"/>
              </a:spcAft>
              <a:buClr>
                <a:schemeClr val="accent1"/>
              </a:buClr>
              <a:buSzPts val="992"/>
              <a:buFont typeface="Arial" panose="020B0604020202020204" pitchFamily="34" charset="0"/>
              <a:buChar char="•"/>
            </a:pPr>
            <a:r>
              <a:rPr lang="en-US" sz="1400" b="0" i="0" u="none" strike="noStrike" cap="none" dirty="0">
                <a:latin typeface="Century Gothic"/>
                <a:ea typeface="Century Gothic"/>
                <a:cs typeface="Century Gothic"/>
                <a:sym typeface="Century Gothic"/>
              </a:rPr>
              <a:t>Family</a:t>
            </a:r>
            <a:endParaRPr sz="1400" dirty="0"/>
          </a:p>
          <a:p>
            <a:pPr marR="0" lvl="1" algn="l" rtl="0">
              <a:spcBef>
                <a:spcPts val="1000"/>
              </a:spcBef>
              <a:spcAft>
                <a:spcPts val="0"/>
              </a:spcAft>
              <a:buClr>
                <a:schemeClr val="accent1"/>
              </a:buClr>
              <a:buSzPts val="992"/>
              <a:buFont typeface="Arial" panose="020B0604020202020204" pitchFamily="34" charset="0"/>
              <a:buChar char="•"/>
            </a:pPr>
            <a:r>
              <a:rPr lang="en-US" sz="1400" b="0" i="0" u="none" strike="noStrike" cap="none" dirty="0">
                <a:latin typeface="Century Gothic"/>
                <a:ea typeface="Century Gothic"/>
                <a:cs typeface="Century Gothic"/>
                <a:sym typeface="Century Gothic"/>
              </a:rPr>
              <a:t> Tribal Healing to Wellness</a:t>
            </a:r>
            <a:endParaRPr sz="1400" dirty="0"/>
          </a:p>
          <a:p>
            <a:pPr marR="0" lvl="1" algn="l" rtl="0">
              <a:spcBef>
                <a:spcPts val="1000"/>
              </a:spcBef>
              <a:spcAft>
                <a:spcPts val="0"/>
              </a:spcAft>
              <a:buClr>
                <a:schemeClr val="accent1"/>
              </a:buClr>
              <a:buSzPts val="992"/>
              <a:buFont typeface="Arial" panose="020B0604020202020204" pitchFamily="34" charset="0"/>
              <a:buChar char="•"/>
            </a:pPr>
            <a:r>
              <a:rPr lang="en-US" sz="1400" b="0" i="0" u="none" strike="noStrike" cap="none" dirty="0">
                <a:latin typeface="Century Gothic"/>
                <a:ea typeface="Century Gothic"/>
                <a:cs typeface="Century Gothic"/>
                <a:sym typeface="Century Gothic"/>
              </a:rPr>
              <a:t>DWI</a:t>
            </a:r>
            <a:endParaRPr sz="1400" dirty="0"/>
          </a:p>
          <a:p>
            <a:pPr marR="0" lvl="1" algn="l" rtl="0">
              <a:spcBef>
                <a:spcPts val="1000"/>
              </a:spcBef>
              <a:spcAft>
                <a:spcPts val="0"/>
              </a:spcAft>
              <a:buClr>
                <a:schemeClr val="accent1"/>
              </a:buClr>
              <a:buSzPts val="992"/>
              <a:buFont typeface="Arial" panose="020B0604020202020204" pitchFamily="34" charset="0"/>
              <a:buChar char="•"/>
            </a:pPr>
            <a:r>
              <a:rPr lang="en-US" sz="1400" b="0" i="0" u="none" strike="noStrike" cap="none" dirty="0">
                <a:latin typeface="Century Gothic"/>
                <a:ea typeface="Century Gothic"/>
                <a:cs typeface="Century Gothic"/>
                <a:sym typeface="Century Gothic"/>
              </a:rPr>
              <a:t>Federal Reentry</a:t>
            </a:r>
            <a:endParaRPr sz="1400" dirty="0"/>
          </a:p>
          <a:p>
            <a:pPr marR="0" lvl="1" algn="l" rtl="0">
              <a:spcBef>
                <a:spcPts val="1000"/>
              </a:spcBef>
              <a:spcAft>
                <a:spcPts val="0"/>
              </a:spcAft>
              <a:buClr>
                <a:schemeClr val="accent1"/>
              </a:buClr>
              <a:buSzPts val="992"/>
              <a:buFont typeface="Arial" panose="020B0604020202020204" pitchFamily="34" charset="0"/>
              <a:buChar char="•"/>
            </a:pPr>
            <a:r>
              <a:rPr lang="en-US" sz="1400" b="0" i="0" u="none" strike="noStrike" cap="none" dirty="0">
                <a:latin typeface="Century Gothic"/>
                <a:ea typeface="Century Gothic"/>
                <a:cs typeface="Century Gothic"/>
                <a:sym typeface="Century Gothic"/>
              </a:rPr>
              <a:t>Reentry</a:t>
            </a:r>
            <a:endParaRPr sz="1400" dirty="0"/>
          </a:p>
          <a:p>
            <a:pPr marR="0" lvl="1" algn="l" rtl="0">
              <a:spcBef>
                <a:spcPts val="1000"/>
              </a:spcBef>
              <a:spcAft>
                <a:spcPts val="0"/>
              </a:spcAft>
              <a:buClr>
                <a:schemeClr val="accent1"/>
              </a:buClr>
              <a:buSzPts val="992"/>
              <a:buFont typeface="Arial" panose="020B0604020202020204" pitchFamily="34" charset="0"/>
              <a:buChar char="•"/>
            </a:pPr>
            <a:r>
              <a:rPr lang="en-US" sz="1400" b="0" i="0" u="none" strike="noStrike" cap="none" dirty="0">
                <a:latin typeface="Century Gothic"/>
                <a:ea typeface="Century Gothic"/>
                <a:cs typeface="Century Gothic"/>
                <a:sym typeface="Century Gothic"/>
              </a:rPr>
              <a:t>Veterans</a:t>
            </a:r>
            <a:endParaRPr sz="1400" dirty="0"/>
          </a:p>
          <a:p>
            <a:pPr marR="0" lvl="1" algn="l" rtl="0">
              <a:spcBef>
                <a:spcPts val="1000"/>
              </a:spcBef>
              <a:spcAft>
                <a:spcPts val="0"/>
              </a:spcAft>
              <a:buClr>
                <a:schemeClr val="accent1"/>
              </a:buClr>
              <a:buSzPts val="992"/>
              <a:buFont typeface="Arial" panose="020B0604020202020204" pitchFamily="34" charset="0"/>
              <a:buChar char="•"/>
            </a:pPr>
            <a:r>
              <a:rPr lang="en-US" sz="1400" b="0" i="0" u="none" strike="noStrike" cap="none" dirty="0">
                <a:latin typeface="Century Gothic"/>
                <a:ea typeface="Century Gothic"/>
                <a:cs typeface="Century Gothic"/>
                <a:sym typeface="Century Gothic"/>
              </a:rPr>
              <a:t>Prostitution</a:t>
            </a:r>
            <a:endParaRPr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24"/>
          <p:cNvSpPr txBox="1">
            <a:spLocks noGrp="1"/>
          </p:cNvSpPr>
          <p:nvPr>
            <p:ph type="title"/>
          </p:nvPr>
        </p:nvSpPr>
        <p:spPr>
          <a:xfrm>
            <a:off x="532661" y="112295"/>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200"/>
              <a:buFont typeface="Century Gothic"/>
              <a:buNone/>
            </a:pPr>
            <a:r>
              <a:rPr lang="en-US" sz="3200" b="1" i="0" u="none" strike="noStrike" cap="none" dirty="0">
                <a:latin typeface="Century Gothic"/>
                <a:ea typeface="Century Gothic"/>
                <a:cs typeface="Century Gothic"/>
                <a:sym typeface="Century Gothic"/>
              </a:rPr>
              <a:t>Effects of Institutionalization on Recovery</a:t>
            </a:r>
            <a:endParaRPr b="1" dirty="0"/>
          </a:p>
        </p:txBody>
      </p:sp>
      <p:sp>
        <p:nvSpPr>
          <p:cNvPr id="285" name="Google Shape;285;p24"/>
          <p:cNvSpPr txBox="1">
            <a:spLocks noGrp="1"/>
          </p:cNvSpPr>
          <p:nvPr>
            <p:ph idx="1"/>
          </p:nvPr>
        </p:nvSpPr>
        <p:spPr>
          <a:xfrm>
            <a:off x="532661" y="1604211"/>
            <a:ext cx="8370707" cy="4929753"/>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The process by which individuals are shaped and transformed by the institutional environment in which they live. Acculturation of norms in thinking, feeling, behaving. </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Hypervigilance, Distrust and Suspicion</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Dependence on Institutional Structure</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Emotional Over-control, Alienation,</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Psychological Distancing</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Social Withdrawal</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Incorporation of Exploitative Norms of the Prison Culture</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Diminished Sense of Self-worth</a:t>
            </a:r>
            <a:endParaRP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25"/>
          <p:cNvSpPr txBox="1">
            <a:spLocks noGrp="1"/>
          </p:cNvSpPr>
          <p:nvPr>
            <p:ph type="title"/>
          </p:nvPr>
        </p:nvSpPr>
        <p:spPr>
          <a:xfrm>
            <a:off x="821713" y="164237"/>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200"/>
              <a:buFont typeface="Century Gothic"/>
              <a:buNone/>
            </a:pPr>
            <a:r>
              <a:rPr lang="en-US" sz="3200" b="1" i="0" u="none" strike="noStrike" cap="none" dirty="0">
                <a:latin typeface="Century Gothic"/>
                <a:ea typeface="Century Gothic"/>
                <a:cs typeface="Century Gothic"/>
                <a:sym typeface="Century Gothic"/>
              </a:rPr>
              <a:t>Pre-Release Strategies to Build Resilience  </a:t>
            </a:r>
            <a:endParaRPr b="1" dirty="0"/>
          </a:p>
        </p:txBody>
      </p:sp>
      <p:sp>
        <p:nvSpPr>
          <p:cNvPr id="291" name="Google Shape;291;p25"/>
          <p:cNvSpPr txBox="1">
            <a:spLocks noGrp="1"/>
          </p:cNvSpPr>
          <p:nvPr>
            <p:ph idx="1"/>
          </p:nvPr>
        </p:nvSpPr>
        <p:spPr>
          <a:xfrm>
            <a:off x="630316" y="1485037"/>
            <a:ext cx="8596668" cy="5208726"/>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In a pre-release setting, must begin to place the offender in situations (real or role play) where they must be required to make the final decision</a:t>
            </a:r>
            <a:endParaRPr sz="1600" dirty="0"/>
          </a:p>
          <a:p>
            <a:pPr marR="0" lvl="1" algn="l" rtl="0">
              <a:spcBef>
                <a:spcPts val="1000"/>
              </a:spcBef>
              <a:spcAft>
                <a:spcPts val="0"/>
              </a:spcAft>
              <a:buClr>
                <a:schemeClr val="accent1"/>
              </a:buClr>
              <a:buSzPts val="1184"/>
              <a:buFont typeface="Arial" panose="020B0604020202020204" pitchFamily="34" charset="0"/>
              <a:buChar char="•"/>
            </a:pPr>
            <a:r>
              <a:rPr lang="en-US" b="0" i="0" u="none" strike="noStrike" cap="none" dirty="0">
                <a:latin typeface="Century Gothic"/>
                <a:ea typeface="Century Gothic"/>
                <a:cs typeface="Century Gothic"/>
                <a:sym typeface="Century Gothic"/>
              </a:rPr>
              <a:t>final decisions should then be examined and processed in order to ensure the offender understands to review all possible outcome prior to making a decision</a:t>
            </a:r>
            <a:endParaRPr dirty="0"/>
          </a:p>
          <a:p>
            <a:pPr marR="0" lvl="0" algn="l" rtl="0">
              <a:spcBef>
                <a:spcPts val="100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When possible and safe, offenders should be placed in emotional situations and encouraged to discuss feelings  </a:t>
            </a:r>
            <a:endParaRPr sz="1600" dirty="0"/>
          </a:p>
          <a:p>
            <a:pPr marR="0" lvl="1" algn="l" rtl="0">
              <a:spcBef>
                <a:spcPts val="1000"/>
              </a:spcBef>
              <a:spcAft>
                <a:spcPts val="0"/>
              </a:spcAft>
              <a:buClr>
                <a:schemeClr val="accent1"/>
              </a:buClr>
              <a:buSzPts val="1184"/>
              <a:buFont typeface="Arial" panose="020B0604020202020204" pitchFamily="34" charset="0"/>
              <a:buChar char="•"/>
            </a:pPr>
            <a:r>
              <a:rPr lang="en-US" b="0" i="0" u="none" strike="noStrike" cap="none" dirty="0">
                <a:latin typeface="Century Gothic"/>
                <a:ea typeface="Century Gothic"/>
                <a:cs typeface="Century Gothic"/>
                <a:sym typeface="Century Gothic"/>
              </a:rPr>
              <a:t>Encourage offenders to realize that everyone experiences feelings </a:t>
            </a:r>
            <a:endParaRPr dirty="0"/>
          </a:p>
          <a:p>
            <a:pPr marR="0" lvl="1" algn="l" rtl="0">
              <a:spcBef>
                <a:spcPts val="1000"/>
              </a:spcBef>
              <a:spcAft>
                <a:spcPts val="0"/>
              </a:spcAft>
              <a:buClr>
                <a:schemeClr val="accent1"/>
              </a:buClr>
              <a:buSzPts val="1184"/>
              <a:buFont typeface="Arial" panose="020B0604020202020204" pitchFamily="34" charset="0"/>
              <a:buChar char="•"/>
            </a:pPr>
            <a:r>
              <a:rPr lang="en-US" b="0" i="0" u="none" strike="noStrike" cap="none" dirty="0">
                <a:latin typeface="Century Gothic"/>
                <a:ea typeface="Century Gothic"/>
                <a:cs typeface="Century Gothic"/>
                <a:sym typeface="Century Gothic"/>
              </a:rPr>
              <a:t>Emphasize that emotions are natural and experiencing them does not make them vulnerable</a:t>
            </a:r>
            <a:endParaRPr dirty="0"/>
          </a:p>
          <a:p>
            <a:pPr marR="0" lvl="0" algn="l" rtl="0">
              <a:spcBef>
                <a:spcPts val="100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Offenders should be encouraged to engage in pro-social behaviors </a:t>
            </a:r>
            <a:endParaRPr sz="1600" dirty="0"/>
          </a:p>
          <a:p>
            <a:pPr marR="0" lvl="1" algn="l" rtl="0">
              <a:spcBef>
                <a:spcPts val="1000"/>
              </a:spcBef>
              <a:spcAft>
                <a:spcPts val="0"/>
              </a:spcAft>
              <a:buClr>
                <a:schemeClr val="accent1"/>
              </a:buClr>
              <a:buSzPts val="1184"/>
              <a:buFont typeface="Arial" panose="020B0604020202020204" pitchFamily="34" charset="0"/>
              <a:buChar char="•"/>
            </a:pPr>
            <a:r>
              <a:rPr lang="en-US" b="0" i="0" u="none" strike="noStrike" cap="none" dirty="0">
                <a:latin typeface="Century Gothic"/>
                <a:ea typeface="Century Gothic"/>
                <a:cs typeface="Century Gothic"/>
                <a:sym typeface="Century Gothic"/>
              </a:rPr>
              <a:t> Engage in appropriate conversations with individuals other than offenders</a:t>
            </a:r>
            <a:endParaRPr dirty="0"/>
          </a:p>
          <a:p>
            <a:pPr marR="0" lvl="0" algn="l" rtl="0">
              <a:spcBef>
                <a:spcPts val="100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Staff should encourage the use of positive “self-talk” </a:t>
            </a:r>
            <a:endParaRPr sz="1600" dirty="0"/>
          </a:p>
          <a:p>
            <a:pPr marR="0" lvl="0" algn="l" rtl="0">
              <a:spcBef>
                <a:spcPts val="100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Staff should utilize volunteers who have changed their lives after release from incarceration</a:t>
            </a:r>
            <a:endParaRPr sz="1600" dirty="0"/>
          </a:p>
          <a:p>
            <a:pPr marR="0" lvl="0" algn="l" rtl="0">
              <a:spcBef>
                <a:spcPts val="1000"/>
              </a:spcBef>
              <a:spcAft>
                <a:spcPts val="0"/>
              </a:spcAft>
              <a:buClr>
                <a:schemeClr val="accent1"/>
              </a:buClr>
              <a:buSzPts val="1332"/>
              <a:buFont typeface="Arial" panose="020B0604020202020204" pitchFamily="34" charset="0"/>
              <a:buChar char="•"/>
            </a:pPr>
            <a:r>
              <a:rPr lang="en-US" sz="1600" b="0" i="0" u="none" strike="noStrike" cap="none" dirty="0">
                <a:latin typeface="Century Gothic"/>
                <a:ea typeface="Century Gothic"/>
                <a:cs typeface="Century Gothic"/>
                <a:sym typeface="Century Gothic"/>
              </a:rPr>
              <a:t>Staff should identify pro-social behaviors and offer appropriate praise </a:t>
            </a:r>
            <a:endParaRPr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2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Re-entry Skills To Support Recovery </a:t>
            </a:r>
            <a:endParaRPr b="1" dirty="0"/>
          </a:p>
        </p:txBody>
      </p:sp>
      <p:sp>
        <p:nvSpPr>
          <p:cNvPr id="297" name="Google Shape;297;p26"/>
          <p:cNvSpPr txBox="1">
            <a:spLocks noGrp="1"/>
          </p:cNvSpPr>
          <p:nvPr>
            <p:ph idx="1"/>
          </p:nvPr>
        </p:nvSpPr>
        <p:spPr>
          <a:xfrm>
            <a:off x="488272" y="2197768"/>
            <a:ext cx="11212497" cy="3822032"/>
          </a:xfrm>
          <a:prstGeom prst="rect">
            <a:avLst/>
          </a:prstGeom>
          <a:noFill/>
          <a:ln>
            <a:noFill/>
          </a:ln>
        </p:spPr>
        <p:txBody>
          <a:bodyPr spcFirstLastPara="1" wrap="square" lIns="91425" tIns="45700" rIns="91425" bIns="45700" anchor="t" anchorCtr="0">
            <a:noAutofit/>
          </a:bodyPr>
          <a:lstStyle/>
          <a:p>
            <a:pPr marR="0" lvl="0" algn="l" rtl="0">
              <a:lnSpc>
                <a:spcPct val="90000"/>
              </a:lnSpc>
              <a:spcBef>
                <a:spcPts val="0"/>
              </a:spcBef>
              <a:spcAft>
                <a:spcPts val="0"/>
              </a:spcAft>
              <a:buClr>
                <a:schemeClr val="accent1"/>
              </a:buClr>
              <a:buSzPts val="1440"/>
              <a:buFont typeface="Arial" panose="020B0604020202020204" pitchFamily="34" charset="0"/>
              <a:buChar char="•"/>
            </a:pPr>
            <a:r>
              <a:rPr lang="en-US" sz="1800" b="0" i="0" u="none" strike="noStrike" cap="none" dirty="0">
                <a:latin typeface="Century Gothic"/>
                <a:ea typeface="Century Gothic"/>
                <a:cs typeface="Century Gothic"/>
                <a:sym typeface="Century Gothic"/>
              </a:rPr>
              <a:t>Emphasis on creating a “safe” environments to reduce hypervigilance</a:t>
            </a:r>
            <a:endParaRPr dirty="0"/>
          </a:p>
          <a:p>
            <a:pPr marR="0" lvl="0" algn="l" rtl="0">
              <a:lnSpc>
                <a:spcPct val="90000"/>
              </a:lnSpc>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Century Gothic"/>
                <a:ea typeface="Century Gothic"/>
                <a:cs typeface="Century Gothic"/>
                <a:sym typeface="Century Gothic"/>
              </a:rPr>
              <a:t>Family/Relationship work</a:t>
            </a:r>
            <a:endParaRPr dirty="0"/>
          </a:p>
          <a:p>
            <a:pPr marR="0" lvl="0" algn="l" rtl="0">
              <a:lnSpc>
                <a:spcPct val="90000"/>
              </a:lnSpc>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Century Gothic"/>
                <a:ea typeface="Century Gothic"/>
                <a:cs typeface="Century Gothic"/>
                <a:sym typeface="Century Gothic"/>
              </a:rPr>
              <a:t>Stigmas attached to their support system</a:t>
            </a:r>
            <a:endParaRPr dirty="0"/>
          </a:p>
          <a:p>
            <a:pPr marR="0" lvl="0" algn="l" rtl="0">
              <a:lnSpc>
                <a:spcPct val="90000"/>
              </a:lnSpc>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Century Gothic"/>
                <a:ea typeface="Century Gothic"/>
                <a:cs typeface="Century Gothic"/>
                <a:sym typeface="Century Gothic"/>
              </a:rPr>
              <a:t>Building appropriate, healthy support systems</a:t>
            </a:r>
            <a:endParaRPr dirty="0"/>
          </a:p>
          <a:p>
            <a:pPr marR="0" lvl="0" algn="l" rtl="0">
              <a:lnSpc>
                <a:spcPct val="90000"/>
              </a:lnSpc>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Century Gothic"/>
                <a:ea typeface="Century Gothic"/>
                <a:cs typeface="Century Gothic"/>
                <a:sym typeface="Century Gothic"/>
              </a:rPr>
              <a:t>Communication skills/Interviewing skills</a:t>
            </a:r>
            <a:endParaRPr dirty="0"/>
          </a:p>
          <a:p>
            <a:pPr marR="0" lvl="0" algn="l" rtl="0">
              <a:lnSpc>
                <a:spcPct val="90000"/>
              </a:lnSpc>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Century Gothic"/>
                <a:ea typeface="Century Gothic"/>
                <a:cs typeface="Century Gothic"/>
                <a:sym typeface="Century Gothic"/>
              </a:rPr>
              <a:t>Effective decision making</a:t>
            </a:r>
            <a:endParaRPr dirty="0"/>
          </a:p>
          <a:p>
            <a:pPr marR="0" lvl="0" algn="l" rtl="0">
              <a:lnSpc>
                <a:spcPct val="90000"/>
              </a:lnSpc>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Century Gothic"/>
                <a:ea typeface="Century Gothic"/>
                <a:cs typeface="Century Gothic"/>
                <a:sym typeface="Century Gothic"/>
              </a:rPr>
              <a:t>Increased emphasis on labeling feelings</a:t>
            </a:r>
            <a:endParaRPr dirty="0"/>
          </a:p>
          <a:p>
            <a:pPr marR="0" lvl="0" algn="l" rtl="0">
              <a:lnSpc>
                <a:spcPct val="90000"/>
              </a:lnSpc>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Century Gothic"/>
                <a:ea typeface="Century Gothic"/>
                <a:cs typeface="Century Gothic"/>
                <a:sym typeface="Century Gothic"/>
              </a:rPr>
              <a:t>Emphasis on effective/healthy confrontation </a:t>
            </a:r>
            <a:endParaRPr dirty="0"/>
          </a:p>
          <a:p>
            <a:pPr marR="0" lvl="0" algn="l" rtl="0">
              <a:lnSpc>
                <a:spcPct val="90000"/>
              </a:lnSpc>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Century Gothic"/>
                <a:ea typeface="Century Gothic"/>
                <a:cs typeface="Century Gothic"/>
                <a:sym typeface="Century Gothic"/>
              </a:rPr>
              <a:t>Life Skills</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27"/>
          <p:cNvSpPr txBox="1">
            <a:spLocks noGrp="1"/>
          </p:cNvSpPr>
          <p:nvPr>
            <p:ph type="title"/>
          </p:nvPr>
        </p:nvSpPr>
        <p:spPr>
          <a:xfrm>
            <a:off x="677334" y="306279"/>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2800"/>
              <a:buFont typeface="Century Gothic"/>
              <a:buNone/>
            </a:pPr>
            <a:r>
              <a:rPr lang="en-US" sz="2800" b="1" i="0" u="none" strike="noStrike" cap="none" dirty="0">
                <a:latin typeface="Century Gothic"/>
                <a:ea typeface="Century Gothic"/>
                <a:cs typeface="Century Gothic"/>
                <a:sym typeface="Century Gothic"/>
              </a:rPr>
              <a:t>Sustainability of Recovery Among P</a:t>
            </a:r>
            <a:r>
              <a:rPr lang="en-US" sz="2800" b="1" dirty="0">
                <a:latin typeface="Century Gothic"/>
                <a:ea typeface="Century Gothic"/>
                <a:cs typeface="Century Gothic"/>
                <a:sym typeface="Century Gothic"/>
              </a:rPr>
              <a:t>eople who are </a:t>
            </a:r>
            <a:r>
              <a:rPr lang="en-US" sz="2800" b="1" i="0" u="none" strike="noStrike" cap="none" dirty="0">
                <a:latin typeface="Century Gothic"/>
                <a:ea typeface="Century Gothic"/>
                <a:cs typeface="Century Gothic"/>
                <a:sym typeface="Century Gothic"/>
              </a:rPr>
              <a:t>Homeless </a:t>
            </a:r>
            <a:endParaRPr b="1" dirty="0"/>
          </a:p>
        </p:txBody>
      </p:sp>
      <p:sp>
        <p:nvSpPr>
          <p:cNvPr id="303" name="Google Shape;303;p27"/>
          <p:cNvSpPr txBox="1">
            <a:spLocks noGrp="1"/>
          </p:cNvSpPr>
          <p:nvPr>
            <p:ph idx="1"/>
          </p:nvPr>
        </p:nvSpPr>
        <p:spPr>
          <a:xfrm>
            <a:off x="497150" y="2070911"/>
            <a:ext cx="8776852" cy="4787089"/>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440"/>
              <a:buFont typeface="Arial" panose="020B0604020202020204" pitchFamily="34" charset="0"/>
              <a:buChar char="•"/>
            </a:pPr>
            <a:r>
              <a:rPr lang="en-US" sz="1800" b="0" i="0" u="none" strike="noStrike" cap="none" dirty="0">
                <a:latin typeface="Open Sans"/>
                <a:ea typeface="Open Sans"/>
                <a:cs typeface="Open Sans"/>
                <a:sym typeface="Open Sans"/>
              </a:rPr>
              <a:t>The Federal definition of homelessness is “anyone who does not have a regular or fixed nighttime residence that is adequate for their needs and individuals who live temporarily in an institution, shelter or anywhere that is not created as a place for humans to sleep</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Open Sans"/>
                <a:ea typeface="Open Sans"/>
                <a:cs typeface="Open Sans"/>
                <a:sym typeface="Open Sans"/>
              </a:rPr>
              <a:t>Approximately 38% alcohol and 26% abuse other drugs</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Open Sans"/>
                <a:ea typeface="Open Sans"/>
                <a:cs typeface="Open Sans"/>
                <a:sym typeface="Open Sans"/>
              </a:rPr>
              <a:t>2 percent of all people living in homeless shelters had a severe mental illness.</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Open Sans"/>
                <a:ea typeface="Open Sans"/>
                <a:cs typeface="Open Sans"/>
                <a:sym typeface="Open Sans"/>
              </a:rPr>
              <a:t>7 percent of all individuals living in homeless shelters were substance abusers</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Open Sans"/>
                <a:ea typeface="Open Sans"/>
                <a:cs typeface="Open Sans"/>
                <a:sym typeface="Open Sans"/>
              </a:rPr>
              <a:t>34 percent of the total homeless population consists of families.</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Open Sans"/>
                <a:ea typeface="Open Sans"/>
                <a:cs typeface="Open Sans"/>
                <a:sym typeface="Open Sans"/>
              </a:rPr>
              <a:t>84 percent of those homeless families are headed by women</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0" i="0" u="none" strike="noStrike" cap="none" dirty="0">
                <a:latin typeface="Open Sans"/>
                <a:ea typeface="Open Sans"/>
                <a:cs typeface="Open Sans"/>
                <a:sym typeface="Open Sans"/>
              </a:rPr>
              <a:t>80% of homeless youth, ages 12-21, use alcohol and drugs to deal with past trauma.</a:t>
            </a:r>
            <a:endParaRPr dirty="0"/>
          </a:p>
        </p:txBody>
      </p:sp>
    </p:spTree>
  </p:cSld>
  <p:clrMapOvr>
    <a:masterClrMapping/>
  </p:clrMapOvr>
</p:sld>
</file>

<file path=ppt/theme/theme1.xml><?xml version="1.0" encoding="utf-8"?>
<a:theme xmlns:a="http://schemas.openxmlformats.org/drawingml/2006/main" name="Face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3613E42935B84E95711D358A750BB7" ma:contentTypeVersion="17" ma:contentTypeDescription="Create a new document." ma:contentTypeScope="" ma:versionID="f3bea84087f77e14ee2b474616ec26d0">
  <xsd:schema xmlns:xsd="http://www.w3.org/2001/XMLSchema" xmlns:xs="http://www.w3.org/2001/XMLSchema" xmlns:p="http://schemas.microsoft.com/office/2006/metadata/properties" xmlns:ns2="8ec708c4-0aff-4385-8afc-b2b27acb50e5" xmlns:ns3="7f18e201-5525-4ce8-a1ac-ecdd51c4cbc6" targetNamespace="http://schemas.microsoft.com/office/2006/metadata/properties" ma:root="true" ma:fieldsID="8c2f96b7dfc9aaaa827d09e188e8bf15" ns2:_="" ns3:_="">
    <xsd:import namespace="8ec708c4-0aff-4385-8afc-b2b27acb50e5"/>
    <xsd:import namespace="7f18e201-5525-4ce8-a1ac-ecdd51c4cbc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c708c4-0aff-4385-8afc-b2b27acb50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fe284ab-3129-4a4f-a33b-1446679d6377"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8e201-5525-4ce8-a1ac-ecdd51c4cbc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36a778d-8a49-4838-8cd8-8c5897b151a8}" ma:internalName="TaxCatchAll" ma:showField="CatchAllData" ma:web="7f18e201-5525-4ce8-a1ac-ecdd51c4cb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f18e201-5525-4ce8-a1ac-ecdd51c4cbc6" xsi:nil="true"/>
    <lcf76f155ced4ddcb4097134ff3c332f xmlns="8ec708c4-0aff-4385-8afc-b2b27acb50e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5EC5517-E7E2-4439-B464-AEEEB6361936}"/>
</file>

<file path=customXml/itemProps2.xml><?xml version="1.0" encoding="utf-8"?>
<ds:datastoreItem xmlns:ds="http://schemas.openxmlformats.org/officeDocument/2006/customXml" ds:itemID="{166CBD7D-47B8-4426-AE0F-E3D3B3001D12}"/>
</file>

<file path=customXml/itemProps3.xml><?xml version="1.0" encoding="utf-8"?>
<ds:datastoreItem xmlns:ds="http://schemas.openxmlformats.org/officeDocument/2006/customXml" ds:itemID="{96A34EE6-3444-4B80-98EC-75BDF775BD0F}"/>
</file>

<file path=docProps/app.xml><?xml version="1.0" encoding="utf-8"?>
<Properties xmlns="http://schemas.openxmlformats.org/officeDocument/2006/extended-properties" xmlns:vt="http://schemas.openxmlformats.org/officeDocument/2006/docPropsVTypes">
  <Template>Facet</Template>
  <TotalTime>45</TotalTime>
  <Words>1388</Words>
  <Application>Microsoft Office PowerPoint</Application>
  <PresentationFormat>Widescreen</PresentationFormat>
  <Paragraphs>120</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Noto Sans Symbols</vt:lpstr>
      <vt:lpstr>Trebuchet MS</vt:lpstr>
      <vt:lpstr>Arial</vt:lpstr>
      <vt:lpstr>Wingdings 3</vt:lpstr>
      <vt:lpstr>Open Sans</vt:lpstr>
      <vt:lpstr>Century Gothic</vt:lpstr>
      <vt:lpstr>Facet</vt:lpstr>
      <vt:lpstr>Diverse Populations in Recovery</vt:lpstr>
      <vt:lpstr>Learning Objectives</vt:lpstr>
      <vt:lpstr>Recovery and the Criminal Justice System</vt:lpstr>
      <vt:lpstr>Considerations for Placement</vt:lpstr>
      <vt:lpstr>Pretrial and Diversion to Treatment</vt:lpstr>
      <vt:lpstr>Effects of Institutionalization on Recovery</vt:lpstr>
      <vt:lpstr>Pre-Release Strategies to Build Resilience  </vt:lpstr>
      <vt:lpstr>Re-entry Skills To Support Recovery </vt:lpstr>
      <vt:lpstr>Sustainability of Recovery Among People who are Homeless </vt:lpstr>
      <vt:lpstr>Barriers to Recovery</vt:lpstr>
      <vt:lpstr>Recovery Initiatives </vt:lpstr>
      <vt:lpstr>Recovery Initiatives </vt:lpstr>
      <vt:lpstr>Factors that Influence Recovery</vt:lpstr>
      <vt:lpstr>Approach to Treatment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Diverse Populations in Recovery</dc:title>
  <dc:creator>Paula</dc:creator>
  <cp:lastModifiedBy>Paula Heller Garland</cp:lastModifiedBy>
  <cp:revision>5</cp:revision>
  <dcterms:modified xsi:type="dcterms:W3CDTF">2018-10-14T20:43:05Z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0x010100963613E42935B84E95711D358A750BB7</vt:lpwstr>
  </property>
</Properties>
</file>