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6" r:id="rId4"/>
  </p:sldMasterIdLst>
  <p:notesMasterIdLst>
    <p:notesMasterId r:id="rId14"/>
  </p:notesMasterIdLst>
  <p:sldIdLst>
    <p:sldId id="256" r:id="rId5"/>
    <p:sldId id="267" r:id="rId6"/>
    <p:sldId id="268" r:id="rId7"/>
    <p:sldId id="279" r:id="rId8"/>
    <p:sldId id="269" r:id="rId9"/>
    <p:sldId id="280" r:id="rId10"/>
    <p:sldId id="270" r:id="rId11"/>
    <p:sldId id="271" r:id="rId12"/>
    <p:sldId id="272" r:id="rId13"/>
  </p:sldIdLst>
  <p:sldSz cx="12192000" cy="6858000"/>
  <p:notesSz cx="6858000" cy="9144000"/>
  <p:embeddedFontLst>
    <p:embeddedFont>
      <p:font typeface="Century Gothic" panose="020B0502020202020204" pitchFamily="34" charset="0"/>
      <p:regular r:id="rId15"/>
      <p:bold r:id="rId16"/>
      <p:italic r:id="rId17"/>
      <p:boldItalic r:id="rId18"/>
    </p:embeddedFont>
    <p:embeddedFont>
      <p:font typeface="Trebuchet MS" panose="020B0603020202020204" pitchFamily="34" charset="0"/>
      <p:regular r:id="rId19"/>
      <p:bold r:id="rId20"/>
      <p:italic r:id="rId21"/>
      <p:boldItalic r:id="rId22"/>
    </p:embeddedFont>
    <p:embeddedFont>
      <p:font typeface="Wingdings 3" panose="05040102010807070707" pitchFamily="18" charset="2"/>
      <p:regular r:id="rId23"/>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9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4.fntdata"/><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font" Target="fonts/font7.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3.fntdata"/><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font" Target="fonts/font1.fntdata"/><Relationship Id="rId23" Type="http://schemas.openxmlformats.org/officeDocument/2006/relationships/font" Target="fonts/font9.fntdata"/><Relationship Id="rId10" Type="http://schemas.openxmlformats.org/officeDocument/2006/relationships/slide" Target="slides/slide6.xml"/><Relationship Id="rId19" Type="http://schemas.openxmlformats.org/officeDocument/2006/relationships/font" Target="fonts/font5.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 Id="rId22" Type="http://schemas.openxmlformats.org/officeDocument/2006/relationships/font" Target="fonts/font8.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2" name="Google Shape;25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Google Shape;317;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8" name="Google Shape;318;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4" name="Google Shape;324;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4" name="Google Shape;324;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875653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1" name="Google Shape;331;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2" name="Google Shape;332;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1" name="Google Shape;331;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2" name="Google Shape;332;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019281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Google Shape;337;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8" name="Google Shape;338;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3" name="Google Shape;343;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44" name="Google Shape;344;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Google Shape;349;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50" name="Google Shape;350;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786820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806658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88896014"/>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806629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56957070"/>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136346942"/>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42368339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495025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944584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035492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781138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8831983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863495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417222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55418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743333030"/>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183617948"/>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 id="2147483680" r:id="rId14"/>
    <p:sldLayoutId id="2147483681" r:id="rId15"/>
    <p:sldLayoutId id="2147483682" r:id="rId16"/>
  </p:sldLayoutIdLst>
  <p:hf sldNum="0" hdr="0" ftr="0" dt="0"/>
  <p:txStyles>
    <p:titleStyle>
      <a:lvl1pPr algn="l" defTabSz="457200" rtl="0" eaLnBrk="1" latinLnBrk="0" hangingPunct="1">
        <a:spcBef>
          <a:spcPct val="0"/>
        </a:spcBef>
        <a:buNone/>
        <a:defRPr sz="36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baseline="0">
          <a:solidFill>
            <a:schemeClr val="tx1"/>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baseline="0">
          <a:solidFill>
            <a:schemeClr val="tx1"/>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baseline="0">
          <a:solidFill>
            <a:schemeClr val="tx1"/>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baseline="0">
          <a:solidFill>
            <a:schemeClr val="tx1"/>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baseline="0">
          <a:solidFill>
            <a:schemeClr val="tx1"/>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19"/>
          <p:cNvSpPr txBox="1">
            <a:spLocks noGrp="1"/>
          </p:cNvSpPr>
          <p:nvPr>
            <p:ph type="ctrTitle"/>
          </p:nvPr>
        </p:nvSpPr>
        <p:spPr>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lt2"/>
              </a:buClr>
              <a:buSzPts val="5400"/>
              <a:buFont typeface="Century Gothic"/>
              <a:buNone/>
            </a:pPr>
            <a:r>
              <a:rPr lang="en-US" sz="5400" b="0" i="0" u="none" strike="noStrike" cap="none" dirty="0">
                <a:solidFill>
                  <a:schemeClr val="tx1"/>
                </a:solidFill>
                <a:latin typeface="Century Gothic"/>
                <a:ea typeface="Century Gothic"/>
                <a:cs typeface="Century Gothic"/>
                <a:sym typeface="Century Gothic"/>
              </a:rPr>
              <a:t>SOGIE </a:t>
            </a:r>
            <a:endParaRPr dirty="0">
              <a:solidFill>
                <a:schemeClr val="tx1"/>
              </a:solidFill>
            </a:endParaRPr>
          </a:p>
        </p:txBody>
      </p:sp>
      <p:sp>
        <p:nvSpPr>
          <p:cNvPr id="255" name="Google Shape;255;p19"/>
          <p:cNvSpPr txBox="1">
            <a:spLocks noGrp="1"/>
          </p:cNvSpPr>
          <p:nvPr>
            <p:ph type="subTitle" idx="1"/>
          </p:nvPr>
        </p:nvSpPr>
        <p:spPr>
          <a:xfrm>
            <a:off x="1491025" y="4034791"/>
            <a:ext cx="7766936" cy="109689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accent1"/>
              </a:buClr>
              <a:buSzPts val="1440"/>
              <a:buFont typeface="Noto Sans Symbols"/>
              <a:buNone/>
            </a:pPr>
            <a:endParaRPr lang="en-US" sz="1050" dirty="0">
              <a:solidFill>
                <a:schemeClr val="accent1"/>
              </a:solidFill>
              <a:latin typeface="Century Gothic"/>
              <a:sym typeface="Century Gothic"/>
            </a:endParaRPr>
          </a:p>
          <a:p>
            <a:pPr marL="0" marR="0" lvl="0" indent="0" algn="l" rtl="0">
              <a:spcBef>
                <a:spcPts val="0"/>
              </a:spcBef>
              <a:spcAft>
                <a:spcPts val="0"/>
              </a:spcAft>
              <a:buClr>
                <a:schemeClr val="accent1"/>
              </a:buClr>
              <a:buSzPts val="1440"/>
              <a:buFont typeface="Noto Sans Symbols"/>
              <a:buNone/>
            </a:pPr>
            <a:r>
              <a:rPr lang="en-US" sz="1050" dirty="0">
                <a:solidFill>
                  <a:schemeClr val="accent1"/>
                </a:solidFill>
                <a:latin typeface="Century Gothic"/>
                <a:sym typeface="Century Gothic"/>
              </a:rPr>
              <a:t>Developed by Paula Heller Garland</a:t>
            </a:r>
          </a:p>
          <a:p>
            <a:pPr marL="0" marR="0" lvl="0" indent="0" algn="l" rtl="0">
              <a:spcBef>
                <a:spcPts val="0"/>
              </a:spcBef>
              <a:spcAft>
                <a:spcPts val="0"/>
              </a:spcAft>
              <a:buClr>
                <a:schemeClr val="accent1"/>
              </a:buClr>
              <a:buSzPts val="1440"/>
              <a:buFont typeface="Noto Sans Symbols"/>
              <a:buNone/>
            </a:pPr>
            <a:r>
              <a:rPr lang="en-US" sz="1050" dirty="0">
                <a:solidFill>
                  <a:schemeClr val="accent1"/>
                </a:solidFill>
                <a:latin typeface="Century Gothic"/>
                <a:sym typeface="Century Gothic"/>
              </a:rPr>
              <a:t>for The University of North Texas</a:t>
            </a:r>
          </a:p>
          <a:p>
            <a:pPr marL="0" marR="0" lvl="0" indent="0" algn="l" rtl="0">
              <a:spcBef>
                <a:spcPts val="0"/>
              </a:spcBef>
              <a:spcAft>
                <a:spcPts val="0"/>
              </a:spcAft>
              <a:buClr>
                <a:schemeClr val="accent1"/>
              </a:buClr>
              <a:buSzPts val="1440"/>
              <a:buFont typeface="Noto Sans Symbols"/>
              <a:buNone/>
            </a:pPr>
            <a:r>
              <a:rPr lang="en-US" sz="1050" dirty="0">
                <a:solidFill>
                  <a:schemeClr val="accent1"/>
                </a:solidFill>
                <a:latin typeface="Century Gothic"/>
                <a:sym typeface="Century Gothic"/>
              </a:rPr>
              <a:t>© 2018</a:t>
            </a:r>
            <a:endParaRPr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sp>
        <p:nvSpPr>
          <p:cNvPr id="320" name="Google Shape;320;p30"/>
          <p:cNvSpPr txBox="1">
            <a:spLocks noGrp="1"/>
          </p:cNvSpPr>
          <p:nvPr>
            <p:ph type="title"/>
          </p:nvPr>
        </p:nvSpPr>
        <p:spPr>
          <a:xfrm>
            <a:off x="661292" y="0"/>
            <a:ext cx="8596668" cy="13208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2"/>
              </a:buClr>
              <a:buSzPts val="2800"/>
              <a:buFont typeface="Century Gothic"/>
              <a:buNone/>
            </a:pPr>
            <a:r>
              <a:rPr lang="en-US" sz="2800" b="1" i="0" u="none" strike="noStrike" cap="none" dirty="0">
                <a:latin typeface="Century Gothic"/>
                <a:ea typeface="Century Gothic"/>
                <a:cs typeface="Century Gothic"/>
                <a:sym typeface="Century Gothic"/>
              </a:rPr>
              <a:t>Recovery and the LGBTQ/SOGIE Community</a:t>
            </a:r>
            <a:endParaRPr b="1" dirty="0"/>
          </a:p>
        </p:txBody>
      </p:sp>
      <p:sp>
        <p:nvSpPr>
          <p:cNvPr id="321" name="Google Shape;321;p30"/>
          <p:cNvSpPr txBox="1">
            <a:spLocks noGrp="1"/>
          </p:cNvSpPr>
          <p:nvPr>
            <p:ph idx="1"/>
          </p:nvPr>
        </p:nvSpPr>
        <p:spPr>
          <a:xfrm>
            <a:off x="479394" y="1507958"/>
            <a:ext cx="8263553" cy="5132539"/>
          </a:xfrm>
          <a:prstGeom prst="rect">
            <a:avLst/>
          </a:prstGeom>
          <a:noFill/>
          <a:ln>
            <a:noFill/>
          </a:ln>
        </p:spPr>
        <p:txBody>
          <a:bodyPr spcFirstLastPara="1" wrap="square" lIns="91425" tIns="45700" rIns="91425" bIns="45700" anchor="t" anchorCtr="0">
            <a:noAutofit/>
          </a:bodyPr>
          <a:lstStyle/>
          <a:p>
            <a:pPr marR="0" lvl="0" algn="l" rtl="0">
              <a:spcBef>
                <a:spcPts val="0"/>
              </a:spcBef>
              <a:spcAft>
                <a:spcPts val="0"/>
              </a:spcAft>
              <a:buClr>
                <a:schemeClr val="accent1"/>
              </a:buClr>
              <a:buSzPts val="1440"/>
              <a:buFont typeface="Arial" panose="020B0604020202020204" pitchFamily="34" charset="0"/>
              <a:buChar char="•"/>
            </a:pPr>
            <a:r>
              <a:rPr lang="en-US" sz="2000" b="1" i="0" u="none" strike="noStrike" cap="none" dirty="0">
                <a:latin typeface="Century Gothic"/>
                <a:ea typeface="Century Gothic"/>
                <a:cs typeface="Century Gothic"/>
                <a:sym typeface="Century Gothic"/>
              </a:rPr>
              <a:t>SOGIE</a:t>
            </a:r>
            <a:r>
              <a:rPr lang="en-US" sz="2000" b="0" i="0" u="none" strike="noStrike" cap="none" dirty="0">
                <a:latin typeface="Century Gothic"/>
                <a:ea typeface="Century Gothic"/>
                <a:cs typeface="Century Gothic"/>
                <a:sym typeface="Century Gothic"/>
              </a:rPr>
              <a:t> – Sexual Orientation, Gender Identity and Expression – </a:t>
            </a:r>
            <a:endParaRPr sz="2000" dirty="0"/>
          </a:p>
          <a:p>
            <a:pPr marR="0" lvl="0" algn="l" rtl="0">
              <a:spcBef>
                <a:spcPts val="1000"/>
              </a:spcBef>
              <a:spcAft>
                <a:spcPts val="0"/>
              </a:spcAft>
              <a:buClr>
                <a:schemeClr val="accent1"/>
              </a:buClr>
              <a:buSzPts val="1440"/>
              <a:buFont typeface="Arial" panose="020B0604020202020204" pitchFamily="34" charset="0"/>
              <a:buChar char="•"/>
            </a:pPr>
            <a:r>
              <a:rPr lang="en-US" sz="2000" b="0" i="0" u="none" strike="noStrike" cap="none" dirty="0">
                <a:latin typeface="Century Gothic"/>
                <a:ea typeface="Century Gothic"/>
                <a:cs typeface="Century Gothic"/>
                <a:sym typeface="Century Gothic"/>
              </a:rPr>
              <a:t>Has grown beyond traditional acronyms to include everyone and how they identify. Better at describing inclusion of all people. </a:t>
            </a:r>
            <a:endParaRPr sz="2000" dirty="0"/>
          </a:p>
          <a:p>
            <a:pPr marR="0" lvl="0" algn="l" rtl="0">
              <a:spcBef>
                <a:spcPts val="1000"/>
              </a:spcBef>
              <a:spcAft>
                <a:spcPts val="0"/>
              </a:spcAft>
              <a:buClr>
                <a:schemeClr val="accent1"/>
              </a:buClr>
              <a:buSzPts val="1440"/>
              <a:buFont typeface="Arial" panose="020B0604020202020204" pitchFamily="34" charset="0"/>
              <a:buChar char="•"/>
            </a:pPr>
            <a:r>
              <a:rPr lang="en-US" sz="2000" b="0" i="0" u="none" strike="noStrike" cap="none" dirty="0">
                <a:latin typeface="Century Gothic"/>
                <a:ea typeface="Century Gothic"/>
                <a:cs typeface="Century Gothic"/>
                <a:sym typeface="Century Gothic"/>
              </a:rPr>
              <a:t>Describes who were are, who we have relationships with, how we identify and express ourselves</a:t>
            </a:r>
            <a:endParaRPr sz="2000" dirty="0"/>
          </a:p>
          <a:p>
            <a:pPr marR="0" lvl="0" algn="l" rtl="0">
              <a:spcBef>
                <a:spcPts val="1000"/>
              </a:spcBef>
              <a:spcAft>
                <a:spcPts val="0"/>
              </a:spcAft>
              <a:buClr>
                <a:schemeClr val="accent1"/>
              </a:buClr>
              <a:buSzPts val="1440"/>
              <a:buFont typeface="Arial" panose="020B0604020202020204" pitchFamily="34" charset="0"/>
              <a:buChar char="•"/>
            </a:pPr>
            <a:r>
              <a:rPr lang="en-US" sz="2000" b="1" i="0" u="none" strike="noStrike" cap="none" dirty="0">
                <a:latin typeface="Century Gothic"/>
                <a:ea typeface="Century Gothic"/>
                <a:cs typeface="Century Gothic"/>
                <a:sym typeface="Century Gothic"/>
              </a:rPr>
              <a:t>LGBTQIA </a:t>
            </a:r>
            <a:r>
              <a:rPr lang="en-US" sz="2000" b="0" i="0" u="none" strike="noStrike" cap="none" dirty="0">
                <a:latin typeface="Century Gothic"/>
                <a:ea typeface="Century Gothic"/>
                <a:cs typeface="Century Gothic"/>
                <a:sym typeface="Century Gothic"/>
              </a:rPr>
              <a:t>– Lesbian, Gay, Bisexual, Transgender, Queer, Intersex, Ally</a:t>
            </a:r>
            <a:endParaRPr sz="2000" dirty="0"/>
          </a:p>
          <a:p>
            <a:pPr marR="0" lvl="0" algn="l" rtl="0">
              <a:spcBef>
                <a:spcPts val="1000"/>
              </a:spcBef>
              <a:spcAft>
                <a:spcPts val="0"/>
              </a:spcAft>
              <a:buClr>
                <a:schemeClr val="accent1"/>
              </a:buClr>
              <a:buSzPts val="1440"/>
              <a:buFont typeface="Arial" panose="020B0604020202020204" pitchFamily="34" charset="0"/>
              <a:buChar char="•"/>
            </a:pPr>
            <a:r>
              <a:rPr lang="en-US" sz="2000" b="0" i="0" u="none" strike="noStrike" cap="none" dirty="0">
                <a:latin typeface="Century Gothic"/>
                <a:ea typeface="Century Gothic"/>
                <a:cs typeface="Century Gothic"/>
                <a:sym typeface="Century Gothic"/>
              </a:rPr>
              <a:t>Traditional acronym that has historically been used to identify the queer community and those that support them</a:t>
            </a:r>
            <a:endParaRPr sz="2000" dirty="0"/>
          </a:p>
          <a:p>
            <a:pPr marR="0" lvl="0" algn="l" rtl="0">
              <a:spcBef>
                <a:spcPts val="1000"/>
              </a:spcBef>
              <a:spcAft>
                <a:spcPts val="0"/>
              </a:spcAft>
              <a:buClr>
                <a:schemeClr val="accent1"/>
              </a:buClr>
              <a:buSzPts val="1440"/>
              <a:buFont typeface="Arial" panose="020B0604020202020204" pitchFamily="34" charset="0"/>
              <a:buChar char="•"/>
            </a:pPr>
            <a:r>
              <a:rPr lang="en-US" sz="2000" b="0" i="0" u="none" strike="noStrike" cap="none" dirty="0">
                <a:latin typeface="Century Gothic"/>
                <a:ea typeface="Century Gothic"/>
                <a:cs typeface="Century Gothic"/>
                <a:sym typeface="Century Gothic"/>
              </a:rPr>
              <a:t>Both are determined by the individual, regardless of birth or family/societal/cultural expectations</a:t>
            </a:r>
            <a:endParaRPr sz="2000" dirty="0"/>
          </a:p>
          <a:p>
            <a:pPr marL="342900" marR="0" lvl="0" indent="-251459" algn="l" rtl="0">
              <a:spcBef>
                <a:spcPts val="1000"/>
              </a:spcBef>
              <a:spcAft>
                <a:spcPts val="0"/>
              </a:spcAft>
              <a:buClr>
                <a:schemeClr val="accent1"/>
              </a:buClr>
              <a:buSzPts val="1440"/>
              <a:buFont typeface="Noto Sans Symbols"/>
              <a:buNone/>
            </a:pPr>
            <a:endParaRPr sz="1800" b="0" i="0" u="none" strike="noStrike" cap="none" dirty="0">
              <a:solidFill>
                <a:srgbClr val="3F3F3F"/>
              </a:solidFill>
              <a:latin typeface="Century Gothic"/>
              <a:ea typeface="Century Gothic"/>
              <a:cs typeface="Century Gothic"/>
              <a:sym typeface="Century Gothic"/>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26" name="Google Shape;326;p31"/>
          <p:cNvSpPr txBox="1">
            <a:spLocks noGrp="1"/>
          </p:cNvSpPr>
          <p:nvPr>
            <p:ph type="title"/>
          </p:nvPr>
        </p:nvSpPr>
        <p:spPr>
          <a:xfrm>
            <a:off x="414781" y="285833"/>
            <a:ext cx="8761413" cy="706964"/>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2"/>
              </a:buClr>
              <a:buSzPts val="3600"/>
              <a:buFont typeface="Century Gothic"/>
              <a:buNone/>
            </a:pPr>
            <a:r>
              <a:rPr lang="en-US" sz="3600" b="1" i="0" u="none" strike="noStrike" cap="none" dirty="0">
                <a:latin typeface="Century Gothic"/>
                <a:ea typeface="Century Gothic"/>
                <a:cs typeface="Century Gothic"/>
                <a:sym typeface="Century Gothic"/>
              </a:rPr>
              <a:t>How it All Fits </a:t>
            </a:r>
            <a:endParaRPr b="1" dirty="0"/>
          </a:p>
        </p:txBody>
      </p:sp>
      <p:sp>
        <p:nvSpPr>
          <p:cNvPr id="327" name="Google Shape;327;p31"/>
          <p:cNvSpPr txBox="1">
            <a:spLocks noGrp="1"/>
          </p:cNvSpPr>
          <p:nvPr>
            <p:ph sz="half" idx="1"/>
          </p:nvPr>
        </p:nvSpPr>
        <p:spPr>
          <a:xfrm>
            <a:off x="523784" y="1379622"/>
            <a:ext cx="8989184" cy="4728216"/>
          </a:xfrm>
          <a:prstGeom prst="rect">
            <a:avLst/>
          </a:prstGeom>
          <a:noFill/>
          <a:ln>
            <a:noFill/>
          </a:ln>
        </p:spPr>
        <p:txBody>
          <a:bodyPr spcFirstLastPara="1" wrap="square" lIns="91425" tIns="45700" rIns="91425" bIns="45700" anchor="t" anchorCtr="0">
            <a:noAutofit/>
          </a:bodyPr>
          <a:lstStyle/>
          <a:p>
            <a:pPr marR="0" lvl="0" algn="l" rtl="0">
              <a:spcBef>
                <a:spcPts val="0"/>
              </a:spcBef>
              <a:spcAft>
                <a:spcPts val="0"/>
              </a:spcAft>
              <a:buClr>
                <a:schemeClr val="accent1"/>
              </a:buClr>
              <a:buSzPts val="2240"/>
              <a:buFont typeface="Arial" panose="020B0604020202020204" pitchFamily="34" charset="0"/>
              <a:buChar char="•"/>
            </a:pPr>
            <a:r>
              <a:rPr lang="en-US" sz="2800" b="0" i="0" u="none" strike="noStrike" cap="none" dirty="0">
                <a:latin typeface="Century Gothic"/>
                <a:ea typeface="Century Gothic"/>
                <a:cs typeface="Century Gothic"/>
                <a:sym typeface="Century Gothic"/>
              </a:rPr>
              <a:t>Sex, gender and orientation are all different. </a:t>
            </a:r>
          </a:p>
          <a:p>
            <a:pPr marR="0" lvl="0" algn="l" rtl="0">
              <a:spcBef>
                <a:spcPts val="0"/>
              </a:spcBef>
              <a:spcAft>
                <a:spcPts val="0"/>
              </a:spcAft>
              <a:buClr>
                <a:schemeClr val="accent1"/>
              </a:buClr>
              <a:buSzPts val="2240"/>
              <a:buFont typeface="Arial" panose="020B0604020202020204" pitchFamily="34" charset="0"/>
              <a:buChar char="•"/>
            </a:pPr>
            <a:endParaRPr sz="2800" dirty="0"/>
          </a:p>
          <a:p>
            <a:pPr marR="0" lvl="0" algn="l" rtl="0">
              <a:spcBef>
                <a:spcPts val="1000"/>
              </a:spcBef>
              <a:spcAft>
                <a:spcPts val="0"/>
              </a:spcAft>
              <a:buClr>
                <a:schemeClr val="accent1"/>
              </a:buClr>
              <a:buSzPts val="2240"/>
              <a:buFont typeface="Arial" panose="020B0604020202020204" pitchFamily="34" charset="0"/>
              <a:buChar char="•"/>
            </a:pPr>
            <a:r>
              <a:rPr lang="en-US" sz="2800" b="0" i="0" u="none" strike="noStrike" cap="none" dirty="0">
                <a:latin typeface="Century Gothic"/>
                <a:ea typeface="Century Gothic"/>
                <a:cs typeface="Century Gothic"/>
                <a:sym typeface="Century Gothic"/>
              </a:rPr>
              <a:t>They are determined according to how an individual identifies themselves, regardless of familial, social or cultural expectations. </a:t>
            </a:r>
            <a:endParaRPr sz="2800" dirty="0"/>
          </a:p>
          <a:p>
            <a:pPr marL="342900" marR="0" lvl="0" indent="-251459" algn="l" rtl="0">
              <a:spcBef>
                <a:spcPts val="1000"/>
              </a:spcBef>
              <a:spcAft>
                <a:spcPts val="0"/>
              </a:spcAft>
              <a:buClr>
                <a:schemeClr val="accent1"/>
              </a:buClr>
              <a:buSzPts val="1440"/>
              <a:buFont typeface="Noto Sans Symbols"/>
              <a:buNone/>
            </a:pPr>
            <a:endParaRPr sz="1800" b="0" i="0" u="none" strike="noStrike" cap="none" dirty="0">
              <a:solidFill>
                <a:srgbClr val="3F3F3F"/>
              </a:solidFill>
              <a:latin typeface="Century Gothic"/>
              <a:ea typeface="Century Gothic"/>
              <a:cs typeface="Century Gothic"/>
              <a:sym typeface="Century Gothic"/>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26" name="Google Shape;326;p31"/>
          <p:cNvSpPr txBox="1">
            <a:spLocks noGrp="1"/>
          </p:cNvSpPr>
          <p:nvPr>
            <p:ph type="title"/>
          </p:nvPr>
        </p:nvSpPr>
        <p:spPr>
          <a:xfrm>
            <a:off x="414781" y="285833"/>
            <a:ext cx="8761413" cy="706964"/>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2"/>
              </a:buClr>
              <a:buSzPts val="3600"/>
              <a:buFont typeface="Century Gothic"/>
              <a:buNone/>
            </a:pPr>
            <a:r>
              <a:rPr lang="en-US" sz="3600" b="1" i="0" u="none" strike="noStrike" cap="none" dirty="0">
                <a:latin typeface="Century Gothic"/>
                <a:ea typeface="Century Gothic"/>
                <a:cs typeface="Century Gothic"/>
                <a:sym typeface="Century Gothic"/>
              </a:rPr>
              <a:t>How it All Fits </a:t>
            </a:r>
            <a:endParaRPr b="1" dirty="0"/>
          </a:p>
        </p:txBody>
      </p:sp>
      <p:pic>
        <p:nvPicPr>
          <p:cNvPr id="4" name="Google Shape;329;p31">
            <a:extLst>
              <a:ext uri="{FF2B5EF4-FFF2-40B4-BE49-F238E27FC236}">
                <a16:creationId xmlns:a16="http://schemas.microsoft.com/office/drawing/2014/main" id="{BDE59926-C4CA-42D1-B2DE-120DBAB2C390}"/>
              </a:ext>
            </a:extLst>
          </p:cNvPr>
          <p:cNvPicPr preferRelativeResize="0">
            <a:picLocks noGrp="1"/>
          </p:cNvPicPr>
          <p:nvPr>
            <p:ph sz="half" idx="1"/>
          </p:nvPr>
        </p:nvPicPr>
        <p:blipFill rotWithShape="1">
          <a:blip r:embed="rId3">
            <a:alphaModFix/>
          </a:blip>
          <a:srcRect/>
          <a:stretch/>
        </p:blipFill>
        <p:spPr>
          <a:xfrm>
            <a:off x="1353187" y="1379538"/>
            <a:ext cx="7329801" cy="4727575"/>
          </a:xfrm>
          <a:prstGeom prst="rect">
            <a:avLst/>
          </a:prstGeom>
          <a:noFill/>
          <a:ln>
            <a:noFill/>
          </a:ln>
        </p:spPr>
      </p:pic>
    </p:spTree>
    <p:extLst>
      <p:ext uri="{BB962C8B-B14F-4D97-AF65-F5344CB8AC3E}">
        <p14:creationId xmlns:p14="http://schemas.microsoft.com/office/powerpoint/2010/main" val="3589965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33"/>
        <p:cNvGrpSpPr/>
        <p:nvPr/>
      </p:nvGrpSpPr>
      <p:grpSpPr>
        <a:xfrm>
          <a:off x="0" y="0"/>
          <a:ext cx="0" cy="0"/>
          <a:chOff x="0" y="0"/>
          <a:chExt cx="0" cy="0"/>
        </a:xfrm>
      </p:grpSpPr>
      <p:sp>
        <p:nvSpPr>
          <p:cNvPr id="334" name="Google Shape;334;p32"/>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2"/>
              </a:buClr>
              <a:buSzPts val="3600"/>
              <a:buFont typeface="Century Gothic"/>
              <a:buNone/>
            </a:pPr>
            <a:r>
              <a:rPr lang="en-US" sz="3600" b="1" i="0" u="none" strike="noStrike" cap="none" dirty="0">
                <a:latin typeface="Century Gothic"/>
                <a:ea typeface="Century Gothic"/>
                <a:cs typeface="Century Gothic"/>
                <a:sym typeface="Century Gothic"/>
              </a:rPr>
              <a:t>Terms</a:t>
            </a:r>
            <a:endParaRPr b="1" dirty="0"/>
          </a:p>
        </p:txBody>
      </p:sp>
      <p:sp>
        <p:nvSpPr>
          <p:cNvPr id="335" name="Google Shape;335;p32"/>
          <p:cNvSpPr txBox="1">
            <a:spLocks noGrp="1"/>
          </p:cNvSpPr>
          <p:nvPr>
            <p:ph idx="1"/>
          </p:nvPr>
        </p:nvSpPr>
        <p:spPr>
          <a:xfrm>
            <a:off x="514906" y="1930400"/>
            <a:ext cx="8596668" cy="4781118"/>
          </a:xfrm>
          <a:prstGeom prst="rect">
            <a:avLst/>
          </a:prstGeom>
          <a:noFill/>
          <a:ln>
            <a:noFill/>
          </a:ln>
        </p:spPr>
        <p:txBody>
          <a:bodyPr spcFirstLastPara="1" wrap="square" lIns="91425" tIns="45700" rIns="91425" bIns="45700" anchor="t" anchorCtr="0">
            <a:noAutofit/>
          </a:bodyPr>
          <a:lstStyle/>
          <a:p>
            <a:pPr marR="0" lvl="0" algn="l" rtl="0">
              <a:spcBef>
                <a:spcPts val="0"/>
              </a:spcBef>
              <a:spcAft>
                <a:spcPts val="0"/>
              </a:spcAft>
              <a:buClr>
                <a:schemeClr val="accent1"/>
              </a:buClr>
              <a:buSzPts val="1332"/>
              <a:buFont typeface="Arial" panose="020B0604020202020204" pitchFamily="34" charset="0"/>
              <a:buChar char="•"/>
            </a:pPr>
            <a:r>
              <a:rPr lang="en-US" sz="2000" b="1" i="0" u="none" strike="noStrike" cap="none" dirty="0">
                <a:latin typeface="Century Gothic"/>
                <a:ea typeface="Century Gothic"/>
                <a:cs typeface="Century Gothic"/>
                <a:sym typeface="Century Gothic"/>
              </a:rPr>
              <a:t>Ally:</a:t>
            </a:r>
            <a:r>
              <a:rPr lang="en-US" sz="2000" b="0" i="0" u="none" strike="noStrike" cap="none" dirty="0">
                <a:latin typeface="Century Gothic"/>
                <a:ea typeface="Century Gothic"/>
                <a:cs typeface="Century Gothic"/>
                <a:sym typeface="Century Gothic"/>
              </a:rPr>
              <a:t> Describes a person who confronts and challenges heterosexism, sexism, homophobia, transphobia, and heterosexual privilege in herself or himself and others.</a:t>
            </a:r>
            <a:endParaRPr sz="2000" dirty="0"/>
          </a:p>
          <a:p>
            <a:pPr marR="0" lvl="0" algn="l" rtl="0">
              <a:spcBef>
                <a:spcPts val="1000"/>
              </a:spcBef>
              <a:spcAft>
                <a:spcPts val="0"/>
              </a:spcAft>
              <a:buClr>
                <a:schemeClr val="accent1"/>
              </a:buClr>
              <a:buSzPts val="1332"/>
              <a:buFont typeface="Arial" panose="020B0604020202020204" pitchFamily="34" charset="0"/>
              <a:buChar char="•"/>
            </a:pPr>
            <a:r>
              <a:rPr lang="en-US" sz="2000" b="1" i="0" u="none" strike="noStrike" cap="none" dirty="0">
                <a:latin typeface="Century Gothic"/>
                <a:ea typeface="Century Gothic"/>
                <a:cs typeface="Century Gothic"/>
                <a:sym typeface="Century Gothic"/>
              </a:rPr>
              <a:t>Androgyny</a:t>
            </a:r>
            <a:r>
              <a:rPr lang="en-US" sz="2000" b="0" i="0" u="none" strike="noStrike" cap="none" dirty="0">
                <a:latin typeface="Century Gothic"/>
                <a:ea typeface="Century Gothic"/>
                <a:cs typeface="Century Gothic"/>
                <a:sym typeface="Century Gothic"/>
              </a:rPr>
              <a:t>: A self-ascribed state of embodiment among individuals rejecting the binary structure of woman and man. </a:t>
            </a:r>
            <a:endParaRPr sz="2000" dirty="0"/>
          </a:p>
          <a:p>
            <a:pPr marR="0" lvl="0" algn="l" rtl="0">
              <a:spcBef>
                <a:spcPts val="1000"/>
              </a:spcBef>
              <a:spcAft>
                <a:spcPts val="0"/>
              </a:spcAft>
              <a:buClr>
                <a:schemeClr val="accent1"/>
              </a:buClr>
              <a:buSzPts val="1332"/>
              <a:buFont typeface="Arial" panose="020B0604020202020204" pitchFamily="34" charset="0"/>
              <a:buChar char="•"/>
            </a:pPr>
            <a:r>
              <a:rPr lang="en-US" sz="2000" b="1" i="0" u="none" strike="noStrike" cap="none" dirty="0">
                <a:latin typeface="Century Gothic"/>
                <a:ea typeface="Century Gothic"/>
                <a:cs typeface="Century Gothic"/>
                <a:sym typeface="Century Gothic"/>
              </a:rPr>
              <a:t>Asexual</a:t>
            </a:r>
            <a:r>
              <a:rPr lang="en-US" sz="2000" b="0" i="0" u="none" strike="noStrike" cap="none" dirty="0">
                <a:latin typeface="Century Gothic"/>
                <a:ea typeface="Century Gothic"/>
                <a:cs typeface="Century Gothic"/>
                <a:sym typeface="Century Gothic"/>
              </a:rPr>
              <a:t>: Asexuality is the lack of sexual attraction to others, or low or absent interest in or desire for sexual activity. It may be considered the lack of a sexual orientation, or one of the variations thereof, alongside heterosexuality, homosexuality and bisexuality. Romantic relationship can be referred to as hetero, homo, bi or a/romantic. </a:t>
            </a:r>
            <a:endParaRPr sz="2000" dirty="0"/>
          </a:p>
          <a:p>
            <a:pPr marR="0" lvl="0" algn="l" rtl="0">
              <a:spcBef>
                <a:spcPts val="1000"/>
              </a:spcBef>
              <a:spcAft>
                <a:spcPts val="0"/>
              </a:spcAft>
              <a:buClr>
                <a:schemeClr val="accent1"/>
              </a:buClr>
              <a:buSzPts val="1332"/>
              <a:buFont typeface="Arial" panose="020B0604020202020204" pitchFamily="34" charset="0"/>
              <a:buChar char="•"/>
            </a:pPr>
            <a:r>
              <a:rPr lang="en-US" sz="2000" b="1" i="0" u="none" strike="noStrike" cap="none" dirty="0">
                <a:latin typeface="Century Gothic"/>
                <a:ea typeface="Century Gothic"/>
                <a:cs typeface="Century Gothic"/>
                <a:sym typeface="Century Gothic"/>
              </a:rPr>
              <a:t>Bisexual</a:t>
            </a:r>
            <a:r>
              <a:rPr lang="en-US" sz="2000" b="0" i="0" u="none" strike="noStrike" cap="none" dirty="0">
                <a:latin typeface="Century Gothic"/>
                <a:ea typeface="Century Gothic"/>
                <a:cs typeface="Century Gothic"/>
                <a:sym typeface="Century Gothic"/>
              </a:rPr>
              <a:t>: Describes a person who is attracted to both men and women.</a:t>
            </a:r>
            <a:endParaRPr sz="2000" dirty="0"/>
          </a:p>
          <a:p>
            <a:pPr marL="342900" marR="0" lvl="0" indent="-258318" algn="l" rtl="0">
              <a:lnSpc>
                <a:spcPct val="80000"/>
              </a:lnSpc>
              <a:spcBef>
                <a:spcPts val="1000"/>
              </a:spcBef>
              <a:spcAft>
                <a:spcPts val="0"/>
              </a:spcAft>
              <a:buClr>
                <a:schemeClr val="accent1"/>
              </a:buClr>
              <a:buSzPts val="1332"/>
              <a:buFont typeface="Noto Sans Symbols"/>
              <a:buNone/>
            </a:pPr>
            <a:endParaRPr sz="1665" b="0" i="0" u="none" strike="noStrike" cap="none" dirty="0">
              <a:solidFill>
                <a:srgbClr val="3F3F3F"/>
              </a:solidFill>
              <a:latin typeface="Century Gothic"/>
              <a:ea typeface="Century Gothic"/>
              <a:cs typeface="Century Gothic"/>
              <a:sym typeface="Century Gothic"/>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33"/>
        <p:cNvGrpSpPr/>
        <p:nvPr/>
      </p:nvGrpSpPr>
      <p:grpSpPr>
        <a:xfrm>
          <a:off x="0" y="0"/>
          <a:ext cx="0" cy="0"/>
          <a:chOff x="0" y="0"/>
          <a:chExt cx="0" cy="0"/>
        </a:xfrm>
      </p:grpSpPr>
      <p:sp>
        <p:nvSpPr>
          <p:cNvPr id="334" name="Google Shape;334;p32"/>
          <p:cNvSpPr txBox="1">
            <a:spLocks noGrp="1"/>
          </p:cNvSpPr>
          <p:nvPr>
            <p:ph type="title"/>
          </p:nvPr>
        </p:nvSpPr>
        <p:spPr>
          <a:xfrm>
            <a:off x="661292" y="146482"/>
            <a:ext cx="8596668" cy="13208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2"/>
              </a:buClr>
              <a:buSzPts val="3600"/>
              <a:buFont typeface="Century Gothic"/>
              <a:buNone/>
            </a:pPr>
            <a:r>
              <a:rPr lang="en-US" sz="3600" b="1" i="0" u="none" strike="noStrike" cap="none" dirty="0">
                <a:latin typeface="Century Gothic"/>
                <a:ea typeface="Century Gothic"/>
                <a:cs typeface="Century Gothic"/>
                <a:sym typeface="Century Gothic"/>
              </a:rPr>
              <a:t>Terms</a:t>
            </a:r>
            <a:endParaRPr b="1" dirty="0"/>
          </a:p>
        </p:txBody>
      </p:sp>
      <p:sp>
        <p:nvSpPr>
          <p:cNvPr id="335" name="Google Shape;335;p32"/>
          <p:cNvSpPr txBox="1">
            <a:spLocks noGrp="1"/>
          </p:cNvSpPr>
          <p:nvPr>
            <p:ph idx="1"/>
          </p:nvPr>
        </p:nvSpPr>
        <p:spPr>
          <a:xfrm>
            <a:off x="450738" y="1283368"/>
            <a:ext cx="8212000" cy="5428150"/>
          </a:xfrm>
          <a:prstGeom prst="rect">
            <a:avLst/>
          </a:prstGeom>
          <a:noFill/>
          <a:ln>
            <a:noFill/>
          </a:ln>
        </p:spPr>
        <p:txBody>
          <a:bodyPr spcFirstLastPara="1" wrap="square" lIns="91425" tIns="45700" rIns="91425" bIns="45700" anchor="t" anchorCtr="0">
            <a:noAutofit/>
          </a:bodyPr>
          <a:lstStyle/>
          <a:p>
            <a:pPr lvl="0">
              <a:buSzPts val="1332"/>
              <a:buFont typeface="Arial" panose="020B0604020202020204" pitchFamily="34" charset="0"/>
              <a:buChar char="•"/>
            </a:pPr>
            <a:r>
              <a:rPr lang="en-US" b="1" dirty="0">
                <a:latin typeface="Century Gothic"/>
                <a:ea typeface="Century Gothic"/>
                <a:cs typeface="Century Gothic"/>
                <a:sym typeface="Century Gothic"/>
              </a:rPr>
              <a:t>Cisgender</a:t>
            </a:r>
            <a:r>
              <a:rPr lang="en-US" dirty="0">
                <a:latin typeface="Century Gothic"/>
                <a:ea typeface="Century Gothic"/>
                <a:cs typeface="Century Gothic"/>
                <a:sym typeface="Century Gothic"/>
              </a:rPr>
              <a:t>: Describes a person whose gender identity matches his or her sex assigned at birth.</a:t>
            </a:r>
            <a:endParaRPr lang="en-US" dirty="0"/>
          </a:p>
          <a:p>
            <a:pPr lvl="0">
              <a:buSzPts val="1332"/>
              <a:buFont typeface="Arial" panose="020B0604020202020204" pitchFamily="34" charset="0"/>
              <a:buChar char="•"/>
            </a:pPr>
            <a:r>
              <a:rPr lang="en-US" b="1" dirty="0">
                <a:latin typeface="Century Gothic"/>
                <a:ea typeface="Century Gothic"/>
                <a:cs typeface="Century Gothic"/>
                <a:sym typeface="Century Gothic"/>
              </a:rPr>
              <a:t>Coming Out</a:t>
            </a:r>
            <a:r>
              <a:rPr lang="en-US" dirty="0">
                <a:latin typeface="Century Gothic"/>
                <a:ea typeface="Century Gothic"/>
                <a:cs typeface="Century Gothic"/>
                <a:sym typeface="Century Gothic"/>
              </a:rPr>
              <a:t>: Describes the act or process of voluntarily disclosing one’s sexual orientation or gender identity.  </a:t>
            </a:r>
            <a:endParaRPr lang="en-US" dirty="0"/>
          </a:p>
          <a:p>
            <a:pPr lvl="0">
              <a:buSzPts val="1332"/>
              <a:buFont typeface="Arial" panose="020B0604020202020204" pitchFamily="34" charset="0"/>
              <a:buChar char="•"/>
            </a:pPr>
            <a:r>
              <a:rPr lang="en-US" b="1" dirty="0">
                <a:latin typeface="Century Gothic"/>
                <a:ea typeface="Century Gothic"/>
                <a:cs typeface="Century Gothic"/>
                <a:sym typeface="Century Gothic"/>
              </a:rPr>
              <a:t>Gay</a:t>
            </a:r>
            <a:r>
              <a:rPr lang="en-US" dirty="0">
                <a:latin typeface="Century Gothic"/>
                <a:ea typeface="Century Gothic"/>
                <a:cs typeface="Century Gothic"/>
                <a:sym typeface="Century Gothic"/>
              </a:rPr>
              <a:t>: Describes a person who is attracted to individuals of the same gender. While historically used to refer specifically to men, it is often used to refer to women attracted to other women, as well.</a:t>
            </a:r>
          </a:p>
          <a:p>
            <a:pPr lvl="0">
              <a:spcBef>
                <a:spcPts val="0"/>
              </a:spcBef>
              <a:buSzPts val="1224"/>
              <a:buFont typeface="Arial" panose="020B0604020202020204" pitchFamily="34" charset="0"/>
              <a:buChar char="•"/>
            </a:pPr>
            <a:r>
              <a:rPr lang="en-US" b="1" dirty="0">
                <a:latin typeface="Century Gothic"/>
                <a:ea typeface="Century Gothic"/>
                <a:cs typeface="Century Gothic"/>
                <a:sym typeface="Century Gothic"/>
              </a:rPr>
              <a:t>Gender:</a:t>
            </a:r>
            <a:r>
              <a:rPr lang="en-US" dirty="0">
                <a:latin typeface="Century Gothic"/>
                <a:ea typeface="Century Gothic"/>
                <a:cs typeface="Century Gothic"/>
                <a:sym typeface="Century Gothic"/>
              </a:rPr>
              <a:t> A social construct used to classify a person as a man, woman, or some other identity. Fundamentally different from the sex assigned at birth, it is often closely related to the role that a person plays or is expected to play in society Gender binary: The idea that there are only two genders-male/female or man/woman and that a person must be strictly gendered as either/or. </a:t>
            </a:r>
            <a:endParaRPr lang="en-US" dirty="0"/>
          </a:p>
          <a:p>
            <a:pPr lvl="0">
              <a:buSzPts val="1224"/>
              <a:buFont typeface="Arial" panose="020B0604020202020204" pitchFamily="34" charset="0"/>
              <a:buChar char="•"/>
            </a:pPr>
            <a:r>
              <a:rPr lang="en-US" b="1" dirty="0">
                <a:latin typeface="Century Gothic"/>
                <a:ea typeface="Century Gothic"/>
                <a:cs typeface="Century Gothic"/>
                <a:sym typeface="Century Gothic"/>
              </a:rPr>
              <a:t>Genderqueer</a:t>
            </a:r>
            <a:r>
              <a:rPr lang="en-US" dirty="0">
                <a:latin typeface="Century Gothic"/>
                <a:ea typeface="Century Gothic"/>
                <a:cs typeface="Century Gothic"/>
                <a:sym typeface="Century Gothic"/>
              </a:rPr>
              <a:t>: A gender variant person whose gender identity is neither male nor female, is between or beyond genders, or is some  combination of genders. Often includes a political agenda to challenge gender stereotypes and the gender binary system. </a:t>
            </a:r>
            <a:endParaRPr lang="en-US" dirty="0"/>
          </a:p>
          <a:p>
            <a:pPr lvl="0">
              <a:buSzPts val="1332"/>
              <a:buFont typeface="Arial" panose="020B0604020202020204" pitchFamily="34" charset="0"/>
              <a:buChar char="•"/>
            </a:pPr>
            <a:endParaRPr lang="en-US" sz="2000" dirty="0"/>
          </a:p>
        </p:txBody>
      </p:sp>
    </p:spTree>
    <p:extLst>
      <p:ext uri="{BB962C8B-B14F-4D97-AF65-F5344CB8AC3E}">
        <p14:creationId xmlns:p14="http://schemas.microsoft.com/office/powerpoint/2010/main" val="3877046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39"/>
        <p:cNvGrpSpPr/>
        <p:nvPr/>
      </p:nvGrpSpPr>
      <p:grpSpPr>
        <a:xfrm>
          <a:off x="0" y="0"/>
          <a:ext cx="0" cy="0"/>
          <a:chOff x="0" y="0"/>
          <a:chExt cx="0" cy="0"/>
        </a:xfrm>
      </p:grpSpPr>
      <p:sp>
        <p:nvSpPr>
          <p:cNvPr id="340" name="Google Shape;340;p33"/>
          <p:cNvSpPr txBox="1">
            <a:spLocks noGrp="1"/>
          </p:cNvSpPr>
          <p:nvPr>
            <p:ph type="title"/>
          </p:nvPr>
        </p:nvSpPr>
        <p:spPr>
          <a:xfrm>
            <a:off x="506027" y="146482"/>
            <a:ext cx="8596668" cy="13208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2"/>
              </a:buClr>
              <a:buSzPts val="3600"/>
              <a:buFont typeface="Century Gothic"/>
              <a:buNone/>
            </a:pPr>
            <a:r>
              <a:rPr lang="en-US" sz="3600" b="1" i="0" u="none" strike="noStrike" cap="none" dirty="0">
                <a:latin typeface="Century Gothic"/>
                <a:ea typeface="Century Gothic"/>
                <a:cs typeface="Century Gothic"/>
                <a:sym typeface="Century Gothic"/>
              </a:rPr>
              <a:t>Terms</a:t>
            </a:r>
            <a:endParaRPr b="1" dirty="0"/>
          </a:p>
        </p:txBody>
      </p:sp>
      <p:sp>
        <p:nvSpPr>
          <p:cNvPr id="341" name="Google Shape;341;p33"/>
          <p:cNvSpPr txBox="1">
            <a:spLocks noGrp="1"/>
          </p:cNvSpPr>
          <p:nvPr>
            <p:ph idx="1"/>
          </p:nvPr>
        </p:nvSpPr>
        <p:spPr>
          <a:xfrm>
            <a:off x="506027" y="1467282"/>
            <a:ext cx="8301090" cy="5244236"/>
          </a:xfrm>
          <a:prstGeom prst="rect">
            <a:avLst/>
          </a:prstGeom>
          <a:noFill/>
          <a:ln>
            <a:noFill/>
          </a:ln>
        </p:spPr>
        <p:txBody>
          <a:bodyPr spcFirstLastPara="1" wrap="square" lIns="91425" tIns="45700" rIns="91425" bIns="45700" anchor="t" anchorCtr="0">
            <a:noAutofit/>
          </a:bodyPr>
          <a:lstStyle/>
          <a:p>
            <a:pPr marR="0" lvl="0" algn="l" rtl="0">
              <a:spcBef>
                <a:spcPts val="1000"/>
              </a:spcBef>
              <a:spcAft>
                <a:spcPts val="0"/>
              </a:spcAft>
              <a:buClr>
                <a:schemeClr val="accent1"/>
              </a:buClr>
              <a:buSzPts val="1224"/>
              <a:buFont typeface="Arial" panose="020B0604020202020204" pitchFamily="34" charset="0"/>
              <a:buChar char="•"/>
            </a:pPr>
            <a:r>
              <a:rPr lang="en-US" sz="1400" b="1" i="0" u="none" strike="noStrike" cap="none" dirty="0">
                <a:latin typeface="Century Gothic"/>
                <a:ea typeface="Century Gothic"/>
                <a:cs typeface="Century Gothic"/>
                <a:sym typeface="Century Gothic"/>
              </a:rPr>
              <a:t>Gender Non-Conforming </a:t>
            </a:r>
            <a:r>
              <a:rPr lang="en-US" sz="1400" b="0" i="0" u="none" strike="noStrike" cap="none" dirty="0">
                <a:latin typeface="Century Gothic"/>
                <a:ea typeface="Century Gothic"/>
                <a:cs typeface="Century Gothic"/>
                <a:sym typeface="Century Gothic"/>
              </a:rPr>
              <a:t>(GNC): Describes a person who does not subscribe to gender expression or roles imposed by society. Similar terms include: gender creative, genderfluid, gender variant, genderqueer, and pangender. One example would be a girl or woman who, in the past, may have been referred to as a “tomboy.”</a:t>
            </a:r>
            <a:endParaRPr sz="1400" dirty="0"/>
          </a:p>
          <a:p>
            <a:pPr marR="0" lvl="0" algn="l" rtl="0">
              <a:spcBef>
                <a:spcPts val="1000"/>
              </a:spcBef>
              <a:spcAft>
                <a:spcPts val="0"/>
              </a:spcAft>
              <a:buClr>
                <a:schemeClr val="accent1"/>
              </a:buClr>
              <a:buSzPts val="1224"/>
              <a:buFont typeface="Arial" panose="020B0604020202020204" pitchFamily="34" charset="0"/>
              <a:buChar char="•"/>
            </a:pPr>
            <a:r>
              <a:rPr lang="en-US" sz="1400" b="1" i="0" u="none" strike="noStrike" cap="none" dirty="0">
                <a:latin typeface="Century Gothic"/>
                <a:ea typeface="Century Gothic"/>
                <a:cs typeface="Century Gothic"/>
                <a:sym typeface="Century Gothic"/>
              </a:rPr>
              <a:t>Heterosexuality</a:t>
            </a:r>
            <a:r>
              <a:rPr lang="en-US" sz="1400" b="0" i="0" u="none" strike="noStrike" cap="none" dirty="0">
                <a:latin typeface="Century Gothic"/>
                <a:ea typeface="Century Gothic"/>
                <a:cs typeface="Century Gothic"/>
                <a:sym typeface="Century Gothic"/>
              </a:rPr>
              <a:t>: Describes a sexual orientation in which a person feels physically and emotionally attracted to individuals of the opposite sex.</a:t>
            </a:r>
            <a:endParaRPr sz="1400" dirty="0"/>
          </a:p>
          <a:p>
            <a:pPr marR="0" lvl="0" algn="l" rtl="0">
              <a:spcBef>
                <a:spcPts val="1000"/>
              </a:spcBef>
              <a:spcAft>
                <a:spcPts val="0"/>
              </a:spcAft>
              <a:buClr>
                <a:schemeClr val="accent1"/>
              </a:buClr>
              <a:buSzPts val="1224"/>
              <a:buFont typeface="Arial" panose="020B0604020202020204" pitchFamily="34" charset="0"/>
              <a:buChar char="•"/>
            </a:pPr>
            <a:r>
              <a:rPr lang="en-US" sz="1400" b="1" i="0" u="none" strike="noStrike" cap="none" dirty="0">
                <a:latin typeface="Century Gothic"/>
                <a:ea typeface="Century Gothic"/>
                <a:cs typeface="Century Gothic"/>
                <a:sym typeface="Century Gothic"/>
              </a:rPr>
              <a:t>Homophobia</a:t>
            </a:r>
            <a:r>
              <a:rPr lang="en-US" sz="1400" b="0" i="0" u="none" strike="noStrike" cap="none" dirty="0">
                <a:latin typeface="Century Gothic"/>
                <a:ea typeface="Century Gothic"/>
                <a:cs typeface="Century Gothic"/>
                <a:sym typeface="Century Gothic"/>
              </a:rPr>
              <a:t>: The irrational hatred and fear of lesbian or gay people, or disapproval of other sexual orientations, regardless of motive. Homophobia includes prejudice, intolerance, discrimination, harassment, and acts of violence against people on the basis of their gay or lesbian identity.  It occurs on personal, institutional, and societal levels, and is closely linked with transphobia and biphobia. Internalized homophobia is the fear and self-hate of one’s own gay or lesbian identity,  which can occur for individuals who have been conditioned throughout childhood with negative  ideas about sexual orientations other than heterosexuality. </a:t>
            </a:r>
          </a:p>
          <a:p>
            <a:pPr>
              <a:buSzPts val="1224"/>
              <a:buFont typeface="Arial" panose="020B0604020202020204" pitchFamily="34" charset="0"/>
              <a:buChar char="•"/>
            </a:pPr>
            <a:r>
              <a:rPr lang="en-US" sz="1400" b="1" dirty="0">
                <a:latin typeface="Century Gothic"/>
                <a:ea typeface="Century Gothic"/>
                <a:cs typeface="Century Gothic"/>
                <a:sym typeface="Century Gothic"/>
              </a:rPr>
              <a:t>Intersex: </a:t>
            </a:r>
            <a:r>
              <a:rPr lang="en-US" sz="1400" dirty="0">
                <a:latin typeface="Century Gothic"/>
                <a:ea typeface="Century Gothic"/>
                <a:cs typeface="Century Gothic"/>
                <a:sym typeface="Century Gothic"/>
              </a:rPr>
              <a:t>Describes a set of medical conditions that feature congenital anomaly of the reproductive and sexual system. That is, intersex people are born with sex chromosomes, external genitalia,  or internal reproductive systems that are not considered “typical” for either males or females.  [Note: Hermaphrodite is an offensive and out-of-date term for an intersex person.]</a:t>
            </a:r>
            <a:endParaRPr lang="en-US" sz="1400" dirty="0"/>
          </a:p>
          <a:p>
            <a:pPr marR="0" lvl="0" algn="l" rtl="0">
              <a:spcBef>
                <a:spcPts val="1000"/>
              </a:spcBef>
              <a:spcAft>
                <a:spcPts val="0"/>
              </a:spcAft>
              <a:buClr>
                <a:schemeClr val="accent1"/>
              </a:buClr>
              <a:buSzPts val="1224"/>
              <a:buFont typeface="Arial" panose="020B0604020202020204" pitchFamily="34" charset="0"/>
              <a:buChar char="•"/>
            </a:pPr>
            <a:endParaRPr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45"/>
        <p:cNvGrpSpPr/>
        <p:nvPr/>
      </p:nvGrpSpPr>
      <p:grpSpPr>
        <a:xfrm>
          <a:off x="0" y="0"/>
          <a:ext cx="0" cy="0"/>
          <a:chOff x="0" y="0"/>
          <a:chExt cx="0" cy="0"/>
        </a:xfrm>
      </p:grpSpPr>
      <p:sp>
        <p:nvSpPr>
          <p:cNvPr id="346" name="Google Shape;346;p34"/>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2"/>
              </a:buClr>
              <a:buSzPts val="3600"/>
              <a:buFont typeface="Century Gothic"/>
              <a:buNone/>
            </a:pPr>
            <a:r>
              <a:rPr lang="en-US" sz="3600" b="1" i="0" u="none" strike="noStrike" cap="none" dirty="0">
                <a:latin typeface="Century Gothic"/>
                <a:ea typeface="Century Gothic"/>
                <a:cs typeface="Century Gothic"/>
                <a:sym typeface="Century Gothic"/>
              </a:rPr>
              <a:t>Terms</a:t>
            </a:r>
            <a:endParaRPr b="1" dirty="0"/>
          </a:p>
        </p:txBody>
      </p:sp>
      <p:sp>
        <p:nvSpPr>
          <p:cNvPr id="347" name="Google Shape;347;p34"/>
          <p:cNvSpPr txBox="1">
            <a:spLocks noGrp="1"/>
          </p:cNvSpPr>
          <p:nvPr>
            <p:ph idx="1"/>
          </p:nvPr>
        </p:nvSpPr>
        <p:spPr>
          <a:xfrm>
            <a:off x="426129" y="1796717"/>
            <a:ext cx="8733914" cy="4790514"/>
          </a:xfrm>
          <a:prstGeom prst="rect">
            <a:avLst/>
          </a:prstGeom>
          <a:noFill/>
          <a:ln>
            <a:noFill/>
          </a:ln>
        </p:spPr>
        <p:txBody>
          <a:bodyPr spcFirstLastPara="1" wrap="square" lIns="91425" tIns="45700" rIns="91425" bIns="45700" anchor="t" anchorCtr="0">
            <a:noAutofit/>
          </a:bodyPr>
          <a:lstStyle/>
          <a:p>
            <a:pPr marR="0" lvl="0" algn="l" rtl="0">
              <a:spcBef>
                <a:spcPts val="1000"/>
              </a:spcBef>
              <a:spcAft>
                <a:spcPts val="0"/>
              </a:spcAft>
              <a:buClr>
                <a:schemeClr val="accent1"/>
              </a:buClr>
              <a:buSzPts val="1224"/>
              <a:buFont typeface="Arial" panose="020B0604020202020204" pitchFamily="34" charset="0"/>
              <a:buChar char="•"/>
            </a:pPr>
            <a:r>
              <a:rPr lang="en-US" sz="1600" b="1" i="0" u="none" strike="noStrike" cap="none" dirty="0">
                <a:latin typeface="Century Gothic"/>
                <a:ea typeface="Century Gothic"/>
                <a:cs typeface="Century Gothic"/>
                <a:sym typeface="Century Gothic"/>
              </a:rPr>
              <a:t>“In the Closet”: </a:t>
            </a:r>
            <a:r>
              <a:rPr lang="en-US" sz="1600" b="0" i="0" u="none" strike="noStrike" cap="none" dirty="0">
                <a:latin typeface="Century Gothic"/>
                <a:ea typeface="Century Gothic"/>
                <a:cs typeface="Century Gothic"/>
                <a:sym typeface="Century Gothic"/>
              </a:rPr>
              <a:t>Refers to a lesbian, gay, bisexual, transgender, or intersex person who chooses not to disclose his or her sex, sexual orientation, or gender identity to friends, family, co-workers,  or society. There are varying degrees of being “in the closet.” For example, a person can be “out” in his or her social life, but “in the closet” at work or with family. Also known as “Down-low” or “D/L.”</a:t>
            </a:r>
            <a:endParaRPr sz="1600" dirty="0"/>
          </a:p>
          <a:p>
            <a:pPr marR="0" lvl="0" algn="l" rtl="0">
              <a:spcBef>
                <a:spcPts val="1000"/>
              </a:spcBef>
              <a:spcAft>
                <a:spcPts val="0"/>
              </a:spcAft>
              <a:buClr>
                <a:schemeClr val="accent1"/>
              </a:buClr>
              <a:buSzPts val="1224"/>
              <a:buFont typeface="Arial" panose="020B0604020202020204" pitchFamily="34" charset="0"/>
              <a:buChar char="•"/>
            </a:pPr>
            <a:r>
              <a:rPr lang="en-US" sz="1600" b="1" i="0" u="none" strike="noStrike" cap="none" dirty="0">
                <a:latin typeface="Century Gothic"/>
                <a:ea typeface="Century Gothic"/>
                <a:cs typeface="Century Gothic"/>
                <a:sym typeface="Century Gothic"/>
              </a:rPr>
              <a:t>Polyamorous</a:t>
            </a:r>
            <a:r>
              <a:rPr lang="en-US" sz="1600" b="0" i="0" u="none" strike="noStrike" cap="none" dirty="0">
                <a:latin typeface="Century Gothic"/>
                <a:ea typeface="Century Gothic"/>
                <a:cs typeface="Century Gothic"/>
                <a:sym typeface="Century Gothic"/>
              </a:rPr>
              <a:t>: Refers to relationships with multiple partners and can include: open relationships, polyfidelity (which involves multiple romantic  relationships with sexual contact restricted to those), and sub relationships (which denote distinguishing between a “primary” relationship or  relationships and various “secondary” relationships). </a:t>
            </a:r>
            <a:endParaRPr sz="1600" dirty="0"/>
          </a:p>
          <a:p>
            <a:pPr marR="0" lvl="0" algn="l" rtl="0">
              <a:spcBef>
                <a:spcPts val="1000"/>
              </a:spcBef>
              <a:spcAft>
                <a:spcPts val="0"/>
              </a:spcAft>
              <a:buClr>
                <a:schemeClr val="accent1"/>
              </a:buClr>
              <a:buSzPts val="1224"/>
              <a:buFont typeface="Arial" panose="020B0604020202020204" pitchFamily="34" charset="0"/>
              <a:buChar char="•"/>
            </a:pPr>
            <a:r>
              <a:rPr lang="en-US" sz="1600" b="1" i="0" u="none" strike="noStrike" cap="none" dirty="0">
                <a:latin typeface="Century Gothic"/>
                <a:ea typeface="Century Gothic"/>
                <a:cs typeface="Century Gothic"/>
                <a:sym typeface="Century Gothic"/>
              </a:rPr>
              <a:t>Queer</a:t>
            </a:r>
            <a:r>
              <a:rPr lang="en-US" sz="1600" b="0" i="0" u="none" strike="noStrike" cap="none" dirty="0">
                <a:latin typeface="Century Gothic"/>
                <a:ea typeface="Century Gothic"/>
                <a:cs typeface="Century Gothic"/>
                <a:sym typeface="Century Gothic"/>
              </a:rPr>
              <a:t>: An umbrella term used to refer to all LGBT people; the term can be a political statement as well as an identity, seeking to expand upon limited sexual and gender-based categories. For some, “queer” has a negative connotation, given its historical use as a pejorative term. Many LGBT people, however, have reclaimed the word and now use it in a positive light. Many people use the term “queer” because other terms do not accurately describe them. </a:t>
            </a:r>
            <a:endParaRPr sz="1600" dirty="0"/>
          </a:p>
          <a:p>
            <a:pPr marL="342900" marR="0" lvl="0" indent="-265176" algn="l" rtl="0">
              <a:lnSpc>
                <a:spcPct val="90000"/>
              </a:lnSpc>
              <a:spcBef>
                <a:spcPts val="1000"/>
              </a:spcBef>
              <a:spcAft>
                <a:spcPts val="0"/>
              </a:spcAft>
              <a:buClr>
                <a:schemeClr val="accent1"/>
              </a:buClr>
              <a:buSzPts val="1224"/>
              <a:buFont typeface="Noto Sans Symbols"/>
              <a:buNone/>
            </a:pPr>
            <a:endParaRPr sz="1530" b="0" i="0" u="none" strike="noStrike" cap="none" dirty="0">
              <a:solidFill>
                <a:srgbClr val="3F3F3F"/>
              </a:solidFill>
              <a:latin typeface="Century Gothic"/>
              <a:ea typeface="Century Gothic"/>
              <a:cs typeface="Century Gothic"/>
              <a:sym typeface="Century Gothic"/>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Google Shape;352;p35"/>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2"/>
              </a:buClr>
              <a:buSzPts val="3600"/>
              <a:buFont typeface="Century Gothic"/>
              <a:buNone/>
            </a:pPr>
            <a:r>
              <a:rPr lang="en-US" b="1" dirty="0">
                <a:latin typeface="Century Gothic"/>
                <a:ea typeface="Century Gothic"/>
                <a:cs typeface="Century Gothic"/>
                <a:sym typeface="Century Gothic"/>
              </a:rPr>
              <a:t>Terms</a:t>
            </a:r>
            <a:endParaRPr sz="3600" b="1" i="0" u="none" strike="noStrike" cap="none" dirty="0">
              <a:latin typeface="Century Gothic"/>
              <a:ea typeface="Century Gothic"/>
              <a:cs typeface="Century Gothic"/>
              <a:sym typeface="Century Gothic"/>
            </a:endParaRPr>
          </a:p>
        </p:txBody>
      </p:sp>
      <p:sp>
        <p:nvSpPr>
          <p:cNvPr id="353" name="Google Shape;353;p35"/>
          <p:cNvSpPr txBox="1">
            <a:spLocks noGrp="1"/>
          </p:cNvSpPr>
          <p:nvPr>
            <p:ph idx="1"/>
          </p:nvPr>
        </p:nvSpPr>
        <p:spPr>
          <a:xfrm>
            <a:off x="541538" y="1780674"/>
            <a:ext cx="8596669" cy="4904211"/>
          </a:xfrm>
          <a:prstGeom prst="rect">
            <a:avLst/>
          </a:prstGeom>
          <a:noFill/>
          <a:ln>
            <a:noFill/>
          </a:ln>
        </p:spPr>
        <p:txBody>
          <a:bodyPr spcFirstLastPara="1" wrap="square" lIns="91425" tIns="45700" rIns="91425" bIns="45700" anchor="t" anchorCtr="0">
            <a:noAutofit/>
          </a:bodyPr>
          <a:lstStyle/>
          <a:p>
            <a:pPr marR="0" lvl="0" algn="l" rtl="0">
              <a:spcBef>
                <a:spcPts val="0"/>
              </a:spcBef>
              <a:spcAft>
                <a:spcPts val="0"/>
              </a:spcAft>
              <a:buClr>
                <a:schemeClr val="accent1"/>
              </a:buClr>
              <a:buSzPts val="1440"/>
              <a:buFont typeface="Arial" panose="020B0604020202020204" pitchFamily="34" charset="0"/>
              <a:buChar char="•"/>
            </a:pPr>
            <a:r>
              <a:rPr lang="en-US" sz="1800" b="1" i="0" u="none" strike="noStrike" cap="none" dirty="0">
                <a:latin typeface="Century Gothic"/>
                <a:ea typeface="Century Gothic"/>
                <a:cs typeface="Century Gothic"/>
                <a:sym typeface="Century Gothic"/>
              </a:rPr>
              <a:t>Questioning</a:t>
            </a:r>
            <a:r>
              <a:rPr lang="en-US" sz="1800" b="0" i="0" u="none" strike="noStrike" cap="none" dirty="0">
                <a:latin typeface="Century Gothic"/>
                <a:ea typeface="Century Gothic"/>
                <a:cs typeface="Century Gothic"/>
                <a:sym typeface="Century Gothic"/>
              </a:rPr>
              <a:t>: People who are unsure of, or in the process of, discovering, their sexual orientation, gender identity, or gender expression.</a:t>
            </a:r>
            <a:endParaRPr dirty="0"/>
          </a:p>
          <a:p>
            <a:pPr marR="0" lvl="0" algn="l" rtl="0">
              <a:spcBef>
                <a:spcPts val="1000"/>
              </a:spcBef>
              <a:spcAft>
                <a:spcPts val="0"/>
              </a:spcAft>
              <a:buClr>
                <a:schemeClr val="accent1"/>
              </a:buClr>
              <a:buSzPts val="1440"/>
              <a:buFont typeface="Arial" panose="020B0604020202020204" pitchFamily="34" charset="0"/>
              <a:buChar char="•"/>
            </a:pPr>
            <a:r>
              <a:rPr lang="en-US" sz="1800" b="1" i="0" u="none" strike="noStrike" cap="none" dirty="0">
                <a:latin typeface="Century Gothic"/>
                <a:ea typeface="Century Gothic"/>
                <a:cs typeface="Century Gothic"/>
                <a:sym typeface="Century Gothic"/>
              </a:rPr>
              <a:t>Sex</a:t>
            </a:r>
            <a:r>
              <a:rPr lang="en-US" sz="1800" b="0" i="0" u="none" strike="noStrike" cap="none" dirty="0">
                <a:latin typeface="Century Gothic"/>
                <a:ea typeface="Century Gothic"/>
                <a:cs typeface="Century Gothic"/>
                <a:sym typeface="Century Gothic"/>
              </a:rPr>
              <a:t>: Assigned at birth, a biological construct based primarily on physical attributes such as chromosomes, external and internal genital and reproductive anatomy, and hormones. </a:t>
            </a:r>
            <a:endParaRPr dirty="0"/>
          </a:p>
          <a:p>
            <a:pPr marR="0" lvl="0" algn="l" rtl="0">
              <a:spcBef>
                <a:spcPts val="1000"/>
              </a:spcBef>
              <a:spcAft>
                <a:spcPts val="0"/>
              </a:spcAft>
              <a:buClr>
                <a:schemeClr val="accent1"/>
              </a:buClr>
              <a:buSzPts val="1440"/>
              <a:buFont typeface="Arial" panose="020B0604020202020204" pitchFamily="34" charset="0"/>
              <a:buChar char="•"/>
            </a:pPr>
            <a:r>
              <a:rPr lang="en-US" sz="1800" b="1" i="0" u="none" strike="noStrike" cap="none" dirty="0">
                <a:latin typeface="Century Gothic"/>
                <a:ea typeface="Century Gothic"/>
                <a:cs typeface="Century Gothic"/>
                <a:sym typeface="Century Gothic"/>
              </a:rPr>
              <a:t>Sexual Orientation</a:t>
            </a:r>
            <a:r>
              <a:rPr lang="en-US" sz="1800" b="0" i="0" u="none" strike="noStrike" cap="none" dirty="0">
                <a:latin typeface="Century Gothic"/>
                <a:ea typeface="Century Gothic"/>
                <a:cs typeface="Century Gothic"/>
                <a:sym typeface="Century Gothic"/>
              </a:rPr>
              <a:t>: An attraction to others that is shaped at an early age (usually by about the age of ten). Sexual orientation falls on a spectrum that ranges from attraction to only men or only women, to varying degrees of attraction to both men and women, to attraction to neither men nor women.  </a:t>
            </a:r>
            <a:endParaRPr dirty="0"/>
          </a:p>
          <a:p>
            <a:pPr marR="0" lvl="0" algn="l" rtl="0">
              <a:spcBef>
                <a:spcPts val="1000"/>
              </a:spcBef>
              <a:spcAft>
                <a:spcPts val="0"/>
              </a:spcAft>
              <a:buClr>
                <a:schemeClr val="accent1"/>
              </a:buClr>
              <a:buSzPts val="1440"/>
              <a:buFont typeface="Arial" panose="020B0604020202020204" pitchFamily="34" charset="0"/>
              <a:buChar char="•"/>
            </a:pPr>
            <a:r>
              <a:rPr lang="en-US" sz="1800" b="1" i="0" u="none" strike="noStrike" cap="none" dirty="0">
                <a:latin typeface="Century Gothic"/>
                <a:ea typeface="Century Gothic"/>
                <a:cs typeface="Century Gothic"/>
                <a:sym typeface="Century Gothic"/>
              </a:rPr>
              <a:t>Transgender: </a:t>
            </a:r>
            <a:r>
              <a:rPr lang="en-US" sz="1800" b="0" i="0" u="none" strike="noStrike" cap="none" dirty="0">
                <a:latin typeface="Century Gothic"/>
                <a:ea typeface="Century Gothic"/>
                <a:cs typeface="Century Gothic"/>
                <a:sym typeface="Century Gothic"/>
              </a:rPr>
              <a:t>Describes a person whose gender identity and sex assigned at birth do not match.  </a:t>
            </a:r>
            <a:endParaRPr dirty="0"/>
          </a:p>
          <a:p>
            <a:pPr marR="0" lvl="0" algn="l" rtl="0">
              <a:spcBef>
                <a:spcPts val="1000"/>
              </a:spcBef>
              <a:spcAft>
                <a:spcPts val="0"/>
              </a:spcAft>
              <a:buClr>
                <a:schemeClr val="accent1"/>
              </a:buClr>
              <a:buSzPts val="1440"/>
              <a:buFont typeface="Arial" panose="020B0604020202020204" pitchFamily="34" charset="0"/>
              <a:buChar char="•"/>
            </a:pPr>
            <a:r>
              <a:rPr lang="en-US" sz="1800" b="1" i="0" u="none" strike="noStrike" cap="none" dirty="0">
                <a:latin typeface="Century Gothic"/>
                <a:ea typeface="Century Gothic"/>
                <a:cs typeface="Century Gothic"/>
                <a:sym typeface="Century Gothic"/>
              </a:rPr>
              <a:t>Two Spirit</a:t>
            </a:r>
            <a:r>
              <a:rPr lang="en-US" sz="1800" b="0" i="0" u="none" strike="noStrike" cap="none" dirty="0">
                <a:latin typeface="Century Gothic"/>
                <a:ea typeface="Century Gothic"/>
                <a:cs typeface="Century Gothic"/>
                <a:sym typeface="Century Gothic"/>
              </a:rPr>
              <a:t>: A term used in some Native American communities for persons who identify with gender roles of both men and women, and/or are considered a separate or third gender</a:t>
            </a:r>
            <a:endParaRPr dirty="0"/>
          </a:p>
        </p:txBody>
      </p:sp>
    </p:spTree>
  </p:cSld>
  <p:clrMapOvr>
    <a:masterClrMapping/>
  </p:clrMapOvr>
</p:sld>
</file>

<file path=ppt/theme/theme1.xml><?xml version="1.0" encoding="utf-8"?>
<a:theme xmlns:a="http://schemas.openxmlformats.org/drawingml/2006/main" name="Facet">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63613E42935B84E95711D358A750BB7" ma:contentTypeVersion="17" ma:contentTypeDescription="Create a new document." ma:contentTypeScope="" ma:versionID="f3bea84087f77e14ee2b474616ec26d0">
  <xsd:schema xmlns:xsd="http://www.w3.org/2001/XMLSchema" xmlns:xs="http://www.w3.org/2001/XMLSchema" xmlns:p="http://schemas.microsoft.com/office/2006/metadata/properties" xmlns:ns2="8ec708c4-0aff-4385-8afc-b2b27acb50e5" xmlns:ns3="7f18e201-5525-4ce8-a1ac-ecdd51c4cbc6" targetNamespace="http://schemas.microsoft.com/office/2006/metadata/properties" ma:root="true" ma:fieldsID="8c2f96b7dfc9aaaa827d09e188e8bf15" ns2:_="" ns3:_="">
    <xsd:import namespace="8ec708c4-0aff-4385-8afc-b2b27acb50e5"/>
    <xsd:import namespace="7f18e201-5525-4ce8-a1ac-ecdd51c4cbc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c708c4-0aff-4385-8afc-b2b27acb50e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cfe284ab-3129-4a4f-a33b-1446679d6377"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f18e201-5525-4ce8-a1ac-ecdd51c4cbc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a36a778d-8a49-4838-8cd8-8c5897b151a8}" ma:internalName="TaxCatchAll" ma:showField="CatchAllData" ma:web="7f18e201-5525-4ce8-a1ac-ecdd51c4cb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7f18e201-5525-4ce8-a1ac-ecdd51c4cbc6" xsi:nil="true"/>
    <lcf76f155ced4ddcb4097134ff3c332f xmlns="8ec708c4-0aff-4385-8afc-b2b27acb50e5">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D15E5C0-3202-47A0-B0D7-2FF6FED0DA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ec708c4-0aff-4385-8afc-b2b27acb50e5"/>
    <ds:schemaRef ds:uri="7f18e201-5525-4ce8-a1ac-ecdd51c4cb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CAC678B-C15F-4833-BAF6-E5FBFFF6B887}">
  <ds:schemaRefs>
    <ds:schemaRef ds:uri="http://schemas.microsoft.com/office/2006/metadata/properties"/>
    <ds:schemaRef ds:uri="http://schemas.microsoft.com/office/infopath/2007/PartnerControls"/>
    <ds:schemaRef ds:uri="7f18e201-5525-4ce8-a1ac-ecdd51c4cbc6"/>
    <ds:schemaRef ds:uri="8ec708c4-0aff-4385-8afc-b2b27acb50e5"/>
  </ds:schemaRefs>
</ds:datastoreItem>
</file>

<file path=customXml/itemProps3.xml><?xml version="1.0" encoding="utf-8"?>
<ds:datastoreItem xmlns:ds="http://schemas.openxmlformats.org/officeDocument/2006/customXml" ds:itemID="{D39FE1CA-AE2A-4FF5-84D0-0888612E1F58}">
  <ds:schemaRefs>
    <ds:schemaRef ds:uri="http://schemas.microsoft.com/sharepoint/v3/contenttype/forms"/>
  </ds:schemaRefs>
</ds:datastoreItem>
</file>

<file path=docMetadata/LabelInfo.xml><?xml version="1.0" encoding="utf-8"?>
<clbl:labelList xmlns:clbl="http://schemas.microsoft.com/office/2020/mipLabelMetadata">
  <clbl:label id="{37f4b8a2-ad4f-41b5-9a91-284d2cc38f56}" enabled="1" method="Standard" siteId="{70de1992-07c6-480f-a318-a1afcba03983}" removed="0"/>
</clbl:labelList>
</file>

<file path=docProps/app.xml><?xml version="1.0" encoding="utf-8"?>
<Properties xmlns="http://schemas.openxmlformats.org/officeDocument/2006/extended-properties" xmlns:vt="http://schemas.openxmlformats.org/officeDocument/2006/docPropsVTypes">
  <Template>Facet</Template>
  <TotalTime>48</TotalTime>
  <Words>1070</Words>
  <Application>Microsoft Office PowerPoint</Application>
  <PresentationFormat>Widescreen</PresentationFormat>
  <Paragraphs>43</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Facet</vt:lpstr>
      <vt:lpstr>SOGIE </vt:lpstr>
      <vt:lpstr>Recovery and the LGBTQ/SOGIE Community</vt:lpstr>
      <vt:lpstr>How it All Fits </vt:lpstr>
      <vt:lpstr>How it All Fits </vt:lpstr>
      <vt:lpstr>Terms</vt:lpstr>
      <vt:lpstr>Terms</vt:lpstr>
      <vt:lpstr>Terms</vt:lpstr>
      <vt:lpstr>Terms</vt:lpstr>
      <vt:lpstr>Terms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Diverse Populations in Recovery</dc:title>
  <dc:creator>Paula</dc:creator>
  <cp:lastModifiedBy>Paula Heller Garland</cp:lastModifiedBy>
  <cp:revision>8</cp:revision>
  <dcterms:modified xsi:type="dcterms:W3CDTF">2024-10-30T20:10:32Z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0x010100963613E42935B84E95711D358A750BB7</vt:lpwstr>
  </property>
  <property fmtid="{D5CDD505-2E9C-101B-9397-08002B2CF9AE}" pid="3" name="MediaServiceImageTags">
    <vt:lpwstr/>
  </property>
</Properties>
</file>